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9" r:id="rId3"/>
    <p:sldId id="257" r:id="rId4"/>
    <p:sldId id="310" r:id="rId5"/>
    <p:sldId id="295" r:id="rId6"/>
    <p:sldId id="311" r:id="rId7"/>
    <p:sldId id="258" r:id="rId8"/>
    <p:sldId id="296" r:id="rId9"/>
    <p:sldId id="297" r:id="rId10"/>
    <p:sldId id="298" r:id="rId11"/>
    <p:sldId id="304" r:id="rId12"/>
    <p:sldId id="305" r:id="rId13"/>
    <p:sldId id="306" r:id="rId14"/>
    <p:sldId id="263" r:id="rId15"/>
    <p:sldId id="299" r:id="rId16"/>
    <p:sldId id="300" r:id="rId17"/>
    <p:sldId id="301" r:id="rId18"/>
    <p:sldId id="303" r:id="rId19"/>
    <p:sldId id="302" r:id="rId20"/>
    <p:sldId id="308" r:id="rId21"/>
    <p:sldId id="312" r:id="rId22"/>
    <p:sldId id="294" r:id="rId23"/>
  </p:sldIdLst>
  <p:sldSz cx="9144000" cy="6858000" type="screen4x3"/>
  <p:notesSz cx="6735763" cy="9799638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FB9D7"/>
    <a:srgbClr val="808080"/>
    <a:srgbClr val="969696"/>
    <a:srgbClr val="FF7F00"/>
    <a:srgbClr val="000000"/>
    <a:srgbClr val="333333"/>
    <a:srgbClr val="EC2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27" autoAdjust="0"/>
    <p:restoredTop sz="94660"/>
  </p:normalViewPr>
  <p:slideViewPr>
    <p:cSldViewPr>
      <p:cViewPr>
        <p:scale>
          <a:sx n="60" d="100"/>
          <a:sy n="60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7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91776A-00D0-4BD0-8933-20C323B65D90}" type="doc">
      <dgm:prSet loTypeId="urn:microsoft.com/office/officeart/2005/8/layout/pyramid2" loCatId="pyramid" qsTypeId="urn:microsoft.com/office/officeart/2005/8/quickstyle/simple1#1" qsCatId="simple" csTypeId="urn:microsoft.com/office/officeart/2005/8/colors/accent1_2#1" csCatId="accent1" phldr="1"/>
      <dgm:spPr/>
    </dgm:pt>
    <dgm:pt modelId="{18751396-E106-4FAD-B954-BE89DC6D480A}">
      <dgm:prSet phldrT="[Text]"/>
      <dgm:spPr/>
      <dgm:t>
        <a:bodyPr/>
        <a:lstStyle/>
        <a:p>
          <a:r>
            <a:rPr lang="en-US" dirty="0" smtClean="0"/>
            <a:t>Leasing </a:t>
          </a:r>
          <a:endParaRPr lang="en-MY" dirty="0"/>
        </a:p>
      </dgm:t>
    </dgm:pt>
    <dgm:pt modelId="{C3B102FA-CA0C-4AF0-B85E-0318CD78E194}" type="parTrans" cxnId="{D70B7059-5F16-49BC-88AA-EB0F92B1FB71}">
      <dgm:prSet/>
      <dgm:spPr/>
      <dgm:t>
        <a:bodyPr/>
        <a:lstStyle/>
        <a:p>
          <a:endParaRPr lang="en-MY"/>
        </a:p>
      </dgm:t>
    </dgm:pt>
    <dgm:pt modelId="{06A3458F-3F6B-45C1-94AC-8D8EEAD57E50}" type="sibTrans" cxnId="{D70B7059-5F16-49BC-88AA-EB0F92B1FB71}">
      <dgm:prSet/>
      <dgm:spPr/>
      <dgm:t>
        <a:bodyPr/>
        <a:lstStyle/>
        <a:p>
          <a:endParaRPr lang="en-MY"/>
        </a:p>
      </dgm:t>
    </dgm:pt>
    <dgm:pt modelId="{B5B5A487-8506-40E3-877F-B09C2BE9263D}">
      <dgm:prSet phldrT="[Text]"/>
      <dgm:spPr/>
      <dgm:t>
        <a:bodyPr/>
        <a:lstStyle/>
        <a:p>
          <a:r>
            <a:rPr lang="en-US" dirty="0" smtClean="0"/>
            <a:t>Hire purchase</a:t>
          </a:r>
          <a:endParaRPr lang="en-MY" dirty="0"/>
        </a:p>
      </dgm:t>
    </dgm:pt>
    <dgm:pt modelId="{5A1EEA2C-EDEC-4816-8174-555BD19C60F1}" type="parTrans" cxnId="{5DA9E840-D972-4D00-BF2A-6F1747A86036}">
      <dgm:prSet/>
      <dgm:spPr/>
      <dgm:t>
        <a:bodyPr/>
        <a:lstStyle/>
        <a:p>
          <a:endParaRPr lang="en-MY"/>
        </a:p>
      </dgm:t>
    </dgm:pt>
    <dgm:pt modelId="{C3ECC45C-73D2-4E29-827B-F8D696B4D60C}" type="sibTrans" cxnId="{5DA9E840-D972-4D00-BF2A-6F1747A86036}">
      <dgm:prSet/>
      <dgm:spPr/>
      <dgm:t>
        <a:bodyPr/>
        <a:lstStyle/>
        <a:p>
          <a:endParaRPr lang="en-MY"/>
        </a:p>
      </dgm:t>
    </dgm:pt>
    <dgm:pt modelId="{1060D717-D34D-4840-A9CE-536A98B55222}">
      <dgm:prSet phldrT="[Text]"/>
      <dgm:spPr/>
      <dgm:t>
        <a:bodyPr/>
        <a:lstStyle/>
        <a:p>
          <a:r>
            <a:rPr lang="en-US" dirty="0" smtClean="0"/>
            <a:t>Through loan</a:t>
          </a:r>
          <a:endParaRPr lang="en-MY" dirty="0"/>
        </a:p>
      </dgm:t>
    </dgm:pt>
    <dgm:pt modelId="{25CC2108-FAE0-4E28-9ACC-208B890B26B3}" type="parTrans" cxnId="{D784B7AE-39B7-4DF2-B387-3D05DBDABC02}">
      <dgm:prSet/>
      <dgm:spPr/>
      <dgm:t>
        <a:bodyPr/>
        <a:lstStyle/>
        <a:p>
          <a:endParaRPr lang="en-MY"/>
        </a:p>
      </dgm:t>
    </dgm:pt>
    <dgm:pt modelId="{EEB5B4EF-8741-4741-AB3D-FC6D6CC7E78D}" type="sibTrans" cxnId="{D784B7AE-39B7-4DF2-B387-3D05DBDABC02}">
      <dgm:prSet/>
      <dgm:spPr/>
      <dgm:t>
        <a:bodyPr/>
        <a:lstStyle/>
        <a:p>
          <a:endParaRPr lang="en-MY"/>
        </a:p>
      </dgm:t>
    </dgm:pt>
    <dgm:pt modelId="{4CAB6F1F-7E7A-4501-89D9-F917D3C2D059}">
      <dgm:prSet/>
      <dgm:spPr/>
      <dgm:t>
        <a:bodyPr/>
        <a:lstStyle/>
        <a:p>
          <a:r>
            <a:rPr lang="en-MY" smtClean="0"/>
            <a:t>Wholly in cash</a:t>
          </a:r>
          <a:endParaRPr lang="en-MY"/>
        </a:p>
      </dgm:t>
    </dgm:pt>
    <dgm:pt modelId="{673C7D3B-8045-40CC-9CB6-5AF36A477DB8}" type="parTrans" cxnId="{CE546EBE-7493-46CC-A406-1583775ACECC}">
      <dgm:prSet/>
      <dgm:spPr/>
      <dgm:t>
        <a:bodyPr/>
        <a:lstStyle/>
        <a:p>
          <a:endParaRPr lang="en-MY"/>
        </a:p>
      </dgm:t>
    </dgm:pt>
    <dgm:pt modelId="{37309289-E7E2-4EFA-9500-F403CDAA9029}" type="sibTrans" cxnId="{CE546EBE-7493-46CC-A406-1583775ACECC}">
      <dgm:prSet/>
      <dgm:spPr/>
      <dgm:t>
        <a:bodyPr/>
        <a:lstStyle/>
        <a:p>
          <a:endParaRPr lang="en-MY"/>
        </a:p>
      </dgm:t>
    </dgm:pt>
    <dgm:pt modelId="{12E9F0B6-1FF1-4A23-A6EF-682694800AC8}" type="pres">
      <dgm:prSet presAssocID="{1191776A-00D0-4BD0-8933-20C323B65D90}" presName="compositeShape" presStyleCnt="0">
        <dgm:presLayoutVars>
          <dgm:dir/>
          <dgm:resizeHandles/>
        </dgm:presLayoutVars>
      </dgm:prSet>
      <dgm:spPr/>
    </dgm:pt>
    <dgm:pt modelId="{6FDEBA38-73C8-4223-9FA7-4193E0D6C07E}" type="pres">
      <dgm:prSet presAssocID="{1191776A-00D0-4BD0-8933-20C323B65D90}" presName="pyramid" presStyleLbl="node1" presStyleIdx="0" presStyleCnt="1" custLinFactNeighborX="-46000" custLinFactNeighborY="-437"/>
      <dgm:spPr/>
    </dgm:pt>
    <dgm:pt modelId="{DAAE19E6-4A54-4842-BAEC-6CAE457CF5A7}" type="pres">
      <dgm:prSet presAssocID="{1191776A-00D0-4BD0-8933-20C323B65D90}" presName="theList" presStyleCnt="0"/>
      <dgm:spPr/>
    </dgm:pt>
    <dgm:pt modelId="{5D5C35A5-2DD2-483D-9E6D-BBD32AEA87C8}" type="pres">
      <dgm:prSet presAssocID="{18751396-E106-4FAD-B954-BE89DC6D480A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1BBD1D2-A78B-433E-A361-86F78694DCEF}" type="pres">
      <dgm:prSet presAssocID="{18751396-E106-4FAD-B954-BE89DC6D480A}" presName="aSpace" presStyleCnt="0"/>
      <dgm:spPr/>
    </dgm:pt>
    <dgm:pt modelId="{C770F550-F561-45EA-BFB4-3081CA36492A}" type="pres">
      <dgm:prSet presAssocID="{B5B5A487-8506-40E3-877F-B09C2BE9263D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7A85E0C-ABC6-46F9-94A4-EB524D8CA4C2}" type="pres">
      <dgm:prSet presAssocID="{B5B5A487-8506-40E3-877F-B09C2BE9263D}" presName="aSpace" presStyleCnt="0"/>
      <dgm:spPr/>
    </dgm:pt>
    <dgm:pt modelId="{33C61049-BA76-4267-83EA-8F14FD7E6730}" type="pres">
      <dgm:prSet presAssocID="{1060D717-D34D-4840-A9CE-536A98B55222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3CF75D3-B3E5-4640-B359-2269456EBF6E}" type="pres">
      <dgm:prSet presAssocID="{1060D717-D34D-4840-A9CE-536A98B55222}" presName="aSpace" presStyleCnt="0"/>
      <dgm:spPr/>
    </dgm:pt>
    <dgm:pt modelId="{F0D2D136-0BE1-4D2B-B029-F05CBD2EE801}" type="pres">
      <dgm:prSet presAssocID="{4CAB6F1F-7E7A-4501-89D9-F917D3C2D059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136E27E-6041-439D-979E-F6E58E15845E}" type="pres">
      <dgm:prSet presAssocID="{4CAB6F1F-7E7A-4501-89D9-F917D3C2D059}" presName="aSpace" presStyleCnt="0"/>
      <dgm:spPr/>
    </dgm:pt>
  </dgm:ptLst>
  <dgm:cxnLst>
    <dgm:cxn modelId="{4EC193EA-02E0-4EA6-9A28-5F18456438C7}" type="presOf" srcId="{1191776A-00D0-4BD0-8933-20C323B65D90}" destId="{12E9F0B6-1FF1-4A23-A6EF-682694800AC8}" srcOrd="0" destOrd="0" presId="urn:microsoft.com/office/officeart/2005/8/layout/pyramid2"/>
    <dgm:cxn modelId="{4447D1FB-D43C-42E2-996A-23B676271D12}" type="presOf" srcId="{18751396-E106-4FAD-B954-BE89DC6D480A}" destId="{5D5C35A5-2DD2-483D-9E6D-BBD32AEA87C8}" srcOrd="0" destOrd="0" presId="urn:microsoft.com/office/officeart/2005/8/layout/pyramid2"/>
    <dgm:cxn modelId="{5DA9E840-D972-4D00-BF2A-6F1747A86036}" srcId="{1191776A-00D0-4BD0-8933-20C323B65D90}" destId="{B5B5A487-8506-40E3-877F-B09C2BE9263D}" srcOrd="1" destOrd="0" parTransId="{5A1EEA2C-EDEC-4816-8174-555BD19C60F1}" sibTransId="{C3ECC45C-73D2-4E29-827B-F8D696B4D60C}"/>
    <dgm:cxn modelId="{FBD1D58F-A4E5-426B-9CB9-A080C913E36D}" type="presOf" srcId="{4CAB6F1F-7E7A-4501-89D9-F917D3C2D059}" destId="{F0D2D136-0BE1-4D2B-B029-F05CBD2EE801}" srcOrd="0" destOrd="0" presId="urn:microsoft.com/office/officeart/2005/8/layout/pyramid2"/>
    <dgm:cxn modelId="{CE546EBE-7493-46CC-A406-1583775ACECC}" srcId="{1191776A-00D0-4BD0-8933-20C323B65D90}" destId="{4CAB6F1F-7E7A-4501-89D9-F917D3C2D059}" srcOrd="3" destOrd="0" parTransId="{673C7D3B-8045-40CC-9CB6-5AF36A477DB8}" sibTransId="{37309289-E7E2-4EFA-9500-F403CDAA9029}"/>
    <dgm:cxn modelId="{D784B7AE-39B7-4DF2-B387-3D05DBDABC02}" srcId="{1191776A-00D0-4BD0-8933-20C323B65D90}" destId="{1060D717-D34D-4840-A9CE-536A98B55222}" srcOrd="2" destOrd="0" parTransId="{25CC2108-FAE0-4E28-9ACC-208B890B26B3}" sibTransId="{EEB5B4EF-8741-4741-AB3D-FC6D6CC7E78D}"/>
    <dgm:cxn modelId="{2280A8DB-F3A0-4787-9122-CBCADB8EBFFA}" type="presOf" srcId="{1060D717-D34D-4840-A9CE-536A98B55222}" destId="{33C61049-BA76-4267-83EA-8F14FD7E6730}" srcOrd="0" destOrd="0" presId="urn:microsoft.com/office/officeart/2005/8/layout/pyramid2"/>
    <dgm:cxn modelId="{D70B7059-5F16-49BC-88AA-EB0F92B1FB71}" srcId="{1191776A-00D0-4BD0-8933-20C323B65D90}" destId="{18751396-E106-4FAD-B954-BE89DC6D480A}" srcOrd="0" destOrd="0" parTransId="{C3B102FA-CA0C-4AF0-B85E-0318CD78E194}" sibTransId="{06A3458F-3F6B-45C1-94AC-8D8EEAD57E50}"/>
    <dgm:cxn modelId="{18F33488-3B7B-42CD-B474-FBEAB1B38B73}" type="presOf" srcId="{B5B5A487-8506-40E3-877F-B09C2BE9263D}" destId="{C770F550-F561-45EA-BFB4-3081CA36492A}" srcOrd="0" destOrd="0" presId="urn:microsoft.com/office/officeart/2005/8/layout/pyramid2"/>
    <dgm:cxn modelId="{2E4E8142-8668-428C-900E-C9776B06F095}" type="presParOf" srcId="{12E9F0B6-1FF1-4A23-A6EF-682694800AC8}" destId="{6FDEBA38-73C8-4223-9FA7-4193E0D6C07E}" srcOrd="0" destOrd="0" presId="urn:microsoft.com/office/officeart/2005/8/layout/pyramid2"/>
    <dgm:cxn modelId="{4C8E40E7-2462-41F5-8B84-E3F585850164}" type="presParOf" srcId="{12E9F0B6-1FF1-4A23-A6EF-682694800AC8}" destId="{DAAE19E6-4A54-4842-BAEC-6CAE457CF5A7}" srcOrd="1" destOrd="0" presId="urn:microsoft.com/office/officeart/2005/8/layout/pyramid2"/>
    <dgm:cxn modelId="{9EEC0C3B-DEC6-425C-AF33-4B83B909F633}" type="presParOf" srcId="{DAAE19E6-4A54-4842-BAEC-6CAE457CF5A7}" destId="{5D5C35A5-2DD2-483D-9E6D-BBD32AEA87C8}" srcOrd="0" destOrd="0" presId="urn:microsoft.com/office/officeart/2005/8/layout/pyramid2"/>
    <dgm:cxn modelId="{A130DF65-48B5-4176-85EB-46AB21B44126}" type="presParOf" srcId="{DAAE19E6-4A54-4842-BAEC-6CAE457CF5A7}" destId="{01BBD1D2-A78B-433E-A361-86F78694DCEF}" srcOrd="1" destOrd="0" presId="urn:microsoft.com/office/officeart/2005/8/layout/pyramid2"/>
    <dgm:cxn modelId="{14393DBA-464E-416A-A608-6B29B3E2D3C2}" type="presParOf" srcId="{DAAE19E6-4A54-4842-BAEC-6CAE457CF5A7}" destId="{C770F550-F561-45EA-BFB4-3081CA36492A}" srcOrd="2" destOrd="0" presId="urn:microsoft.com/office/officeart/2005/8/layout/pyramid2"/>
    <dgm:cxn modelId="{2A676789-EE42-472C-BB7C-CFE59175CAE4}" type="presParOf" srcId="{DAAE19E6-4A54-4842-BAEC-6CAE457CF5A7}" destId="{47A85E0C-ABC6-46F9-94A4-EB524D8CA4C2}" srcOrd="3" destOrd="0" presId="urn:microsoft.com/office/officeart/2005/8/layout/pyramid2"/>
    <dgm:cxn modelId="{1246EB96-6ADE-4047-BF3D-4BE8AC47E6BB}" type="presParOf" srcId="{DAAE19E6-4A54-4842-BAEC-6CAE457CF5A7}" destId="{33C61049-BA76-4267-83EA-8F14FD7E6730}" srcOrd="4" destOrd="0" presId="urn:microsoft.com/office/officeart/2005/8/layout/pyramid2"/>
    <dgm:cxn modelId="{CD61AE0A-5815-41C2-A3FF-5D93CD3EC5AB}" type="presParOf" srcId="{DAAE19E6-4A54-4842-BAEC-6CAE457CF5A7}" destId="{23CF75D3-B3E5-4640-B359-2269456EBF6E}" srcOrd="5" destOrd="0" presId="urn:microsoft.com/office/officeart/2005/8/layout/pyramid2"/>
    <dgm:cxn modelId="{54E4AD56-6A36-4519-BB22-3E13A1E61F3E}" type="presParOf" srcId="{DAAE19E6-4A54-4842-BAEC-6CAE457CF5A7}" destId="{F0D2D136-0BE1-4D2B-B029-F05CBD2EE801}" srcOrd="6" destOrd="0" presId="urn:microsoft.com/office/officeart/2005/8/layout/pyramid2"/>
    <dgm:cxn modelId="{B1F22E17-D3F0-4394-9DE0-0BCB6FDC1F44}" type="presParOf" srcId="{DAAE19E6-4A54-4842-BAEC-6CAE457CF5A7}" destId="{B136E27E-6041-439D-979E-F6E58E15845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202011-9276-479E-A5D2-41F81DF1300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FE1A52DA-F779-4868-BB7E-8EABB81E2129}">
      <dgm:prSet phldrT="[Text]" phldr="1"/>
      <dgm:spPr/>
      <dgm:t>
        <a:bodyPr/>
        <a:lstStyle/>
        <a:p>
          <a:endParaRPr lang="en-MY" dirty="0"/>
        </a:p>
      </dgm:t>
    </dgm:pt>
    <dgm:pt modelId="{C3B438F4-5A82-408F-9E22-088079826B8E}" type="parTrans" cxnId="{3512B4FF-11EF-40E6-A7D5-A0A5A9FE3701}">
      <dgm:prSet/>
      <dgm:spPr/>
      <dgm:t>
        <a:bodyPr/>
        <a:lstStyle/>
        <a:p>
          <a:endParaRPr lang="en-MY"/>
        </a:p>
      </dgm:t>
    </dgm:pt>
    <dgm:pt modelId="{274CB350-E2F3-4A19-BE17-208DE7FF1D4F}" type="sibTrans" cxnId="{3512B4FF-11EF-40E6-A7D5-A0A5A9FE3701}">
      <dgm:prSet/>
      <dgm:spPr/>
      <dgm:t>
        <a:bodyPr/>
        <a:lstStyle/>
        <a:p>
          <a:endParaRPr lang="en-MY"/>
        </a:p>
      </dgm:t>
    </dgm:pt>
    <dgm:pt modelId="{7F5F58F7-80DA-4D62-95CB-677F0C8E7460}">
      <dgm:prSet phldrT="[Text]"/>
      <dgm:spPr/>
      <dgm:t>
        <a:bodyPr/>
        <a:lstStyle/>
        <a:p>
          <a:r>
            <a:rPr lang="en-MY" dirty="0" smtClean="0"/>
            <a:t>EQUALITY</a:t>
          </a:r>
          <a:endParaRPr lang="en-MY" dirty="0"/>
        </a:p>
      </dgm:t>
    </dgm:pt>
    <dgm:pt modelId="{71713E47-99DF-4788-B4BA-CE7AFC39FEDE}" type="parTrans" cxnId="{94E3CEC8-6DB4-43B2-83AE-59EBC39EB0F0}">
      <dgm:prSet/>
      <dgm:spPr/>
      <dgm:t>
        <a:bodyPr/>
        <a:lstStyle/>
        <a:p>
          <a:endParaRPr lang="en-MY"/>
        </a:p>
      </dgm:t>
    </dgm:pt>
    <dgm:pt modelId="{4C3E6915-E55A-4771-9A3B-C5D4DFF1C147}" type="sibTrans" cxnId="{94E3CEC8-6DB4-43B2-83AE-59EBC39EB0F0}">
      <dgm:prSet/>
      <dgm:spPr/>
      <dgm:t>
        <a:bodyPr/>
        <a:lstStyle/>
        <a:p>
          <a:endParaRPr lang="en-MY"/>
        </a:p>
      </dgm:t>
    </dgm:pt>
    <dgm:pt modelId="{BDB20C98-6A0B-47AE-8A5F-3D0E7AF1233D}">
      <dgm:prSet phldrT="[Text]" phldr="1"/>
      <dgm:spPr/>
      <dgm:t>
        <a:bodyPr/>
        <a:lstStyle/>
        <a:p>
          <a:endParaRPr lang="en-MY"/>
        </a:p>
      </dgm:t>
    </dgm:pt>
    <dgm:pt modelId="{A158FF9C-6F02-47C8-9EA7-4B06E24A82E9}" type="parTrans" cxnId="{C36D443F-854C-4C29-A414-5708F3A8CD93}">
      <dgm:prSet/>
      <dgm:spPr/>
      <dgm:t>
        <a:bodyPr/>
        <a:lstStyle/>
        <a:p>
          <a:endParaRPr lang="en-MY"/>
        </a:p>
      </dgm:t>
    </dgm:pt>
    <dgm:pt modelId="{05ABF067-7C5B-401A-A29F-2287FDD76916}" type="sibTrans" cxnId="{C36D443F-854C-4C29-A414-5708F3A8CD93}">
      <dgm:prSet/>
      <dgm:spPr/>
      <dgm:t>
        <a:bodyPr/>
        <a:lstStyle/>
        <a:p>
          <a:endParaRPr lang="en-MY"/>
        </a:p>
      </dgm:t>
    </dgm:pt>
    <dgm:pt modelId="{176690F9-55E4-43A1-8A67-8ECF2AF5CA99}">
      <dgm:prSet phldrT="[Text]"/>
      <dgm:spPr/>
      <dgm:t>
        <a:bodyPr/>
        <a:lstStyle/>
        <a:p>
          <a:r>
            <a:rPr lang="en-MY" dirty="0" smtClean="0"/>
            <a:t>CERTAINTY</a:t>
          </a:r>
          <a:endParaRPr lang="en-MY" dirty="0"/>
        </a:p>
      </dgm:t>
    </dgm:pt>
    <dgm:pt modelId="{F0DAC6F8-63E6-4A63-A78C-19E1B138282F}" type="parTrans" cxnId="{04B687AD-699D-409C-89CB-8A87F362E9BF}">
      <dgm:prSet/>
      <dgm:spPr/>
      <dgm:t>
        <a:bodyPr/>
        <a:lstStyle/>
        <a:p>
          <a:endParaRPr lang="en-MY"/>
        </a:p>
      </dgm:t>
    </dgm:pt>
    <dgm:pt modelId="{8E18938E-AB51-4731-8495-B4B37B427176}" type="sibTrans" cxnId="{04B687AD-699D-409C-89CB-8A87F362E9BF}">
      <dgm:prSet/>
      <dgm:spPr/>
      <dgm:t>
        <a:bodyPr/>
        <a:lstStyle/>
        <a:p>
          <a:endParaRPr lang="en-MY"/>
        </a:p>
      </dgm:t>
    </dgm:pt>
    <dgm:pt modelId="{C18FD856-49F4-4A93-AEF5-DFCFFEC00D92}">
      <dgm:prSet phldrT="[Text]" phldr="1"/>
      <dgm:spPr/>
      <dgm:t>
        <a:bodyPr/>
        <a:lstStyle/>
        <a:p>
          <a:endParaRPr lang="en-MY"/>
        </a:p>
      </dgm:t>
    </dgm:pt>
    <dgm:pt modelId="{9652F3C6-B06B-4906-8427-99F7FA88A48E}" type="parTrans" cxnId="{A987B7D6-A435-4A95-8DB7-92E4A46003F0}">
      <dgm:prSet/>
      <dgm:spPr/>
      <dgm:t>
        <a:bodyPr/>
        <a:lstStyle/>
        <a:p>
          <a:endParaRPr lang="en-MY"/>
        </a:p>
      </dgm:t>
    </dgm:pt>
    <dgm:pt modelId="{B5EAB8EA-9C32-4D86-9B72-6FC11FD5339B}" type="sibTrans" cxnId="{A987B7D6-A435-4A95-8DB7-92E4A46003F0}">
      <dgm:prSet/>
      <dgm:spPr/>
      <dgm:t>
        <a:bodyPr/>
        <a:lstStyle/>
        <a:p>
          <a:endParaRPr lang="en-MY"/>
        </a:p>
      </dgm:t>
    </dgm:pt>
    <dgm:pt modelId="{5E859789-23BC-469A-AD5D-B7FF0B110189}">
      <dgm:prSet phldrT="[Text]"/>
      <dgm:spPr/>
      <dgm:t>
        <a:bodyPr/>
        <a:lstStyle/>
        <a:p>
          <a:r>
            <a:rPr lang="en-MY" dirty="0" smtClean="0"/>
            <a:t>CONVENIENCE</a:t>
          </a:r>
          <a:endParaRPr lang="en-MY" dirty="0"/>
        </a:p>
      </dgm:t>
    </dgm:pt>
    <dgm:pt modelId="{323C0E57-F1FA-4120-B75D-DB6BD13EC7E1}" type="parTrans" cxnId="{4E5EDAD5-7789-4B18-86F8-842F61BF3D26}">
      <dgm:prSet/>
      <dgm:spPr/>
      <dgm:t>
        <a:bodyPr/>
        <a:lstStyle/>
        <a:p>
          <a:endParaRPr lang="en-MY"/>
        </a:p>
      </dgm:t>
    </dgm:pt>
    <dgm:pt modelId="{7524FBF9-DA1C-4275-B914-289AE2D3BCE1}" type="sibTrans" cxnId="{4E5EDAD5-7789-4B18-86F8-842F61BF3D26}">
      <dgm:prSet/>
      <dgm:spPr/>
      <dgm:t>
        <a:bodyPr/>
        <a:lstStyle/>
        <a:p>
          <a:endParaRPr lang="en-MY"/>
        </a:p>
      </dgm:t>
    </dgm:pt>
    <dgm:pt modelId="{3589B72A-AE01-418A-90FE-2D890DA0B775}" type="pres">
      <dgm:prSet presAssocID="{02202011-9276-479E-A5D2-41F81DF130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B902FD-2742-4FC4-A27D-10FD0934688A}" type="pres">
      <dgm:prSet presAssocID="{FE1A52DA-F779-4868-BB7E-8EABB81E2129}" presName="composite" presStyleCnt="0"/>
      <dgm:spPr/>
    </dgm:pt>
    <dgm:pt modelId="{C108340A-E9F7-45A5-98E5-61414343658E}" type="pres">
      <dgm:prSet presAssocID="{FE1A52DA-F779-4868-BB7E-8EABB81E212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DF478-627C-482C-9C9D-571C303D2FF8}" type="pres">
      <dgm:prSet presAssocID="{FE1A52DA-F779-4868-BB7E-8EABB81E212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91EEDD0-694E-4922-93FD-94C3F30E4AFB}" type="pres">
      <dgm:prSet presAssocID="{274CB350-E2F3-4A19-BE17-208DE7FF1D4F}" presName="sp" presStyleCnt="0"/>
      <dgm:spPr/>
    </dgm:pt>
    <dgm:pt modelId="{CD254073-949A-431F-A089-B6BFD1DEBA1B}" type="pres">
      <dgm:prSet presAssocID="{BDB20C98-6A0B-47AE-8A5F-3D0E7AF1233D}" presName="composite" presStyleCnt="0"/>
      <dgm:spPr/>
    </dgm:pt>
    <dgm:pt modelId="{61982F3F-CE6B-4150-94BC-41DD7E04F91E}" type="pres">
      <dgm:prSet presAssocID="{BDB20C98-6A0B-47AE-8A5F-3D0E7AF1233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39601-930E-4ACB-980F-E43E994DA19B}" type="pres">
      <dgm:prSet presAssocID="{BDB20C98-6A0B-47AE-8A5F-3D0E7AF1233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3990703-97E2-43D8-B399-7E173B8FF67B}" type="pres">
      <dgm:prSet presAssocID="{05ABF067-7C5B-401A-A29F-2287FDD76916}" presName="sp" presStyleCnt="0"/>
      <dgm:spPr/>
    </dgm:pt>
    <dgm:pt modelId="{47C4345D-20DF-4194-9ECE-944307A9B294}" type="pres">
      <dgm:prSet presAssocID="{C18FD856-49F4-4A93-AEF5-DFCFFEC00D92}" presName="composite" presStyleCnt="0"/>
      <dgm:spPr/>
    </dgm:pt>
    <dgm:pt modelId="{AB9A2085-229B-48E3-973D-072CA294E43F}" type="pres">
      <dgm:prSet presAssocID="{C18FD856-49F4-4A93-AEF5-DFCFFEC00D9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79B88-958C-4472-B974-71DC2260EAB9}" type="pres">
      <dgm:prSet presAssocID="{C18FD856-49F4-4A93-AEF5-DFCFFEC00D9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4E5EDAD5-7789-4B18-86F8-842F61BF3D26}" srcId="{C18FD856-49F4-4A93-AEF5-DFCFFEC00D92}" destId="{5E859789-23BC-469A-AD5D-B7FF0B110189}" srcOrd="0" destOrd="0" parTransId="{323C0E57-F1FA-4120-B75D-DB6BD13EC7E1}" sibTransId="{7524FBF9-DA1C-4275-B914-289AE2D3BCE1}"/>
    <dgm:cxn modelId="{C36D443F-854C-4C29-A414-5708F3A8CD93}" srcId="{02202011-9276-479E-A5D2-41F81DF1300D}" destId="{BDB20C98-6A0B-47AE-8A5F-3D0E7AF1233D}" srcOrd="1" destOrd="0" parTransId="{A158FF9C-6F02-47C8-9EA7-4B06E24A82E9}" sibTransId="{05ABF067-7C5B-401A-A29F-2287FDD76916}"/>
    <dgm:cxn modelId="{112D9962-C91D-4639-BB0A-F51647FFAE13}" type="presOf" srcId="{5E859789-23BC-469A-AD5D-B7FF0B110189}" destId="{FEA79B88-958C-4472-B974-71DC2260EAB9}" srcOrd="0" destOrd="0" presId="urn:microsoft.com/office/officeart/2005/8/layout/chevron2"/>
    <dgm:cxn modelId="{ACB4E284-0017-48FC-BD79-AB5F52F3E5BA}" type="presOf" srcId="{02202011-9276-479E-A5D2-41F81DF1300D}" destId="{3589B72A-AE01-418A-90FE-2D890DA0B775}" srcOrd="0" destOrd="0" presId="urn:microsoft.com/office/officeart/2005/8/layout/chevron2"/>
    <dgm:cxn modelId="{3512B4FF-11EF-40E6-A7D5-A0A5A9FE3701}" srcId="{02202011-9276-479E-A5D2-41F81DF1300D}" destId="{FE1A52DA-F779-4868-BB7E-8EABB81E2129}" srcOrd="0" destOrd="0" parTransId="{C3B438F4-5A82-408F-9E22-088079826B8E}" sibTransId="{274CB350-E2F3-4A19-BE17-208DE7FF1D4F}"/>
    <dgm:cxn modelId="{17AE6158-1AA3-4CA4-94A1-0564A85FFB5E}" type="presOf" srcId="{176690F9-55E4-43A1-8A67-8ECF2AF5CA99}" destId="{B7F39601-930E-4ACB-980F-E43E994DA19B}" srcOrd="0" destOrd="0" presId="urn:microsoft.com/office/officeart/2005/8/layout/chevron2"/>
    <dgm:cxn modelId="{A987B7D6-A435-4A95-8DB7-92E4A46003F0}" srcId="{02202011-9276-479E-A5D2-41F81DF1300D}" destId="{C18FD856-49F4-4A93-AEF5-DFCFFEC00D92}" srcOrd="2" destOrd="0" parTransId="{9652F3C6-B06B-4906-8427-99F7FA88A48E}" sibTransId="{B5EAB8EA-9C32-4D86-9B72-6FC11FD5339B}"/>
    <dgm:cxn modelId="{01689834-B611-408D-B110-B05D83AEEB5C}" type="presOf" srcId="{BDB20C98-6A0B-47AE-8A5F-3D0E7AF1233D}" destId="{61982F3F-CE6B-4150-94BC-41DD7E04F91E}" srcOrd="0" destOrd="0" presId="urn:microsoft.com/office/officeart/2005/8/layout/chevron2"/>
    <dgm:cxn modelId="{94E3CEC8-6DB4-43B2-83AE-59EBC39EB0F0}" srcId="{FE1A52DA-F779-4868-BB7E-8EABB81E2129}" destId="{7F5F58F7-80DA-4D62-95CB-677F0C8E7460}" srcOrd="0" destOrd="0" parTransId="{71713E47-99DF-4788-B4BA-CE7AFC39FEDE}" sibTransId="{4C3E6915-E55A-4771-9A3B-C5D4DFF1C147}"/>
    <dgm:cxn modelId="{F6A859D6-4DC0-4333-91DB-EE75A8512ED8}" type="presOf" srcId="{7F5F58F7-80DA-4D62-95CB-677F0C8E7460}" destId="{A79DF478-627C-482C-9C9D-571C303D2FF8}" srcOrd="0" destOrd="0" presId="urn:microsoft.com/office/officeart/2005/8/layout/chevron2"/>
    <dgm:cxn modelId="{CA22DA93-7BF7-49EA-B1B9-D54B587D9EEC}" type="presOf" srcId="{FE1A52DA-F779-4868-BB7E-8EABB81E2129}" destId="{C108340A-E9F7-45A5-98E5-61414343658E}" srcOrd="0" destOrd="0" presId="urn:microsoft.com/office/officeart/2005/8/layout/chevron2"/>
    <dgm:cxn modelId="{CA16049D-80A2-49A7-8598-66711A281F79}" type="presOf" srcId="{C18FD856-49F4-4A93-AEF5-DFCFFEC00D92}" destId="{AB9A2085-229B-48E3-973D-072CA294E43F}" srcOrd="0" destOrd="0" presId="urn:microsoft.com/office/officeart/2005/8/layout/chevron2"/>
    <dgm:cxn modelId="{04B687AD-699D-409C-89CB-8A87F362E9BF}" srcId="{BDB20C98-6A0B-47AE-8A5F-3D0E7AF1233D}" destId="{176690F9-55E4-43A1-8A67-8ECF2AF5CA99}" srcOrd="0" destOrd="0" parTransId="{F0DAC6F8-63E6-4A63-A78C-19E1B138282F}" sibTransId="{8E18938E-AB51-4731-8495-B4B37B427176}"/>
    <dgm:cxn modelId="{E8EA0C9A-F47A-45E0-8568-ECC4E08DE63D}" type="presParOf" srcId="{3589B72A-AE01-418A-90FE-2D890DA0B775}" destId="{05B902FD-2742-4FC4-A27D-10FD0934688A}" srcOrd="0" destOrd="0" presId="urn:microsoft.com/office/officeart/2005/8/layout/chevron2"/>
    <dgm:cxn modelId="{0AF01DD5-68D8-4A19-A86F-599ED4B51BA3}" type="presParOf" srcId="{05B902FD-2742-4FC4-A27D-10FD0934688A}" destId="{C108340A-E9F7-45A5-98E5-61414343658E}" srcOrd="0" destOrd="0" presId="urn:microsoft.com/office/officeart/2005/8/layout/chevron2"/>
    <dgm:cxn modelId="{02C7E003-CB5F-4EB3-8951-10CEBBCBA7F6}" type="presParOf" srcId="{05B902FD-2742-4FC4-A27D-10FD0934688A}" destId="{A79DF478-627C-482C-9C9D-571C303D2FF8}" srcOrd="1" destOrd="0" presId="urn:microsoft.com/office/officeart/2005/8/layout/chevron2"/>
    <dgm:cxn modelId="{990F9EC9-51ED-4F17-9D44-91727034F3B0}" type="presParOf" srcId="{3589B72A-AE01-418A-90FE-2D890DA0B775}" destId="{E91EEDD0-694E-4922-93FD-94C3F30E4AFB}" srcOrd="1" destOrd="0" presId="urn:microsoft.com/office/officeart/2005/8/layout/chevron2"/>
    <dgm:cxn modelId="{D9E47C9F-F62E-4DAA-B1A7-10C01C968AD2}" type="presParOf" srcId="{3589B72A-AE01-418A-90FE-2D890DA0B775}" destId="{CD254073-949A-431F-A089-B6BFD1DEBA1B}" srcOrd="2" destOrd="0" presId="urn:microsoft.com/office/officeart/2005/8/layout/chevron2"/>
    <dgm:cxn modelId="{7EAFEAAE-047E-4646-A8A9-71768631A11B}" type="presParOf" srcId="{CD254073-949A-431F-A089-B6BFD1DEBA1B}" destId="{61982F3F-CE6B-4150-94BC-41DD7E04F91E}" srcOrd="0" destOrd="0" presId="urn:microsoft.com/office/officeart/2005/8/layout/chevron2"/>
    <dgm:cxn modelId="{EB92096A-75C3-4A70-823D-922307AA370D}" type="presParOf" srcId="{CD254073-949A-431F-A089-B6BFD1DEBA1B}" destId="{B7F39601-930E-4ACB-980F-E43E994DA19B}" srcOrd="1" destOrd="0" presId="urn:microsoft.com/office/officeart/2005/8/layout/chevron2"/>
    <dgm:cxn modelId="{67266947-2E97-4EA8-801E-8D72D28D070F}" type="presParOf" srcId="{3589B72A-AE01-418A-90FE-2D890DA0B775}" destId="{63990703-97E2-43D8-B399-7E173B8FF67B}" srcOrd="3" destOrd="0" presId="urn:microsoft.com/office/officeart/2005/8/layout/chevron2"/>
    <dgm:cxn modelId="{00E3F2D1-FC9D-4BE3-B06B-50BE92F9B796}" type="presParOf" srcId="{3589B72A-AE01-418A-90FE-2D890DA0B775}" destId="{47C4345D-20DF-4194-9ECE-944307A9B294}" srcOrd="4" destOrd="0" presId="urn:microsoft.com/office/officeart/2005/8/layout/chevron2"/>
    <dgm:cxn modelId="{5E4F261A-C2DC-47CE-9878-AA535C85DD73}" type="presParOf" srcId="{47C4345D-20DF-4194-9ECE-944307A9B294}" destId="{AB9A2085-229B-48E3-973D-072CA294E43F}" srcOrd="0" destOrd="0" presId="urn:microsoft.com/office/officeart/2005/8/layout/chevron2"/>
    <dgm:cxn modelId="{03DFB77B-EAC1-402E-AC03-5E57CA5C5BFC}" type="presParOf" srcId="{47C4345D-20DF-4194-9ECE-944307A9B294}" destId="{FEA79B88-958C-4472-B974-71DC2260EA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EBA38-73C8-4223-9FA7-4193E0D6C07E}">
      <dsp:nvSpPr>
        <dsp:cNvPr id="0" name=""/>
        <dsp:cNvSpPr/>
      </dsp:nvSpPr>
      <dsp:spPr>
        <a:xfrm>
          <a:off x="0" y="0"/>
          <a:ext cx="2817704" cy="311447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5C35A5-2DD2-483D-9E6D-BBD32AEA87C8}">
      <dsp:nvSpPr>
        <dsp:cNvPr id="0" name=""/>
        <dsp:cNvSpPr/>
      </dsp:nvSpPr>
      <dsp:spPr>
        <a:xfrm>
          <a:off x="1408852" y="311751"/>
          <a:ext cx="1831507" cy="5535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Leasing </a:t>
          </a:r>
          <a:endParaRPr lang="en-MY" sz="1900" kern="1200" dirty="0"/>
        </a:p>
      </dsp:txBody>
      <dsp:txXfrm>
        <a:off x="1435874" y="338773"/>
        <a:ext cx="1777463" cy="499505"/>
      </dsp:txXfrm>
    </dsp:sp>
    <dsp:sp modelId="{C770F550-F561-45EA-BFB4-3081CA36492A}">
      <dsp:nvSpPr>
        <dsp:cNvPr id="0" name=""/>
        <dsp:cNvSpPr/>
      </dsp:nvSpPr>
      <dsp:spPr>
        <a:xfrm>
          <a:off x="1408852" y="934494"/>
          <a:ext cx="1831507" cy="5535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Hire purchase</a:t>
          </a:r>
          <a:endParaRPr lang="en-MY" sz="1900" kern="1200" dirty="0"/>
        </a:p>
      </dsp:txBody>
      <dsp:txXfrm>
        <a:off x="1435874" y="961516"/>
        <a:ext cx="1777463" cy="499505"/>
      </dsp:txXfrm>
    </dsp:sp>
    <dsp:sp modelId="{33C61049-BA76-4267-83EA-8F14FD7E6730}">
      <dsp:nvSpPr>
        <dsp:cNvPr id="0" name=""/>
        <dsp:cNvSpPr/>
      </dsp:nvSpPr>
      <dsp:spPr>
        <a:xfrm>
          <a:off x="1408852" y="1557238"/>
          <a:ext cx="1831507" cy="5535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Through loan</a:t>
          </a:r>
          <a:endParaRPr lang="en-MY" sz="1900" kern="1200" dirty="0"/>
        </a:p>
      </dsp:txBody>
      <dsp:txXfrm>
        <a:off x="1435874" y="1584260"/>
        <a:ext cx="1777463" cy="499505"/>
      </dsp:txXfrm>
    </dsp:sp>
    <dsp:sp modelId="{F0D2D136-0BE1-4D2B-B029-F05CBD2EE801}">
      <dsp:nvSpPr>
        <dsp:cNvPr id="0" name=""/>
        <dsp:cNvSpPr/>
      </dsp:nvSpPr>
      <dsp:spPr>
        <a:xfrm>
          <a:off x="1408852" y="2179981"/>
          <a:ext cx="1831507" cy="5535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900" kern="1200" smtClean="0"/>
            <a:t>Wholly in cash</a:t>
          </a:r>
          <a:endParaRPr lang="en-MY" sz="1900" kern="1200"/>
        </a:p>
      </dsp:txBody>
      <dsp:txXfrm>
        <a:off x="1435874" y="2207003"/>
        <a:ext cx="1777463" cy="499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8340A-E9F7-45A5-98E5-61414343658E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3000" kern="1200" dirty="0"/>
        </a:p>
      </dsp:txBody>
      <dsp:txXfrm rot="-5400000">
        <a:off x="1" y="520688"/>
        <a:ext cx="1039018" cy="445294"/>
      </dsp:txXfrm>
    </dsp:sp>
    <dsp:sp modelId="{A79DF478-627C-482C-9C9D-571C303D2FF8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3200" kern="1200" dirty="0" smtClean="0"/>
            <a:t>EQUALITY</a:t>
          </a:r>
          <a:endParaRPr lang="en-MY" sz="3200" kern="1200" dirty="0"/>
        </a:p>
      </dsp:txBody>
      <dsp:txXfrm rot="-5400000">
        <a:off x="1039018" y="48278"/>
        <a:ext cx="5009883" cy="870607"/>
      </dsp:txXfrm>
    </dsp:sp>
    <dsp:sp modelId="{61982F3F-CE6B-4150-94BC-41DD7E04F91E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3000" kern="1200"/>
        </a:p>
      </dsp:txBody>
      <dsp:txXfrm rot="-5400000">
        <a:off x="1" y="1809352"/>
        <a:ext cx="1039018" cy="445294"/>
      </dsp:txXfrm>
    </dsp:sp>
    <dsp:sp modelId="{B7F39601-930E-4ACB-980F-E43E994DA19B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3200" kern="1200" dirty="0" smtClean="0"/>
            <a:t>CERTAINTY</a:t>
          </a:r>
          <a:endParaRPr lang="en-MY" sz="3200" kern="1200" dirty="0"/>
        </a:p>
      </dsp:txBody>
      <dsp:txXfrm rot="-5400000">
        <a:off x="1039018" y="1336942"/>
        <a:ext cx="5009883" cy="870607"/>
      </dsp:txXfrm>
    </dsp:sp>
    <dsp:sp modelId="{AB9A2085-229B-48E3-973D-072CA294E43F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3000" kern="1200"/>
        </a:p>
      </dsp:txBody>
      <dsp:txXfrm rot="-5400000">
        <a:off x="1" y="3098016"/>
        <a:ext cx="1039018" cy="445294"/>
      </dsp:txXfrm>
    </dsp:sp>
    <dsp:sp modelId="{FEA79B88-958C-4472-B974-71DC2260EAB9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MY" sz="3200" kern="1200" dirty="0" smtClean="0"/>
            <a:t>CONVENIENCE</a:t>
          </a:r>
          <a:endParaRPr lang="en-MY" sz="32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177E-7B5D-461F-8A72-8B97E3597D0D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D2DB1-86FF-4A9C-ABE3-AAC75C63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2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899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899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97437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54828"/>
            <a:ext cx="5388610" cy="44098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noProof="0" smtClean="0"/>
              <a:t>Click to edit Master text styles</a:t>
            </a:r>
          </a:p>
          <a:p>
            <a:pPr lvl="1"/>
            <a:r>
              <a:rPr lang="en-MY" noProof="0" smtClean="0"/>
              <a:t>Second level</a:t>
            </a:r>
          </a:p>
          <a:p>
            <a:pPr lvl="2"/>
            <a:r>
              <a:rPr lang="en-MY" noProof="0" smtClean="0"/>
              <a:t>Third level</a:t>
            </a:r>
          </a:p>
          <a:p>
            <a:pPr lvl="3"/>
            <a:r>
              <a:rPr lang="en-MY" noProof="0" smtClean="0"/>
              <a:t>Fourth level</a:t>
            </a:r>
          </a:p>
          <a:p>
            <a:pPr lvl="4"/>
            <a:r>
              <a:rPr lang="en-MY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7955"/>
            <a:ext cx="2918831" cy="4899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C87A56-92EE-46BC-AE2A-B1B9BF452C6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3337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2"/>
          <p:cNvSpPr>
            <a:spLocks/>
          </p:cNvSpPr>
          <p:nvPr/>
        </p:nvSpPr>
        <p:spPr bwMode="gray">
          <a:xfrm>
            <a:off x="-9525" y="2997200"/>
            <a:ext cx="2205038" cy="2663825"/>
          </a:xfrm>
          <a:custGeom>
            <a:avLst/>
            <a:gdLst>
              <a:gd name="T0" fmla="*/ 0 w 1406"/>
              <a:gd name="T1" fmla="*/ 1678 h 1678"/>
              <a:gd name="T2" fmla="*/ 0 w 1406"/>
              <a:gd name="T3" fmla="*/ 1134 h 1678"/>
              <a:gd name="T4" fmla="*/ 1406 w 1406"/>
              <a:gd name="T5" fmla="*/ 0 h 1678"/>
              <a:gd name="T6" fmla="*/ 1406 w 1406"/>
              <a:gd name="T7" fmla="*/ 91 h 1678"/>
              <a:gd name="T8" fmla="*/ 0 w 1406"/>
              <a:gd name="T9" fmla="*/ 1678 h 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6" h="1678">
                <a:moveTo>
                  <a:pt x="0" y="1678"/>
                </a:moveTo>
                <a:lnTo>
                  <a:pt x="0" y="1134"/>
                </a:lnTo>
                <a:lnTo>
                  <a:pt x="1406" y="0"/>
                </a:lnTo>
                <a:lnTo>
                  <a:pt x="1406" y="91"/>
                </a:lnTo>
                <a:lnTo>
                  <a:pt x="0" y="1678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pic>
        <p:nvPicPr>
          <p:cNvPr id="5" name="Picture 7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1447800" y="1782763"/>
            <a:ext cx="73596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8"/>
          <p:cNvSpPr>
            <a:spLocks/>
          </p:cNvSpPr>
          <p:nvPr/>
        </p:nvSpPr>
        <p:spPr bwMode="gray">
          <a:xfrm>
            <a:off x="568325" y="-9525"/>
            <a:ext cx="1784350" cy="6875463"/>
          </a:xfrm>
          <a:custGeom>
            <a:avLst/>
            <a:gdLst>
              <a:gd name="T0" fmla="*/ 0 w 1124"/>
              <a:gd name="T1" fmla="*/ 0 h 4343"/>
              <a:gd name="T2" fmla="*/ 490 w 1124"/>
              <a:gd name="T3" fmla="*/ 2 h 4343"/>
              <a:gd name="T4" fmla="*/ 1124 w 1124"/>
              <a:gd name="T5" fmla="*/ 1373 h 4343"/>
              <a:gd name="T6" fmla="*/ 1124 w 1124"/>
              <a:gd name="T7" fmla="*/ 2036 h 4343"/>
              <a:gd name="T8" fmla="*/ 889 w 1124"/>
              <a:gd name="T9" fmla="*/ 4343 h 4343"/>
              <a:gd name="T10" fmla="*/ 526 w 1124"/>
              <a:gd name="T11" fmla="*/ 4343 h 4343"/>
              <a:gd name="T12" fmla="*/ 1079 w 1124"/>
              <a:gd name="T13" fmla="*/ 2031 h 4343"/>
              <a:gd name="T14" fmla="*/ 1079 w 1124"/>
              <a:gd name="T15" fmla="*/ 1383 h 4343"/>
              <a:gd name="T16" fmla="*/ 0 w 1124"/>
              <a:gd name="T17" fmla="*/ 0 h 4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4" h="4343">
                <a:moveTo>
                  <a:pt x="0" y="0"/>
                </a:moveTo>
                <a:lnTo>
                  <a:pt x="490" y="2"/>
                </a:lnTo>
                <a:lnTo>
                  <a:pt x="1124" y="1373"/>
                </a:lnTo>
                <a:lnTo>
                  <a:pt x="1124" y="2036"/>
                </a:lnTo>
                <a:lnTo>
                  <a:pt x="889" y="4343"/>
                </a:lnTo>
                <a:lnTo>
                  <a:pt x="526" y="4343"/>
                </a:lnTo>
                <a:lnTo>
                  <a:pt x="1079" y="2031"/>
                </a:lnTo>
                <a:lnTo>
                  <a:pt x="1079" y="13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7" name="Freeform 9"/>
          <p:cNvSpPr>
            <a:spLocks/>
          </p:cNvSpPr>
          <p:nvPr/>
        </p:nvSpPr>
        <p:spPr bwMode="gray">
          <a:xfrm>
            <a:off x="-12700" y="-9525"/>
            <a:ext cx="2392363" cy="6880225"/>
          </a:xfrm>
          <a:custGeom>
            <a:avLst/>
            <a:gdLst>
              <a:gd name="T0" fmla="*/ 181 w 1507"/>
              <a:gd name="T1" fmla="*/ 0 h 4334"/>
              <a:gd name="T2" fmla="*/ 1507 w 1507"/>
              <a:gd name="T3" fmla="*/ 1379 h 4334"/>
              <a:gd name="T4" fmla="*/ 1507 w 1507"/>
              <a:gd name="T5" fmla="*/ 2036 h 4334"/>
              <a:gd name="T6" fmla="*/ 727 w 1507"/>
              <a:gd name="T7" fmla="*/ 4334 h 4334"/>
              <a:gd name="T8" fmla="*/ 2 w 1507"/>
              <a:gd name="T9" fmla="*/ 4334 h 4334"/>
              <a:gd name="T10" fmla="*/ 2 w 1507"/>
              <a:gd name="T11" fmla="*/ 4162 h 4334"/>
              <a:gd name="T12" fmla="*/ 1441 w 1507"/>
              <a:gd name="T13" fmla="*/ 1936 h 4334"/>
              <a:gd name="T14" fmla="*/ 1441 w 1507"/>
              <a:gd name="T15" fmla="*/ 1447 h 4334"/>
              <a:gd name="T16" fmla="*/ 8 w 1507"/>
              <a:gd name="T17" fmla="*/ 434 h 4334"/>
              <a:gd name="T18" fmla="*/ 0 w 1507"/>
              <a:gd name="T19" fmla="*/ 6 h 4334"/>
              <a:gd name="T20" fmla="*/ 181 w 1507"/>
              <a:gd name="T21" fmla="*/ 0 h 4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7" h="4334">
                <a:moveTo>
                  <a:pt x="181" y="0"/>
                </a:moveTo>
                <a:lnTo>
                  <a:pt x="1507" y="1379"/>
                </a:lnTo>
                <a:lnTo>
                  <a:pt x="1507" y="2036"/>
                </a:lnTo>
                <a:lnTo>
                  <a:pt x="727" y="4334"/>
                </a:lnTo>
                <a:lnTo>
                  <a:pt x="2" y="4334"/>
                </a:lnTo>
                <a:lnTo>
                  <a:pt x="2" y="4162"/>
                </a:lnTo>
                <a:lnTo>
                  <a:pt x="1441" y="1936"/>
                </a:lnTo>
                <a:lnTo>
                  <a:pt x="1441" y="1447"/>
                </a:lnTo>
                <a:lnTo>
                  <a:pt x="8" y="434"/>
                </a:lnTo>
                <a:lnTo>
                  <a:pt x="0" y="6"/>
                </a:lnTo>
                <a:lnTo>
                  <a:pt x="18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8" name="Freeform 10"/>
          <p:cNvSpPr>
            <a:spLocks/>
          </p:cNvSpPr>
          <p:nvPr/>
        </p:nvSpPr>
        <p:spPr bwMode="gray">
          <a:xfrm>
            <a:off x="2557463" y="0"/>
            <a:ext cx="3022600" cy="6858000"/>
          </a:xfrm>
          <a:custGeom>
            <a:avLst/>
            <a:gdLst>
              <a:gd name="T0" fmla="*/ 1904 w 1904"/>
              <a:gd name="T1" fmla="*/ 0 h 4354"/>
              <a:gd name="T2" fmla="*/ 1178 w 1904"/>
              <a:gd name="T3" fmla="*/ 0 h 4354"/>
              <a:gd name="T4" fmla="*/ 0 w 1904"/>
              <a:gd name="T5" fmla="*/ 1342 h 4354"/>
              <a:gd name="T6" fmla="*/ 0 w 1904"/>
              <a:gd name="T7" fmla="*/ 1950 h 4354"/>
              <a:gd name="T8" fmla="*/ 498 w 1904"/>
              <a:gd name="T9" fmla="*/ 4354 h 4354"/>
              <a:gd name="T10" fmla="*/ 1088 w 1904"/>
              <a:gd name="T11" fmla="*/ 4354 h 4354"/>
              <a:gd name="T12" fmla="*/ 44 w 1904"/>
              <a:gd name="T13" fmla="*/ 1985 h 4354"/>
              <a:gd name="T14" fmla="*/ 44 w 1904"/>
              <a:gd name="T15" fmla="*/ 1361 h 4354"/>
              <a:gd name="T16" fmla="*/ 1904 w 1904"/>
              <a:gd name="T17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04" h="4354">
                <a:moveTo>
                  <a:pt x="1904" y="0"/>
                </a:moveTo>
                <a:lnTo>
                  <a:pt x="1178" y="0"/>
                </a:lnTo>
                <a:lnTo>
                  <a:pt x="0" y="1342"/>
                </a:lnTo>
                <a:lnTo>
                  <a:pt x="0" y="1950"/>
                </a:lnTo>
                <a:lnTo>
                  <a:pt x="498" y="4354"/>
                </a:lnTo>
                <a:lnTo>
                  <a:pt x="1088" y="4354"/>
                </a:lnTo>
                <a:lnTo>
                  <a:pt x="44" y="1985"/>
                </a:lnTo>
                <a:lnTo>
                  <a:pt x="44" y="1361"/>
                </a:lnTo>
                <a:lnTo>
                  <a:pt x="1904" y="0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9" name="Freeform 11"/>
          <p:cNvSpPr>
            <a:spLocks/>
          </p:cNvSpPr>
          <p:nvPr/>
        </p:nvSpPr>
        <p:spPr bwMode="gray">
          <a:xfrm>
            <a:off x="2959100" y="-14288"/>
            <a:ext cx="2711450" cy="1887538"/>
          </a:xfrm>
          <a:custGeom>
            <a:avLst/>
            <a:gdLst>
              <a:gd name="T0" fmla="*/ 1708 w 1708"/>
              <a:gd name="T1" fmla="*/ 1 h 1189"/>
              <a:gd name="T2" fmla="*/ 1379 w 1708"/>
              <a:gd name="T3" fmla="*/ 0 h 1189"/>
              <a:gd name="T4" fmla="*/ 0 w 1708"/>
              <a:gd name="T5" fmla="*/ 1189 h 1189"/>
              <a:gd name="T6" fmla="*/ 1708 w 1708"/>
              <a:gd name="T7" fmla="*/ 1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08" h="1189">
                <a:moveTo>
                  <a:pt x="1708" y="1"/>
                </a:moveTo>
                <a:lnTo>
                  <a:pt x="1379" y="0"/>
                </a:lnTo>
                <a:lnTo>
                  <a:pt x="0" y="1189"/>
                </a:lnTo>
                <a:lnTo>
                  <a:pt x="1708" y="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0" name="Freeform 13"/>
          <p:cNvSpPr>
            <a:spLocks/>
          </p:cNvSpPr>
          <p:nvPr/>
        </p:nvSpPr>
        <p:spPr bwMode="gray">
          <a:xfrm>
            <a:off x="2498725" y="-9525"/>
            <a:ext cx="6105525" cy="6867525"/>
          </a:xfrm>
          <a:custGeom>
            <a:avLst/>
            <a:gdLst>
              <a:gd name="T0" fmla="*/ 3665 w 3846"/>
              <a:gd name="T1" fmla="*/ 0 h 4354"/>
              <a:gd name="T2" fmla="*/ 2122 w 3846"/>
              <a:gd name="T3" fmla="*/ 0 h 4354"/>
              <a:gd name="T4" fmla="*/ 0 w 3846"/>
              <a:gd name="T5" fmla="*/ 1339 h 4354"/>
              <a:gd name="T6" fmla="*/ 0 w 3846"/>
              <a:gd name="T7" fmla="*/ 1950 h 4354"/>
              <a:gd name="T8" fmla="*/ 1215 w 3846"/>
              <a:gd name="T9" fmla="*/ 4354 h 4354"/>
              <a:gd name="T10" fmla="*/ 1941 w 3846"/>
              <a:gd name="T11" fmla="*/ 4354 h 4354"/>
              <a:gd name="T12" fmla="*/ 72 w 3846"/>
              <a:gd name="T13" fmla="*/ 1877 h 4354"/>
              <a:gd name="T14" fmla="*/ 72 w 3846"/>
              <a:gd name="T15" fmla="*/ 1361 h 4354"/>
              <a:gd name="T16" fmla="*/ 3846 w 3846"/>
              <a:gd name="T17" fmla="*/ 0 h 4354"/>
              <a:gd name="T18" fmla="*/ 2122 w 3846"/>
              <a:gd name="T19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46" h="4354">
                <a:moveTo>
                  <a:pt x="3665" y="0"/>
                </a:moveTo>
                <a:lnTo>
                  <a:pt x="2122" y="0"/>
                </a:lnTo>
                <a:lnTo>
                  <a:pt x="0" y="1339"/>
                </a:lnTo>
                <a:lnTo>
                  <a:pt x="0" y="1950"/>
                </a:lnTo>
                <a:lnTo>
                  <a:pt x="1215" y="4354"/>
                </a:lnTo>
                <a:lnTo>
                  <a:pt x="1941" y="4354"/>
                </a:lnTo>
                <a:lnTo>
                  <a:pt x="72" y="1877"/>
                </a:lnTo>
                <a:lnTo>
                  <a:pt x="72" y="1361"/>
                </a:lnTo>
                <a:lnTo>
                  <a:pt x="3846" y="0"/>
                </a:lnTo>
                <a:lnTo>
                  <a:pt x="2122" y="0"/>
                </a:lnTo>
              </a:path>
            </a:pathLst>
          </a:custGeom>
          <a:solidFill>
            <a:schemeClr val="hlink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1" name="Freeform 14"/>
          <p:cNvSpPr>
            <a:spLocks/>
          </p:cNvSpPr>
          <p:nvPr/>
        </p:nvSpPr>
        <p:spPr bwMode="gray">
          <a:xfrm>
            <a:off x="-9525" y="185738"/>
            <a:ext cx="2246313" cy="5984875"/>
          </a:xfrm>
          <a:custGeom>
            <a:avLst/>
            <a:gdLst>
              <a:gd name="T0" fmla="*/ 0 w 1415"/>
              <a:gd name="T1" fmla="*/ 0 h 3770"/>
              <a:gd name="T2" fmla="*/ 1415 w 1415"/>
              <a:gd name="T3" fmla="*/ 1197 h 3770"/>
              <a:gd name="T4" fmla="*/ 1415 w 1415"/>
              <a:gd name="T5" fmla="*/ 1862 h 3770"/>
              <a:gd name="T6" fmla="*/ 0 w 1415"/>
              <a:gd name="T7" fmla="*/ 3770 h 3770"/>
              <a:gd name="T8" fmla="*/ 0 w 1415"/>
              <a:gd name="T9" fmla="*/ 3272 h 3770"/>
              <a:gd name="T10" fmla="*/ 1376 w 1415"/>
              <a:gd name="T11" fmla="*/ 1801 h 3770"/>
              <a:gd name="T12" fmla="*/ 1376 w 1415"/>
              <a:gd name="T13" fmla="*/ 1272 h 3770"/>
              <a:gd name="T14" fmla="*/ 6 w 1415"/>
              <a:gd name="T15" fmla="*/ 962 h 3770"/>
              <a:gd name="T16" fmla="*/ 0 w 1415"/>
              <a:gd name="T17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5" h="3770">
                <a:moveTo>
                  <a:pt x="0" y="0"/>
                </a:moveTo>
                <a:lnTo>
                  <a:pt x="1415" y="1197"/>
                </a:lnTo>
                <a:lnTo>
                  <a:pt x="1415" y="1862"/>
                </a:lnTo>
                <a:lnTo>
                  <a:pt x="0" y="3770"/>
                </a:lnTo>
                <a:lnTo>
                  <a:pt x="0" y="3272"/>
                </a:lnTo>
                <a:lnTo>
                  <a:pt x="1376" y="1801"/>
                </a:lnTo>
                <a:lnTo>
                  <a:pt x="1376" y="1272"/>
                </a:lnTo>
                <a:lnTo>
                  <a:pt x="6" y="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2" name="Freeform 15"/>
          <p:cNvSpPr>
            <a:spLocks/>
          </p:cNvSpPr>
          <p:nvPr/>
        </p:nvSpPr>
        <p:spPr bwMode="gray">
          <a:xfrm>
            <a:off x="2608263" y="642938"/>
            <a:ext cx="6540500" cy="6215062"/>
          </a:xfrm>
          <a:custGeom>
            <a:avLst/>
            <a:gdLst>
              <a:gd name="T0" fmla="*/ 4115 w 4120"/>
              <a:gd name="T1" fmla="*/ 0 h 3915"/>
              <a:gd name="T2" fmla="*/ 4120 w 4120"/>
              <a:gd name="T3" fmla="*/ 500 h 3915"/>
              <a:gd name="T4" fmla="*/ 61 w 4120"/>
              <a:gd name="T5" fmla="*/ 1059 h 3915"/>
              <a:gd name="T6" fmla="*/ 61 w 4120"/>
              <a:gd name="T7" fmla="*/ 1466 h 3915"/>
              <a:gd name="T8" fmla="*/ 2419 w 4120"/>
              <a:gd name="T9" fmla="*/ 3915 h 3915"/>
              <a:gd name="T10" fmla="*/ 1830 w 4120"/>
              <a:gd name="T11" fmla="*/ 3915 h 3915"/>
              <a:gd name="T12" fmla="*/ 0 w 4120"/>
              <a:gd name="T13" fmla="*/ 1449 h 3915"/>
              <a:gd name="T14" fmla="*/ 0 w 4120"/>
              <a:gd name="T15" fmla="*/ 967 h 3915"/>
              <a:gd name="T16" fmla="*/ 4115 w 4120"/>
              <a:gd name="T17" fmla="*/ 0 h 3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20" h="3915">
                <a:moveTo>
                  <a:pt x="4115" y="0"/>
                </a:moveTo>
                <a:lnTo>
                  <a:pt x="4120" y="500"/>
                </a:lnTo>
                <a:lnTo>
                  <a:pt x="61" y="1059"/>
                </a:lnTo>
                <a:lnTo>
                  <a:pt x="61" y="1466"/>
                </a:lnTo>
                <a:lnTo>
                  <a:pt x="2419" y="3915"/>
                </a:lnTo>
                <a:lnTo>
                  <a:pt x="1830" y="3915"/>
                </a:lnTo>
                <a:lnTo>
                  <a:pt x="0" y="1449"/>
                </a:lnTo>
                <a:lnTo>
                  <a:pt x="0" y="967"/>
                </a:lnTo>
                <a:lnTo>
                  <a:pt x="411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3" name="Freeform 16"/>
          <p:cNvSpPr>
            <a:spLocks/>
          </p:cNvSpPr>
          <p:nvPr/>
        </p:nvSpPr>
        <p:spPr bwMode="gray">
          <a:xfrm>
            <a:off x="2586038" y="-17463"/>
            <a:ext cx="6557962" cy="6875463"/>
          </a:xfrm>
          <a:custGeom>
            <a:avLst/>
            <a:gdLst>
              <a:gd name="T0" fmla="*/ 4131 w 4131"/>
              <a:gd name="T1" fmla="*/ 0 h 4348"/>
              <a:gd name="T2" fmla="*/ 4126 w 4131"/>
              <a:gd name="T3" fmla="*/ 494 h 4348"/>
              <a:gd name="T4" fmla="*/ 55 w 4131"/>
              <a:gd name="T5" fmla="*/ 1404 h 4348"/>
              <a:gd name="T6" fmla="*/ 55 w 4131"/>
              <a:gd name="T7" fmla="*/ 1853 h 4348"/>
              <a:gd name="T8" fmla="*/ 3156 w 4131"/>
              <a:gd name="T9" fmla="*/ 4348 h 4348"/>
              <a:gd name="T10" fmla="*/ 2067 w 4131"/>
              <a:gd name="T11" fmla="*/ 4348 h 4348"/>
              <a:gd name="T12" fmla="*/ 0 w 4131"/>
              <a:gd name="T13" fmla="*/ 1882 h 4348"/>
              <a:gd name="T14" fmla="*/ 0 w 4131"/>
              <a:gd name="T15" fmla="*/ 1355 h 4348"/>
              <a:gd name="T16" fmla="*/ 3615 w 4131"/>
              <a:gd name="T17" fmla="*/ 0 h 4348"/>
              <a:gd name="T18" fmla="*/ 4131 w 4131"/>
              <a:gd name="T19" fmla="*/ 0 h 4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31" h="4348">
                <a:moveTo>
                  <a:pt x="4131" y="0"/>
                </a:moveTo>
                <a:lnTo>
                  <a:pt x="4126" y="494"/>
                </a:lnTo>
                <a:lnTo>
                  <a:pt x="55" y="1404"/>
                </a:lnTo>
                <a:lnTo>
                  <a:pt x="55" y="1853"/>
                </a:lnTo>
                <a:lnTo>
                  <a:pt x="3156" y="4348"/>
                </a:lnTo>
                <a:lnTo>
                  <a:pt x="2067" y="4348"/>
                </a:lnTo>
                <a:lnTo>
                  <a:pt x="0" y="1882"/>
                </a:lnTo>
                <a:lnTo>
                  <a:pt x="0" y="1355"/>
                </a:lnTo>
                <a:lnTo>
                  <a:pt x="3615" y="0"/>
                </a:lnTo>
                <a:lnTo>
                  <a:pt x="41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4" name="Freeform 17"/>
          <p:cNvSpPr>
            <a:spLocks/>
          </p:cNvSpPr>
          <p:nvPr/>
        </p:nvSpPr>
        <p:spPr bwMode="gray">
          <a:xfrm>
            <a:off x="2771775" y="-26988"/>
            <a:ext cx="5761038" cy="2087563"/>
          </a:xfrm>
          <a:custGeom>
            <a:avLst/>
            <a:gdLst>
              <a:gd name="T0" fmla="*/ 0 w 3629"/>
              <a:gd name="T1" fmla="*/ 1315 h 1315"/>
              <a:gd name="T2" fmla="*/ 2858 w 3629"/>
              <a:gd name="T3" fmla="*/ 0 h 1315"/>
              <a:gd name="T4" fmla="*/ 3629 w 3629"/>
              <a:gd name="T5" fmla="*/ 0 h 1315"/>
              <a:gd name="T6" fmla="*/ 0 w 3629"/>
              <a:gd name="T7" fmla="*/ 1315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9" h="1315">
                <a:moveTo>
                  <a:pt x="0" y="1315"/>
                </a:moveTo>
                <a:lnTo>
                  <a:pt x="2858" y="0"/>
                </a:lnTo>
                <a:lnTo>
                  <a:pt x="3629" y="0"/>
                </a:lnTo>
                <a:lnTo>
                  <a:pt x="0" y="13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5" name="Freeform 18"/>
          <p:cNvSpPr>
            <a:spLocks/>
          </p:cNvSpPr>
          <p:nvPr/>
        </p:nvSpPr>
        <p:spPr bwMode="gray">
          <a:xfrm>
            <a:off x="2555875" y="2924175"/>
            <a:ext cx="3384550" cy="3944938"/>
          </a:xfrm>
          <a:custGeom>
            <a:avLst/>
            <a:gdLst>
              <a:gd name="T0" fmla="*/ 0 w 2132"/>
              <a:gd name="T1" fmla="*/ 0 h 2495"/>
              <a:gd name="T2" fmla="*/ 2132 w 2132"/>
              <a:gd name="T3" fmla="*/ 2495 h 2495"/>
              <a:gd name="T4" fmla="*/ 1814 w 2132"/>
              <a:gd name="T5" fmla="*/ 2495 h 2495"/>
              <a:gd name="T6" fmla="*/ 0 w 2132"/>
              <a:gd name="T7" fmla="*/ 0 h 2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2" h="2495">
                <a:moveTo>
                  <a:pt x="0" y="0"/>
                </a:moveTo>
                <a:lnTo>
                  <a:pt x="2132" y="2495"/>
                </a:lnTo>
                <a:lnTo>
                  <a:pt x="1814" y="24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5001"/>
            </a:srgbClr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6" name="Freeform 24"/>
          <p:cNvSpPr>
            <a:spLocks/>
          </p:cNvSpPr>
          <p:nvPr/>
        </p:nvSpPr>
        <p:spPr bwMode="gray">
          <a:xfrm>
            <a:off x="-19050" y="180975"/>
            <a:ext cx="2262188" cy="1914525"/>
          </a:xfrm>
          <a:custGeom>
            <a:avLst/>
            <a:gdLst>
              <a:gd name="T0" fmla="*/ 1425 w 1425"/>
              <a:gd name="T1" fmla="*/ 1206 h 1206"/>
              <a:gd name="T2" fmla="*/ 0 w 1425"/>
              <a:gd name="T3" fmla="*/ 0 h 1206"/>
              <a:gd name="T4" fmla="*/ 0 w 1425"/>
              <a:gd name="T5" fmla="*/ 186 h 1206"/>
              <a:gd name="T6" fmla="*/ 1425 w 1425"/>
              <a:gd name="T7" fmla="*/ 1206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5" h="1206">
                <a:moveTo>
                  <a:pt x="1425" y="1206"/>
                </a:moveTo>
                <a:lnTo>
                  <a:pt x="0" y="0"/>
                </a:lnTo>
                <a:lnTo>
                  <a:pt x="0" y="186"/>
                </a:lnTo>
                <a:lnTo>
                  <a:pt x="1425" y="1206"/>
                </a:lnTo>
                <a:close/>
              </a:path>
            </a:pathLst>
          </a:custGeom>
          <a:solidFill>
            <a:srgbClr val="333333">
              <a:alpha val="39999"/>
            </a:srgbClr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7" name="Freeform 25"/>
          <p:cNvSpPr>
            <a:spLocks/>
          </p:cNvSpPr>
          <p:nvPr/>
        </p:nvSpPr>
        <p:spPr bwMode="gray">
          <a:xfrm>
            <a:off x="-12700" y="3105150"/>
            <a:ext cx="2327275" cy="3762375"/>
          </a:xfrm>
          <a:custGeom>
            <a:avLst/>
            <a:gdLst>
              <a:gd name="T0" fmla="*/ 0 w 1466"/>
              <a:gd name="T1" fmla="*/ 2248 h 2370"/>
              <a:gd name="T2" fmla="*/ 1466 w 1466"/>
              <a:gd name="T3" fmla="*/ 0 h 2370"/>
              <a:gd name="T4" fmla="*/ 194 w 1466"/>
              <a:gd name="T5" fmla="*/ 2370 h 2370"/>
              <a:gd name="T6" fmla="*/ 4 w 1466"/>
              <a:gd name="T7" fmla="*/ 2364 h 2370"/>
              <a:gd name="T8" fmla="*/ 0 w 1466"/>
              <a:gd name="T9" fmla="*/ 2248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6" h="2370">
                <a:moveTo>
                  <a:pt x="0" y="2248"/>
                </a:moveTo>
                <a:lnTo>
                  <a:pt x="1466" y="0"/>
                </a:lnTo>
                <a:lnTo>
                  <a:pt x="194" y="2370"/>
                </a:lnTo>
                <a:lnTo>
                  <a:pt x="4" y="2364"/>
                </a:lnTo>
                <a:lnTo>
                  <a:pt x="0" y="2248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8" name="Freeform 26"/>
          <p:cNvSpPr>
            <a:spLocks/>
          </p:cNvSpPr>
          <p:nvPr/>
        </p:nvSpPr>
        <p:spPr bwMode="gray">
          <a:xfrm>
            <a:off x="-9525" y="1403350"/>
            <a:ext cx="2317750" cy="5265738"/>
          </a:xfrm>
          <a:custGeom>
            <a:avLst/>
            <a:gdLst>
              <a:gd name="T0" fmla="*/ 6 w 1460"/>
              <a:gd name="T1" fmla="*/ 0 h 3317"/>
              <a:gd name="T2" fmla="*/ 6 w 1460"/>
              <a:gd name="T3" fmla="*/ 643 h 3317"/>
              <a:gd name="T4" fmla="*/ 1410 w 1460"/>
              <a:gd name="T5" fmla="*/ 564 h 3317"/>
              <a:gd name="T6" fmla="*/ 1410 w 1460"/>
              <a:gd name="T7" fmla="*/ 1049 h 3317"/>
              <a:gd name="T8" fmla="*/ 0 w 1460"/>
              <a:gd name="T9" fmla="*/ 2852 h 3317"/>
              <a:gd name="T10" fmla="*/ 0 w 1460"/>
              <a:gd name="T11" fmla="*/ 3317 h 3317"/>
              <a:gd name="T12" fmla="*/ 1460 w 1460"/>
              <a:gd name="T13" fmla="*/ 1062 h 3317"/>
              <a:gd name="T14" fmla="*/ 1460 w 1460"/>
              <a:gd name="T15" fmla="*/ 505 h 3317"/>
              <a:gd name="T16" fmla="*/ 6 w 1460"/>
              <a:gd name="T17" fmla="*/ 0 h 3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0" h="3317">
                <a:moveTo>
                  <a:pt x="6" y="0"/>
                </a:moveTo>
                <a:lnTo>
                  <a:pt x="6" y="643"/>
                </a:lnTo>
                <a:lnTo>
                  <a:pt x="1410" y="564"/>
                </a:lnTo>
                <a:lnTo>
                  <a:pt x="1410" y="1049"/>
                </a:lnTo>
                <a:lnTo>
                  <a:pt x="0" y="2852"/>
                </a:lnTo>
                <a:lnTo>
                  <a:pt x="0" y="3317"/>
                </a:lnTo>
                <a:lnTo>
                  <a:pt x="1460" y="1062"/>
                </a:lnTo>
                <a:lnTo>
                  <a:pt x="1460" y="50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0" y="-19050"/>
            <a:ext cx="9153525" cy="6886575"/>
            <a:chOff x="0" y="0"/>
            <a:chExt cx="5760" cy="4326"/>
          </a:xfrm>
        </p:grpSpPr>
        <p:pic>
          <p:nvPicPr>
            <p:cNvPr id="20" name="Picture 35" descr="11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0" y="0"/>
              <a:ext cx="5760" cy="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ctangle 27"/>
            <p:cNvSpPr>
              <a:spLocks noChangeArrowheads="1"/>
            </p:cNvSpPr>
            <p:nvPr userDrawn="1"/>
          </p:nvSpPr>
          <p:spPr bwMode="gray">
            <a:xfrm>
              <a:off x="212" y="462"/>
              <a:ext cx="5334" cy="340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</p:grpSp>
      <p:pic>
        <p:nvPicPr>
          <p:cNvPr id="22" name="Picture 19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4141788" y="4041775"/>
            <a:ext cx="4159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29"/>
          <p:cNvSpPr txBox="1">
            <a:spLocks noChangeArrowheads="1"/>
          </p:cNvSpPr>
          <p:nvPr/>
        </p:nvSpPr>
        <p:spPr bwMode="gray">
          <a:xfrm>
            <a:off x="7561263" y="5476875"/>
            <a:ext cx="1196975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MY" sz="2000">
                <a:solidFill>
                  <a:srgbClr val="FF7F00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gray">
          <a:xfrm>
            <a:off x="6618288" y="5781675"/>
            <a:ext cx="213995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MY" sz="1600">
                <a:latin typeface="Times New Roman" pitchFamily="18" charset="0"/>
              </a:rPr>
              <a:t>www.themegallery.com</a:t>
            </a:r>
          </a:p>
        </p:txBody>
      </p:sp>
      <p:sp>
        <p:nvSpPr>
          <p:cNvPr id="25" name="Rectangle 50"/>
          <p:cNvSpPr>
            <a:spLocks noChangeArrowheads="1"/>
          </p:cNvSpPr>
          <p:nvPr/>
        </p:nvSpPr>
        <p:spPr bwMode="gray">
          <a:xfrm>
            <a:off x="341313" y="722313"/>
            <a:ext cx="84788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3787775"/>
            <a:ext cx="7772400" cy="8858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MY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9150" y="3505200"/>
            <a:ext cx="4129088" cy="457200"/>
          </a:xfrm>
        </p:spPr>
        <p:txBody>
          <a:bodyPr/>
          <a:lstStyle>
            <a:lvl1pPr marL="0" indent="0" algn="dist">
              <a:buFontTx/>
              <a:buNone/>
              <a:defRPr sz="2000" b="1">
                <a:solidFill>
                  <a:srgbClr val="777777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MY" noProof="0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54935-52B3-495E-BE6D-68BFA2D0AD2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1FBBF-39AC-40C0-BD43-0E20245DBDA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E8D43-D95B-4C5D-BCD7-FA1DA6154DF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MY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30D3-3E4A-4E11-A2B3-6A05BC824A1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392B1-BDBC-4C76-9F63-0FCDD12A52D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DEBB1-07C2-4986-A033-11AFCA7F44C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EF9F-3501-4F9A-A5E6-3DCF71FB9C2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114B9-DF63-4CBF-B677-158B621BA48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74985-F384-4AEC-9F7C-16A943F5D01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14624-1EDF-4652-B900-51DB0A9D5B3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4D7EA-97EF-4DCA-999F-B02827E1EDC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FDFD-B183-482F-9DDA-328803608A9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gray">
          <a:xfrm>
            <a:off x="7658100" y="0"/>
            <a:ext cx="1104900" cy="6848475"/>
          </a:xfrm>
          <a:custGeom>
            <a:avLst/>
            <a:gdLst>
              <a:gd name="T0" fmla="*/ 312 w 696"/>
              <a:gd name="T1" fmla="*/ 0 h 4314"/>
              <a:gd name="T2" fmla="*/ 528 w 696"/>
              <a:gd name="T3" fmla="*/ 444 h 4314"/>
              <a:gd name="T4" fmla="*/ 696 w 696"/>
              <a:gd name="T5" fmla="*/ 960 h 4314"/>
              <a:gd name="T6" fmla="*/ 426 w 696"/>
              <a:gd name="T7" fmla="*/ 4314 h 4314"/>
              <a:gd name="T8" fmla="*/ 108 w 696"/>
              <a:gd name="T9" fmla="*/ 4314 h 4314"/>
              <a:gd name="T10" fmla="*/ 648 w 696"/>
              <a:gd name="T11" fmla="*/ 960 h 4314"/>
              <a:gd name="T12" fmla="*/ 456 w 696"/>
              <a:gd name="T13" fmla="*/ 432 h 4314"/>
              <a:gd name="T14" fmla="*/ 0 w 696"/>
              <a:gd name="T15" fmla="*/ 0 h 4314"/>
              <a:gd name="T16" fmla="*/ 312 w 696"/>
              <a:gd name="T17" fmla="*/ 0 h 4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6" h="4314">
                <a:moveTo>
                  <a:pt x="312" y="0"/>
                </a:moveTo>
                <a:lnTo>
                  <a:pt x="528" y="444"/>
                </a:lnTo>
                <a:lnTo>
                  <a:pt x="696" y="960"/>
                </a:lnTo>
                <a:lnTo>
                  <a:pt x="426" y="4314"/>
                </a:lnTo>
                <a:lnTo>
                  <a:pt x="108" y="4314"/>
                </a:lnTo>
                <a:lnTo>
                  <a:pt x="648" y="960"/>
                </a:lnTo>
                <a:lnTo>
                  <a:pt x="456" y="432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1066800" y="0"/>
            <a:ext cx="7543800" cy="6858000"/>
          </a:xfrm>
          <a:custGeom>
            <a:avLst/>
            <a:gdLst>
              <a:gd name="T0" fmla="*/ 0 w 4752"/>
              <a:gd name="T1" fmla="*/ 0 h 4320"/>
              <a:gd name="T2" fmla="*/ 1536 w 4752"/>
              <a:gd name="T3" fmla="*/ 0 h 4320"/>
              <a:gd name="T4" fmla="*/ 4590 w 4752"/>
              <a:gd name="T5" fmla="*/ 450 h 4320"/>
              <a:gd name="T6" fmla="*/ 4752 w 4752"/>
              <a:gd name="T7" fmla="*/ 972 h 4320"/>
              <a:gd name="T8" fmla="*/ 3600 w 4752"/>
              <a:gd name="T9" fmla="*/ 4320 h 4320"/>
              <a:gd name="T10" fmla="*/ 3312 w 4752"/>
              <a:gd name="T11" fmla="*/ 4320 h 4320"/>
              <a:gd name="T12" fmla="*/ 4712 w 4752"/>
              <a:gd name="T13" fmla="*/ 994 h 4320"/>
              <a:gd name="T14" fmla="*/ 4518 w 4752"/>
              <a:gd name="T15" fmla="*/ 524 h 4320"/>
              <a:gd name="T16" fmla="*/ 0 w 4752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52" h="4320">
                <a:moveTo>
                  <a:pt x="0" y="0"/>
                </a:moveTo>
                <a:lnTo>
                  <a:pt x="1536" y="0"/>
                </a:lnTo>
                <a:lnTo>
                  <a:pt x="4590" y="450"/>
                </a:lnTo>
                <a:lnTo>
                  <a:pt x="4752" y="972"/>
                </a:lnTo>
                <a:lnTo>
                  <a:pt x="3600" y="4320"/>
                </a:lnTo>
                <a:lnTo>
                  <a:pt x="3312" y="4320"/>
                </a:lnTo>
                <a:lnTo>
                  <a:pt x="4712" y="994"/>
                </a:lnTo>
                <a:lnTo>
                  <a:pt x="4518" y="5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5486400" y="1657350"/>
            <a:ext cx="2990850" cy="5200650"/>
          </a:xfrm>
          <a:custGeom>
            <a:avLst/>
            <a:gdLst>
              <a:gd name="T0" fmla="*/ 384 w 1884"/>
              <a:gd name="T1" fmla="*/ 3276 h 3276"/>
              <a:gd name="T2" fmla="*/ 1884 w 1884"/>
              <a:gd name="T3" fmla="*/ 0 h 3276"/>
              <a:gd name="T4" fmla="*/ 0 w 1884"/>
              <a:gd name="T5" fmla="*/ 3276 h 3276"/>
              <a:gd name="T6" fmla="*/ 384 w 1884"/>
              <a:gd name="T7" fmla="*/ 3276 h 3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4" h="3276">
                <a:moveTo>
                  <a:pt x="384" y="3276"/>
                </a:moveTo>
                <a:lnTo>
                  <a:pt x="1884" y="0"/>
                </a:lnTo>
                <a:lnTo>
                  <a:pt x="0" y="3276"/>
                </a:lnTo>
                <a:lnTo>
                  <a:pt x="384" y="3276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036" name="Freeform 12"/>
          <p:cNvSpPr>
            <a:spLocks/>
          </p:cNvSpPr>
          <p:nvPr/>
        </p:nvSpPr>
        <p:spPr bwMode="gray">
          <a:xfrm>
            <a:off x="3429000" y="0"/>
            <a:ext cx="5172075" cy="6858000"/>
          </a:xfrm>
          <a:custGeom>
            <a:avLst/>
            <a:gdLst>
              <a:gd name="T0" fmla="*/ 0 w 3258"/>
              <a:gd name="T1" fmla="*/ 0 h 4320"/>
              <a:gd name="T2" fmla="*/ 3082 w 3258"/>
              <a:gd name="T3" fmla="*/ 475 h 4320"/>
              <a:gd name="T4" fmla="*/ 3210 w 3258"/>
              <a:gd name="T5" fmla="*/ 936 h 4320"/>
              <a:gd name="T6" fmla="*/ 1728 w 3258"/>
              <a:gd name="T7" fmla="*/ 4320 h 4320"/>
              <a:gd name="T8" fmla="*/ 1872 w 3258"/>
              <a:gd name="T9" fmla="*/ 4320 h 4320"/>
              <a:gd name="T10" fmla="*/ 3258 w 3258"/>
              <a:gd name="T11" fmla="*/ 912 h 4320"/>
              <a:gd name="T12" fmla="*/ 3120 w 3258"/>
              <a:gd name="T13" fmla="*/ 432 h 4320"/>
              <a:gd name="T14" fmla="*/ 1296 w 3258"/>
              <a:gd name="T15" fmla="*/ 0 h 4320"/>
              <a:gd name="T16" fmla="*/ 0 w 3258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8" h="4320">
                <a:moveTo>
                  <a:pt x="0" y="0"/>
                </a:moveTo>
                <a:lnTo>
                  <a:pt x="3082" y="475"/>
                </a:lnTo>
                <a:lnTo>
                  <a:pt x="3210" y="936"/>
                </a:lnTo>
                <a:lnTo>
                  <a:pt x="1728" y="4320"/>
                </a:lnTo>
                <a:lnTo>
                  <a:pt x="1872" y="4320"/>
                </a:lnTo>
                <a:lnTo>
                  <a:pt x="3258" y="912"/>
                </a:lnTo>
                <a:lnTo>
                  <a:pt x="3120" y="432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8382000" y="0"/>
            <a:ext cx="762000" cy="1143000"/>
          </a:xfrm>
          <a:custGeom>
            <a:avLst/>
            <a:gdLst>
              <a:gd name="T0" fmla="*/ 48 w 480"/>
              <a:gd name="T1" fmla="*/ 0 h 720"/>
              <a:gd name="T2" fmla="*/ 0 w 480"/>
              <a:gd name="T3" fmla="*/ 96 h 720"/>
              <a:gd name="T4" fmla="*/ 354 w 480"/>
              <a:gd name="T5" fmla="*/ 690 h 720"/>
              <a:gd name="T6" fmla="*/ 480 w 480"/>
              <a:gd name="T7" fmla="*/ 720 h 720"/>
              <a:gd name="T8" fmla="*/ 480 w 480"/>
              <a:gd name="T9" fmla="*/ 576 h 720"/>
              <a:gd name="T10" fmla="*/ 48 w 480"/>
              <a:gd name="T11" fmla="*/ 96 h 720"/>
              <a:gd name="T12" fmla="*/ 89 w 480"/>
              <a:gd name="T13" fmla="*/ 0 h 720"/>
              <a:gd name="T14" fmla="*/ 48 w 480"/>
              <a:gd name="T1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720">
                <a:moveTo>
                  <a:pt x="48" y="0"/>
                </a:moveTo>
                <a:lnTo>
                  <a:pt x="0" y="96"/>
                </a:lnTo>
                <a:lnTo>
                  <a:pt x="354" y="690"/>
                </a:lnTo>
                <a:lnTo>
                  <a:pt x="480" y="720"/>
                </a:lnTo>
                <a:lnTo>
                  <a:pt x="480" y="576"/>
                </a:lnTo>
                <a:lnTo>
                  <a:pt x="48" y="96"/>
                </a:lnTo>
                <a:lnTo>
                  <a:pt x="89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8610600" y="228600"/>
            <a:ext cx="533400" cy="533400"/>
          </a:xfrm>
          <a:custGeom>
            <a:avLst/>
            <a:gdLst>
              <a:gd name="T0" fmla="*/ 336 w 336"/>
              <a:gd name="T1" fmla="*/ 336 h 336"/>
              <a:gd name="T2" fmla="*/ 0 w 336"/>
              <a:gd name="T3" fmla="*/ 0 h 336"/>
              <a:gd name="T4" fmla="*/ 336 w 336"/>
              <a:gd name="T5" fmla="*/ 240 h 336"/>
              <a:gd name="T6" fmla="*/ 336 w 33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336">
                <a:moveTo>
                  <a:pt x="336" y="336"/>
                </a:moveTo>
                <a:lnTo>
                  <a:pt x="0" y="0"/>
                </a:lnTo>
                <a:lnTo>
                  <a:pt x="336" y="240"/>
                </a:lnTo>
                <a:lnTo>
                  <a:pt x="336" y="3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MY"/>
          </a:p>
        </p:txBody>
      </p:sp>
      <p:grpSp>
        <p:nvGrpSpPr>
          <p:cNvPr id="1032" name="Group 49"/>
          <p:cNvGrpSpPr>
            <a:grpSpLocks/>
          </p:cNvGrpSpPr>
          <p:nvPr/>
        </p:nvGrpSpPr>
        <p:grpSpPr bwMode="auto">
          <a:xfrm>
            <a:off x="5562600" y="0"/>
            <a:ext cx="3267075" cy="6858000"/>
            <a:chOff x="3504" y="0"/>
            <a:chExt cx="2058" cy="4320"/>
          </a:xfrm>
        </p:grpSpPr>
        <p:sp>
          <p:nvSpPr>
            <p:cNvPr id="2" name="Freeform 13"/>
            <p:cNvSpPr>
              <a:spLocks/>
            </p:cNvSpPr>
            <p:nvPr userDrawn="1"/>
          </p:nvSpPr>
          <p:spPr bwMode="gray">
            <a:xfrm>
              <a:off x="3504" y="0"/>
              <a:ext cx="2058" cy="4320"/>
            </a:xfrm>
            <a:custGeom>
              <a:avLst/>
              <a:gdLst>
                <a:gd name="T0" fmla="*/ 0 w 2058"/>
                <a:gd name="T1" fmla="*/ 0 h 4320"/>
                <a:gd name="T2" fmla="*/ 1056 w 2058"/>
                <a:gd name="T3" fmla="*/ 0 h 4320"/>
                <a:gd name="T4" fmla="*/ 1854 w 2058"/>
                <a:gd name="T5" fmla="*/ 402 h 4320"/>
                <a:gd name="T6" fmla="*/ 2058 w 2058"/>
                <a:gd name="T7" fmla="*/ 972 h 4320"/>
                <a:gd name="T8" fmla="*/ 1296 w 2058"/>
                <a:gd name="T9" fmla="*/ 4320 h 4320"/>
                <a:gd name="T10" fmla="*/ 720 w 2058"/>
                <a:gd name="T11" fmla="*/ 4320 h 4320"/>
                <a:gd name="T12" fmla="*/ 1920 w 2058"/>
                <a:gd name="T13" fmla="*/ 912 h 4320"/>
                <a:gd name="T14" fmla="*/ 1776 w 2058"/>
                <a:gd name="T15" fmla="*/ 432 h 4320"/>
                <a:gd name="T16" fmla="*/ 0 w 2058"/>
                <a:gd name="T17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8" h="4320">
                  <a:moveTo>
                    <a:pt x="0" y="0"/>
                  </a:moveTo>
                  <a:lnTo>
                    <a:pt x="1056" y="0"/>
                  </a:lnTo>
                  <a:lnTo>
                    <a:pt x="1854" y="402"/>
                  </a:lnTo>
                  <a:lnTo>
                    <a:pt x="2058" y="972"/>
                  </a:lnTo>
                  <a:lnTo>
                    <a:pt x="1296" y="4320"/>
                  </a:lnTo>
                  <a:lnTo>
                    <a:pt x="720" y="4320"/>
                  </a:lnTo>
                  <a:lnTo>
                    <a:pt x="1920" y="912"/>
                  </a:lnTo>
                  <a:lnTo>
                    <a:pt x="17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MY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gray">
            <a:xfrm>
              <a:off x="4217" y="1056"/>
              <a:ext cx="1152" cy="3264"/>
            </a:xfrm>
            <a:custGeom>
              <a:avLst/>
              <a:gdLst>
                <a:gd name="T0" fmla="*/ 0 w 1152"/>
                <a:gd name="T1" fmla="*/ 3264 h 3264"/>
                <a:gd name="T2" fmla="*/ 1152 w 1152"/>
                <a:gd name="T3" fmla="*/ 0 h 3264"/>
                <a:gd name="T4" fmla="*/ 96 w 1152"/>
                <a:gd name="T5" fmla="*/ 3264 h 3264"/>
                <a:gd name="T6" fmla="*/ 0 w 1152"/>
                <a:gd name="T7" fmla="*/ 3264 h 3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3264">
                  <a:moveTo>
                    <a:pt x="0" y="3264"/>
                  </a:moveTo>
                  <a:lnTo>
                    <a:pt x="1152" y="0"/>
                  </a:lnTo>
                  <a:lnTo>
                    <a:pt x="96" y="3264"/>
                  </a:lnTo>
                  <a:lnTo>
                    <a:pt x="0" y="3264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MY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42875" y="765175"/>
            <a:ext cx="8858250" cy="5943600"/>
            <a:chOff x="90" y="480"/>
            <a:chExt cx="5580" cy="3744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81000" y="676275"/>
            <a:ext cx="62484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pic>
        <p:nvPicPr>
          <p:cNvPr id="4" name="Picture 19" descr="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500063" y="577850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3288" y="198438"/>
            <a:ext cx="6302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83325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E98220-1421-4DA1-A197-81E8F4285E4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3288" y="2132856"/>
            <a:ext cx="7772400" cy="2376264"/>
          </a:xfrm>
        </p:spPr>
        <p:txBody>
          <a:bodyPr/>
          <a:lstStyle/>
          <a:p>
            <a:r>
              <a:rPr lang="en-US" dirty="0" smtClean="0"/>
              <a:t>GLOBAL TAXATION TOWARDS COUNTRY DEVELOPMENT- Tax Planning              </a:t>
            </a:r>
            <a:endParaRPr lang="en-MY" dirty="0" smtClean="0"/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4572000" y="4797152"/>
            <a:ext cx="4103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Assoc. Prof. Dr</a:t>
            </a:r>
            <a:r>
              <a:rPr lang="en-US" dirty="0"/>
              <a:t>. Rizal </a:t>
            </a:r>
            <a:r>
              <a:rPr lang="en-US" dirty="0" err="1" smtClean="0"/>
              <a:t>Palil</a:t>
            </a:r>
            <a:endParaRPr lang="en-US" dirty="0" smtClean="0"/>
          </a:p>
          <a:p>
            <a:r>
              <a:rPr lang="en-US" dirty="0" err="1" smtClean="0"/>
              <a:t>Universiti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Malaysia</a:t>
            </a:r>
            <a:endParaRPr lang="en-MY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AutoShape 3"/>
          <p:cNvSpPr>
            <a:spLocks noChangeArrowheads="1"/>
          </p:cNvSpPr>
          <p:nvPr/>
        </p:nvSpPr>
        <p:spPr bwMode="gray">
          <a:xfrm flipV="1">
            <a:off x="903288" y="4287838"/>
            <a:ext cx="3257550" cy="221773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0980"/>
                  <a:invGamma/>
                </a:schemeClr>
              </a:gs>
            </a:gsLst>
            <a:lin ang="189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gray">
          <a:xfrm>
            <a:off x="4506913" y="2022475"/>
            <a:ext cx="3259137" cy="22193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82353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gray">
          <a:xfrm>
            <a:off x="838200" y="2001838"/>
            <a:ext cx="3259138" cy="22193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6078"/>
                  <a:invGamma/>
                </a:schemeClr>
              </a:gs>
            </a:gsLst>
            <a:lin ang="27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gray">
          <a:xfrm>
            <a:off x="2700338" y="4237038"/>
            <a:ext cx="3167062" cy="22875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76078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gray">
          <a:xfrm flipV="1">
            <a:off x="4445000" y="4308475"/>
            <a:ext cx="3255963" cy="22161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72941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white">
          <a:xfrm>
            <a:off x="3567113" y="2632075"/>
            <a:ext cx="1755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MY" b="1">
                <a:solidFill>
                  <a:srgbClr val="FFFFFF"/>
                </a:solidFill>
              </a:rPr>
              <a:t>Text in here</a:t>
            </a:r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white">
          <a:xfrm>
            <a:off x="1681163" y="4427538"/>
            <a:ext cx="1755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4- Tax implication of unabsorbed losses</a:t>
            </a:r>
            <a:endParaRPr lang="en-MY" b="1">
              <a:solidFill>
                <a:srgbClr val="FFFFFF"/>
              </a:solidFill>
            </a:endParaRPr>
          </a:p>
        </p:txBody>
      </p:sp>
      <p:sp>
        <p:nvSpPr>
          <p:cNvPr id="21512" name="Rectangle 11"/>
          <p:cNvSpPr>
            <a:spLocks noChangeArrowheads="1"/>
          </p:cNvSpPr>
          <p:nvPr/>
        </p:nvSpPr>
        <p:spPr bwMode="white">
          <a:xfrm>
            <a:off x="5194300" y="4633913"/>
            <a:ext cx="1757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3- Disposal of trading stuck</a:t>
            </a:r>
            <a:endParaRPr lang="en-MY" b="1">
              <a:solidFill>
                <a:srgbClr val="FFFFFF"/>
              </a:solidFill>
            </a:endParaRPr>
          </a:p>
        </p:txBody>
      </p:sp>
      <p:sp>
        <p:nvSpPr>
          <p:cNvPr id="21513" name="Rectangle 12"/>
          <p:cNvSpPr>
            <a:spLocks noChangeArrowheads="1"/>
          </p:cNvSpPr>
          <p:nvPr/>
        </p:nvSpPr>
        <p:spPr bwMode="white">
          <a:xfrm>
            <a:off x="3463925" y="5472113"/>
            <a:ext cx="1757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5- Disposal of trade debtors</a:t>
            </a:r>
            <a:endParaRPr lang="en-MY" b="1">
              <a:solidFill>
                <a:srgbClr val="FFFFFF"/>
              </a:solidFill>
            </a:endParaRPr>
          </a:p>
        </p:txBody>
      </p:sp>
      <p:sp>
        <p:nvSpPr>
          <p:cNvPr id="21514" name="Rectangle 19"/>
          <p:cNvSpPr>
            <a:spLocks noChangeArrowheads="1"/>
          </p:cNvSpPr>
          <p:nvPr/>
        </p:nvSpPr>
        <p:spPr bwMode="white">
          <a:xfrm>
            <a:off x="1522413" y="3114675"/>
            <a:ext cx="17573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1- Disposal of plant &amp; machinery</a:t>
            </a:r>
            <a:endParaRPr lang="en-MY" b="1">
              <a:solidFill>
                <a:srgbClr val="FFFFFF"/>
              </a:solidFill>
            </a:endParaRPr>
          </a:p>
        </p:txBody>
      </p:sp>
      <p:sp>
        <p:nvSpPr>
          <p:cNvPr id="21515" name="Rectangle 20"/>
          <p:cNvSpPr>
            <a:spLocks noChangeArrowheads="1"/>
          </p:cNvSpPr>
          <p:nvPr/>
        </p:nvSpPr>
        <p:spPr bwMode="white">
          <a:xfrm>
            <a:off x="5407025" y="3171825"/>
            <a:ext cx="1685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2- Disposal of land/ shop house</a:t>
            </a:r>
            <a:endParaRPr lang="en-MY" b="1">
              <a:solidFill>
                <a:srgbClr val="FFFFFF"/>
              </a:solidFill>
            </a:endParaRPr>
          </a:p>
        </p:txBody>
      </p:sp>
      <p:grpSp>
        <p:nvGrpSpPr>
          <p:cNvPr id="21516" name="Group 21"/>
          <p:cNvGrpSpPr>
            <a:grpSpLocks/>
          </p:cNvGrpSpPr>
          <p:nvPr/>
        </p:nvGrpSpPr>
        <p:grpSpPr bwMode="auto">
          <a:xfrm>
            <a:off x="3235325" y="3125788"/>
            <a:ext cx="2357438" cy="1562100"/>
            <a:chOff x="2363" y="2075"/>
            <a:chExt cx="1210" cy="812"/>
          </a:xfrm>
        </p:grpSpPr>
        <p:sp>
          <p:nvSpPr>
            <p:cNvPr id="21521" name="AutoShape 22"/>
            <p:cNvSpPr>
              <a:spLocks noChangeArrowheads="1"/>
            </p:cNvSpPr>
            <p:nvPr/>
          </p:nvSpPr>
          <p:spPr bwMode="gray">
            <a:xfrm>
              <a:off x="2363" y="2075"/>
              <a:ext cx="1210" cy="812"/>
            </a:xfrm>
            <a:prstGeom prst="hexagon">
              <a:avLst>
                <a:gd name="adj" fmla="val 37254"/>
                <a:gd name="vf" fmla="val 115470"/>
              </a:avLst>
            </a:prstGeom>
            <a:solidFill>
              <a:srgbClr val="F8F8F8">
                <a:alpha val="50195"/>
              </a:srgbClr>
            </a:solidFill>
            <a:ln w="19050" algn="ctr">
              <a:solidFill>
                <a:srgbClr val="F8F8F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AutoShape 23"/>
            <p:cNvSpPr>
              <a:spLocks noChangeArrowheads="1"/>
            </p:cNvSpPr>
            <p:nvPr/>
          </p:nvSpPr>
          <p:spPr bwMode="gray">
            <a:xfrm>
              <a:off x="2395" y="2095"/>
              <a:ext cx="1138" cy="764"/>
            </a:xfrm>
            <a:prstGeom prst="hexagon">
              <a:avLst>
                <a:gd name="adj" fmla="val 37238"/>
                <a:gd name="vf" fmla="val 115470"/>
              </a:avLst>
            </a:prstGeom>
            <a:solidFill>
              <a:srgbClr val="F8F8F8"/>
            </a:solidFill>
            <a:ln w="19050" algn="ctr">
              <a:solidFill>
                <a:srgbClr val="F8F8F8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3638550" y="3422650"/>
            <a:ext cx="1582738" cy="101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Cessation of business </a:t>
            </a:r>
            <a:endParaRPr lang="en-MY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18" name="TextBox 24"/>
          <p:cNvSpPr txBox="1">
            <a:spLocks noChangeArrowheads="1"/>
          </p:cNvSpPr>
          <p:nvPr/>
        </p:nvSpPr>
        <p:spPr bwMode="auto">
          <a:xfrm>
            <a:off x="971550" y="404813"/>
            <a:ext cx="5400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Tax planning</a:t>
            </a:r>
            <a:endParaRPr lang="en-MY" sz="3600" b="1"/>
          </a:p>
        </p:txBody>
      </p:sp>
      <p:sp>
        <p:nvSpPr>
          <p:cNvPr id="21519" name="TextBox 2"/>
          <p:cNvSpPr txBox="1">
            <a:spLocks noChangeArrowheads="1"/>
          </p:cNvSpPr>
          <p:nvPr/>
        </p:nvSpPr>
        <p:spPr bwMode="auto">
          <a:xfrm>
            <a:off x="539750" y="1268413"/>
            <a:ext cx="8007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When the operator disposes of planet, machinery, factory, office equipment </a:t>
            </a:r>
          </a:p>
          <a:p>
            <a:r>
              <a:rPr lang="en-US"/>
              <a:t>          the business is said to have ceased  </a:t>
            </a:r>
            <a:endParaRPr lang="en-MY"/>
          </a:p>
        </p:txBody>
      </p:sp>
      <p:sp>
        <p:nvSpPr>
          <p:cNvPr id="4" name="Right Arrow 3"/>
          <p:cNvSpPr/>
          <p:nvPr/>
        </p:nvSpPr>
        <p:spPr>
          <a:xfrm>
            <a:off x="684213" y="1663700"/>
            <a:ext cx="503237" cy="180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539750" y="1196975"/>
            <a:ext cx="828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1- Disposal of plant, machinery and… will trigger off balancing adjustment</a:t>
            </a:r>
          </a:p>
          <a:p>
            <a:r>
              <a:rPr lang="en-US"/>
              <a:t> </a:t>
            </a:r>
            <a:endParaRPr lang="en-MY"/>
          </a:p>
        </p:txBody>
      </p:sp>
      <p:cxnSp>
        <p:nvCxnSpPr>
          <p:cNvPr id="4" name="Straight Arrow Connector 3"/>
          <p:cNvCxnSpPr>
            <a:endCxn id="22533" idx="1"/>
          </p:cNvCxnSpPr>
          <p:nvPr/>
        </p:nvCxnSpPr>
        <p:spPr>
          <a:xfrm>
            <a:off x="3708400" y="3205163"/>
            <a:ext cx="720725" cy="311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708400" y="2797175"/>
            <a:ext cx="72072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TextBox 11"/>
          <p:cNvSpPr txBox="1">
            <a:spLocks noChangeArrowheads="1"/>
          </p:cNvSpPr>
          <p:nvPr/>
        </p:nvSpPr>
        <p:spPr bwMode="auto">
          <a:xfrm>
            <a:off x="4427538" y="2636838"/>
            <a:ext cx="2160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Balancing charge</a:t>
            </a:r>
            <a:endParaRPr lang="en-MY"/>
          </a:p>
        </p:txBody>
      </p:sp>
      <p:sp>
        <p:nvSpPr>
          <p:cNvPr id="22533" name="TextBox 13"/>
          <p:cNvSpPr txBox="1">
            <a:spLocks noChangeArrowheads="1"/>
          </p:cNvSpPr>
          <p:nvPr/>
        </p:nvSpPr>
        <p:spPr bwMode="auto">
          <a:xfrm>
            <a:off x="4429125" y="3330575"/>
            <a:ext cx="2592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Balancing allowance</a:t>
            </a:r>
            <a:endParaRPr lang="en-MY"/>
          </a:p>
        </p:txBody>
      </p:sp>
      <p:sp>
        <p:nvSpPr>
          <p:cNvPr id="17" name="Rectangle 16"/>
          <p:cNvSpPr/>
          <p:nvPr/>
        </p:nvSpPr>
        <p:spPr>
          <a:xfrm>
            <a:off x="669856" y="4149080"/>
            <a:ext cx="7848872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As Malaysia income tax does not impose on capital gain the amount of balancing charge will be restricted to actual allowance(initial and annual)</a:t>
            </a:r>
            <a:endParaRPr lang="en-MY" dirty="0"/>
          </a:p>
          <a:p>
            <a:pPr algn="ctr">
              <a:defRPr/>
            </a:pPr>
            <a:endParaRPr lang="en-MY" dirty="0"/>
          </a:p>
        </p:txBody>
      </p:sp>
      <p:sp>
        <p:nvSpPr>
          <p:cNvPr id="22537" name="TextBox 17"/>
          <p:cNvSpPr txBox="1">
            <a:spLocks noChangeArrowheads="1"/>
          </p:cNvSpPr>
          <p:nvPr/>
        </p:nvSpPr>
        <p:spPr bwMode="auto">
          <a:xfrm>
            <a:off x="669925" y="5054600"/>
            <a:ext cx="7848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2- property in Malaysia( land and shop house)        gives rise to capital gain</a:t>
            </a:r>
          </a:p>
          <a:p>
            <a:endParaRPr lang="en-US"/>
          </a:p>
          <a:p>
            <a:r>
              <a:rPr lang="en-US"/>
              <a:t>The sale be less than 5 years holding                 5% tax</a:t>
            </a:r>
          </a:p>
          <a:p>
            <a:r>
              <a:rPr lang="en-US"/>
              <a:t>                               exceeded 5 years                 exempt</a:t>
            </a:r>
          </a:p>
          <a:p>
            <a:endParaRPr lang="en-MY"/>
          </a:p>
        </p:txBody>
      </p:sp>
      <p:sp>
        <p:nvSpPr>
          <p:cNvPr id="19" name="Right Arrow 18"/>
          <p:cNvSpPr/>
          <p:nvPr/>
        </p:nvSpPr>
        <p:spPr>
          <a:xfrm>
            <a:off x="5508625" y="5086350"/>
            <a:ext cx="358775" cy="31908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594225" y="5794375"/>
            <a:ext cx="9001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2800" y="6021388"/>
            <a:ext cx="9810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348038" y="2636838"/>
            <a:ext cx="287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8038" y="3068638"/>
            <a:ext cx="287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3" name="TextBox 15"/>
          <p:cNvSpPr txBox="1">
            <a:spLocks noChangeArrowheads="1"/>
          </p:cNvSpPr>
          <p:nvPr/>
        </p:nvSpPr>
        <p:spPr bwMode="auto">
          <a:xfrm>
            <a:off x="395288" y="1914525"/>
            <a:ext cx="3673475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Qualifying expenditure                        xx</a:t>
            </a:r>
          </a:p>
          <a:p>
            <a:r>
              <a:rPr lang="en-US" sz="1400"/>
              <a:t>Less: initial allowance                        (x)</a:t>
            </a:r>
          </a:p>
          <a:p>
            <a:r>
              <a:rPr lang="en-US" sz="1400"/>
              <a:t>          annual allowance                     (x)</a:t>
            </a:r>
          </a:p>
          <a:p>
            <a:r>
              <a:rPr lang="en-US" sz="1400"/>
              <a:t>Tax written down value                       xx</a:t>
            </a:r>
          </a:p>
          <a:p>
            <a:r>
              <a:rPr lang="en-US" sz="1400"/>
              <a:t> less: sales proceeds                         (xx)</a:t>
            </a:r>
          </a:p>
          <a:p>
            <a:r>
              <a:rPr lang="en-US" sz="1400"/>
              <a:t>                                                             x</a:t>
            </a:r>
          </a:p>
          <a:p>
            <a:endParaRPr lang="en-MY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395288" y="1268413"/>
            <a:ext cx="8353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3- Disposal of trading stock            liable to income tax at market price of such stuck</a:t>
            </a:r>
            <a:endParaRPr lang="en-MY"/>
          </a:p>
        </p:txBody>
      </p:sp>
      <p:sp>
        <p:nvSpPr>
          <p:cNvPr id="3" name="Right Arrow 2"/>
          <p:cNvSpPr/>
          <p:nvPr/>
        </p:nvSpPr>
        <p:spPr>
          <a:xfrm>
            <a:off x="3348038" y="1341438"/>
            <a:ext cx="503237" cy="2159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755650" y="2133600"/>
            <a:ext cx="77771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If            the disposer permanently ceased to carry on the business</a:t>
            </a:r>
          </a:p>
          <a:p>
            <a:r>
              <a:rPr lang="en-US"/>
              <a:t>              the acquirer will accept the trading stock in this business</a:t>
            </a:r>
          </a:p>
          <a:p>
            <a:r>
              <a:rPr lang="en-US"/>
              <a:t>              there is a valuable consideration</a:t>
            </a:r>
          </a:p>
        </p:txBody>
      </p:sp>
      <p:sp>
        <p:nvSpPr>
          <p:cNvPr id="6" name="Left Brace 5"/>
          <p:cNvSpPr/>
          <p:nvPr/>
        </p:nvSpPr>
        <p:spPr>
          <a:xfrm>
            <a:off x="1403350" y="2205038"/>
            <a:ext cx="215900" cy="8509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7" name="Rounded Rectangle 6"/>
          <p:cNvSpPr/>
          <p:nvPr/>
        </p:nvSpPr>
        <p:spPr>
          <a:xfrm>
            <a:off x="1763713" y="3141663"/>
            <a:ext cx="5688012" cy="50323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MY" dirty="0"/>
              <a:t>Sales stock below market value</a:t>
            </a: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395288" y="4076700"/>
            <a:ext cx="8280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4- cessation of business distinct from liquidation as a company can have more than one business source</a:t>
            </a:r>
          </a:p>
          <a:p>
            <a:r>
              <a:rPr lang="en-US"/>
              <a:t>Surplus of cessation                  returned to shareholder (will be taxed)</a:t>
            </a:r>
          </a:p>
          <a:p>
            <a:r>
              <a:rPr lang="en-US"/>
              <a:t>Free from tax income                company undertake a capital reduction scheme approved by court or if it undergoes liquidation (capital gain)</a:t>
            </a:r>
          </a:p>
          <a:p>
            <a:r>
              <a:rPr lang="en-US"/>
              <a:t>Unabsorbed loss              set off against other business income</a:t>
            </a:r>
          </a:p>
          <a:p>
            <a:r>
              <a:rPr lang="en-US"/>
              <a:t>  </a:t>
            </a:r>
            <a:endParaRPr lang="en-MY"/>
          </a:p>
        </p:txBody>
      </p:sp>
      <p:sp>
        <p:nvSpPr>
          <p:cNvPr id="9" name="Right Arrow 8"/>
          <p:cNvSpPr/>
          <p:nvPr/>
        </p:nvSpPr>
        <p:spPr>
          <a:xfrm>
            <a:off x="2771775" y="4724400"/>
            <a:ext cx="504825" cy="2174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10" name="Right Arrow 9"/>
          <p:cNvSpPr/>
          <p:nvPr/>
        </p:nvSpPr>
        <p:spPr>
          <a:xfrm>
            <a:off x="2843213" y="4941888"/>
            <a:ext cx="504825" cy="2159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11" name="Right Arrow 10"/>
          <p:cNvSpPr/>
          <p:nvPr/>
        </p:nvSpPr>
        <p:spPr>
          <a:xfrm>
            <a:off x="2339975" y="5589588"/>
            <a:ext cx="503238" cy="2159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755650" y="1196975"/>
            <a:ext cx="7993063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5- trade debtors dispose           book value or below it</a:t>
            </a:r>
          </a:p>
          <a:p>
            <a:endParaRPr lang="en-US"/>
          </a:p>
          <a:p>
            <a:r>
              <a:rPr lang="en-US"/>
              <a:t>The loss of disposing of trade debtors             capital loss</a:t>
            </a:r>
          </a:p>
          <a:p>
            <a:endParaRPr lang="en-US"/>
          </a:p>
          <a:p>
            <a:r>
              <a:rPr lang="en-US"/>
              <a:t>To avoid loss and make it as deductible expense: </a:t>
            </a:r>
          </a:p>
          <a:p>
            <a:endParaRPr lang="en-US"/>
          </a:p>
          <a:p>
            <a:r>
              <a:rPr lang="en-US"/>
              <a:t>                                                 </a:t>
            </a:r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115616" y="2780928"/>
            <a:ext cx="6984776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dirty="0">
                <a:solidFill>
                  <a:schemeClr val="tx1"/>
                </a:solidFill>
              </a:rPr>
              <a:t>Provide support evidence for bad debts such as bankruptcy or liquidation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419475" y="1268413"/>
            <a:ext cx="504825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4787900" y="1773238"/>
            <a:ext cx="504825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MY" sz="3600" dirty="0" smtClean="0"/>
              <a:t>Aggressive Tax planning</a:t>
            </a:r>
          </a:p>
        </p:txBody>
      </p:sp>
      <p:pic>
        <p:nvPicPr>
          <p:cNvPr id="25602" name="Picture 3" descr="circuler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7663" y="2768600"/>
            <a:ext cx="230981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rc 4"/>
          <p:cNvSpPr>
            <a:spLocks/>
          </p:cNvSpPr>
          <p:nvPr/>
        </p:nvSpPr>
        <p:spPr bwMode="gray">
          <a:xfrm rot="5400000" flipH="1" flipV="1">
            <a:off x="3609975" y="3327400"/>
            <a:ext cx="2279650" cy="1174750"/>
          </a:xfrm>
          <a:custGeom>
            <a:avLst/>
            <a:gdLst>
              <a:gd name="T0" fmla="*/ 0 w 43192"/>
              <a:gd name="T1" fmla="*/ 1131227 h 21809"/>
              <a:gd name="T2" fmla="*/ 2279597 w 43192"/>
              <a:gd name="T3" fmla="*/ 1174750 h 21809"/>
              <a:gd name="T4" fmla="*/ 1139614 w 43192"/>
              <a:gd name="T5" fmla="*/ 1163492 h 21809"/>
              <a:gd name="T6" fmla="*/ 0 60000 65536"/>
              <a:gd name="T7" fmla="*/ 0 60000 65536"/>
              <a:gd name="T8" fmla="*/ 0 60000 65536"/>
              <a:gd name="T9" fmla="*/ 0 w 43192"/>
              <a:gd name="T10" fmla="*/ 0 h 21809"/>
              <a:gd name="T11" fmla="*/ 43192 w 43192"/>
              <a:gd name="T12" fmla="*/ 21809 h 2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2" h="21809" fill="none" extrusionOk="0">
                <a:moveTo>
                  <a:pt x="0" y="21001"/>
                </a:moveTo>
                <a:cubicBezTo>
                  <a:pt x="324" y="9309"/>
                  <a:pt x="9895" y="-1"/>
                  <a:pt x="21592" y="0"/>
                </a:cubicBezTo>
                <a:cubicBezTo>
                  <a:pt x="33521" y="0"/>
                  <a:pt x="43192" y="9670"/>
                  <a:pt x="43192" y="21600"/>
                </a:cubicBezTo>
                <a:cubicBezTo>
                  <a:pt x="43192" y="21669"/>
                  <a:pt x="43191" y="21739"/>
                  <a:pt x="43190" y="21808"/>
                </a:cubicBezTo>
              </a:path>
              <a:path w="43192" h="21809" stroke="0" extrusionOk="0">
                <a:moveTo>
                  <a:pt x="0" y="21001"/>
                </a:moveTo>
                <a:cubicBezTo>
                  <a:pt x="324" y="9309"/>
                  <a:pt x="9895" y="-1"/>
                  <a:pt x="21592" y="0"/>
                </a:cubicBezTo>
                <a:cubicBezTo>
                  <a:pt x="33521" y="0"/>
                  <a:pt x="43192" y="9670"/>
                  <a:pt x="43192" y="21600"/>
                </a:cubicBezTo>
                <a:cubicBezTo>
                  <a:pt x="43192" y="21669"/>
                  <a:pt x="43191" y="21739"/>
                  <a:pt x="43190" y="21808"/>
                </a:cubicBezTo>
                <a:lnTo>
                  <a:pt x="21592" y="21600"/>
                </a:lnTo>
                <a:close/>
              </a:path>
            </a:pathLst>
          </a:custGeom>
          <a:solidFill>
            <a:schemeClr val="hlink">
              <a:alpha val="8588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rc 5"/>
          <p:cNvSpPr>
            <a:spLocks/>
          </p:cNvSpPr>
          <p:nvPr/>
        </p:nvSpPr>
        <p:spPr bwMode="ltGray">
          <a:xfrm rot="-5109568" flipH="1" flipV="1">
            <a:off x="4710907" y="3344068"/>
            <a:ext cx="2279650" cy="1230313"/>
          </a:xfrm>
          <a:custGeom>
            <a:avLst/>
            <a:gdLst>
              <a:gd name="T0" fmla="*/ 3537 w 43180"/>
              <a:gd name="T1" fmla="*/ 1230313 h 23297"/>
              <a:gd name="T2" fmla="*/ 2279650 w 43180"/>
              <a:gd name="T3" fmla="*/ 1091529 h 23297"/>
              <a:gd name="T4" fmla="*/ 1140353 w 43180"/>
              <a:gd name="T5" fmla="*/ 1140695 h 23297"/>
              <a:gd name="T6" fmla="*/ 0 60000 65536"/>
              <a:gd name="T7" fmla="*/ 0 60000 65536"/>
              <a:gd name="T8" fmla="*/ 0 60000 65536"/>
              <a:gd name="T9" fmla="*/ 0 w 43180"/>
              <a:gd name="T10" fmla="*/ 0 h 23297"/>
              <a:gd name="T11" fmla="*/ 43180 w 43180"/>
              <a:gd name="T12" fmla="*/ 23297 h 232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0" h="23297" fill="none" extrusionOk="0">
                <a:moveTo>
                  <a:pt x="66" y="23297"/>
                </a:moveTo>
                <a:cubicBezTo>
                  <a:pt x="22" y="22732"/>
                  <a:pt x="0" y="221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167" y="-1"/>
                  <a:pt x="42681" y="9112"/>
                  <a:pt x="43179" y="20669"/>
                </a:cubicBezTo>
              </a:path>
              <a:path w="43180" h="23297" stroke="0" extrusionOk="0">
                <a:moveTo>
                  <a:pt x="66" y="23297"/>
                </a:moveTo>
                <a:cubicBezTo>
                  <a:pt x="22" y="22732"/>
                  <a:pt x="0" y="221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167" y="-1"/>
                  <a:pt x="42681" y="9112"/>
                  <a:pt x="43179" y="2066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alpha val="98822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5" name="Group 6"/>
          <p:cNvGrpSpPr>
            <a:grpSpLocks/>
          </p:cNvGrpSpPr>
          <p:nvPr/>
        </p:nvGrpSpPr>
        <p:grpSpPr bwMode="auto">
          <a:xfrm rot="-3733502" flipH="1" flipV="1">
            <a:off x="4828382" y="4317206"/>
            <a:ext cx="2005012" cy="485775"/>
            <a:chOff x="2532" y="1051"/>
            <a:chExt cx="893" cy="246"/>
          </a:xfrm>
        </p:grpSpPr>
        <p:grpSp>
          <p:nvGrpSpPr>
            <p:cNvPr id="25637" name="Group 7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5643" name="AutoShape 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AutoShape 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AutoShape 1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1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38" name="Group 12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5639" name="AutoShape 1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AutoShape 1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AutoShape 1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2" name="AutoShape 1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06" name="Text Box 17"/>
          <p:cNvSpPr txBox="1">
            <a:spLocks noChangeArrowheads="1"/>
          </p:cNvSpPr>
          <p:nvPr/>
        </p:nvSpPr>
        <p:spPr bwMode="black">
          <a:xfrm>
            <a:off x="4343400" y="3429000"/>
            <a:ext cx="17875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</a:rPr>
              <a:t>Tax planning for companies</a:t>
            </a:r>
            <a:endParaRPr lang="en-MY" sz="2000" b="1">
              <a:solidFill>
                <a:srgbClr val="000000"/>
              </a:solidFill>
            </a:endParaRPr>
          </a:p>
        </p:txBody>
      </p:sp>
      <p:sp>
        <p:nvSpPr>
          <p:cNvPr id="25607" name="Line 19"/>
          <p:cNvSpPr>
            <a:spLocks noChangeShapeType="1"/>
          </p:cNvSpPr>
          <p:nvPr/>
        </p:nvSpPr>
        <p:spPr bwMode="auto">
          <a:xfrm>
            <a:off x="3843338" y="3182938"/>
            <a:ext cx="342900" cy="1079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20"/>
          <p:cNvSpPr>
            <a:spLocks noChangeShapeType="1"/>
          </p:cNvSpPr>
          <p:nvPr/>
        </p:nvSpPr>
        <p:spPr bwMode="auto">
          <a:xfrm flipV="1">
            <a:off x="3914775" y="4741863"/>
            <a:ext cx="428625" cy="3238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21"/>
          <p:cNvSpPr>
            <a:spLocks noChangeShapeType="1"/>
          </p:cNvSpPr>
          <p:nvPr/>
        </p:nvSpPr>
        <p:spPr bwMode="auto">
          <a:xfrm rot="18903867" flipV="1">
            <a:off x="4462463" y="5303838"/>
            <a:ext cx="471487" cy="223837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22"/>
          <p:cNvSpPr>
            <a:spLocks noChangeShapeType="1"/>
          </p:cNvSpPr>
          <p:nvPr/>
        </p:nvSpPr>
        <p:spPr bwMode="auto">
          <a:xfrm rot="2103433" flipV="1">
            <a:off x="3735388" y="4024313"/>
            <a:ext cx="344487" cy="27781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23"/>
          <p:cNvSpPr>
            <a:spLocks noChangeShapeType="1"/>
          </p:cNvSpPr>
          <p:nvPr/>
        </p:nvSpPr>
        <p:spPr bwMode="auto">
          <a:xfrm rot="-6456755" flipH="1" flipV="1">
            <a:off x="6260307" y="2780506"/>
            <a:ext cx="214312" cy="276225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24"/>
          <p:cNvSpPr>
            <a:spLocks noChangeShapeType="1"/>
          </p:cNvSpPr>
          <p:nvPr/>
        </p:nvSpPr>
        <p:spPr bwMode="auto">
          <a:xfrm rot="4384254" flipH="1">
            <a:off x="6503988" y="4475163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gray">
          <a:xfrm>
            <a:off x="2051050" y="2722563"/>
            <a:ext cx="1724025" cy="911225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25614" name="AutoShape 27"/>
          <p:cNvSpPr>
            <a:spLocks noChangeArrowheads="1"/>
          </p:cNvSpPr>
          <p:nvPr/>
        </p:nvSpPr>
        <p:spPr bwMode="gray">
          <a:xfrm>
            <a:off x="2051050" y="2762250"/>
            <a:ext cx="1674813" cy="836613"/>
          </a:xfrm>
          <a:prstGeom prst="roundRect">
            <a:avLst>
              <a:gd name="adj" fmla="val 50000"/>
            </a:avLst>
          </a:prstGeom>
          <a:solidFill>
            <a:schemeClr val="hlink">
              <a:alpha val="96077"/>
            </a:schemeClr>
          </a:solidFill>
          <a:ln w="19050" algn="ctr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4" name="AutoShape 28"/>
          <p:cNvSpPr>
            <a:spLocks noChangeArrowheads="1"/>
          </p:cNvSpPr>
          <p:nvPr/>
        </p:nvSpPr>
        <p:spPr bwMode="gray">
          <a:xfrm flipH="1">
            <a:off x="6251575" y="1549400"/>
            <a:ext cx="2428875" cy="1212850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25616" name="AutoShape 29"/>
          <p:cNvSpPr>
            <a:spLocks noChangeArrowheads="1"/>
          </p:cNvSpPr>
          <p:nvPr/>
        </p:nvSpPr>
        <p:spPr bwMode="ltGray">
          <a:xfrm flipH="1">
            <a:off x="6300788" y="1592263"/>
            <a:ext cx="2392362" cy="1127125"/>
          </a:xfrm>
          <a:prstGeom prst="roundRect">
            <a:avLst>
              <a:gd name="adj" fmla="val 50000"/>
            </a:avLst>
          </a:prstGeom>
          <a:solidFill>
            <a:schemeClr val="accent2">
              <a:alpha val="70195"/>
            </a:schemeClr>
          </a:solidFill>
          <a:ln w="19050" algn="ctr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30"/>
          <p:cNvSpPr>
            <a:spLocks noChangeArrowheads="1"/>
          </p:cNvSpPr>
          <p:nvPr/>
        </p:nvSpPr>
        <p:spPr bwMode="black">
          <a:xfrm>
            <a:off x="2251075" y="2878138"/>
            <a:ext cx="13001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MY">
                <a:solidFill>
                  <a:srgbClr val="000000"/>
                </a:solidFill>
              </a:rPr>
              <a:t>Controlled </a:t>
            </a:r>
          </a:p>
          <a:p>
            <a:pPr algn="ctr" eaLnBrk="0" hangingPunct="0"/>
            <a:r>
              <a:rPr lang="en-MY">
                <a:solidFill>
                  <a:srgbClr val="000000"/>
                </a:solidFill>
              </a:rPr>
              <a:t>transfer</a:t>
            </a:r>
          </a:p>
        </p:txBody>
      </p:sp>
      <p:sp>
        <p:nvSpPr>
          <p:cNvPr id="25618" name="Rectangle 31"/>
          <p:cNvSpPr>
            <a:spLocks noChangeArrowheads="1"/>
          </p:cNvSpPr>
          <p:nvPr/>
        </p:nvSpPr>
        <p:spPr bwMode="auto">
          <a:xfrm>
            <a:off x="6267450" y="1863725"/>
            <a:ext cx="2457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Commencement of business</a:t>
            </a:r>
            <a:endParaRPr lang="en-MY">
              <a:solidFill>
                <a:srgbClr val="000000"/>
              </a:solidFill>
            </a:endParaRPr>
          </a:p>
        </p:txBody>
      </p:sp>
      <p:sp>
        <p:nvSpPr>
          <p:cNvPr id="75808" name="AutoShape 32"/>
          <p:cNvSpPr>
            <a:spLocks noChangeArrowheads="1"/>
          </p:cNvSpPr>
          <p:nvPr/>
        </p:nvSpPr>
        <p:spPr bwMode="gray">
          <a:xfrm>
            <a:off x="792163" y="3838575"/>
            <a:ext cx="2825750" cy="1036638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25620" name="AutoShape 33"/>
          <p:cNvSpPr>
            <a:spLocks noChangeArrowheads="1"/>
          </p:cNvSpPr>
          <p:nvPr/>
        </p:nvSpPr>
        <p:spPr bwMode="gray">
          <a:xfrm>
            <a:off x="792163" y="3878263"/>
            <a:ext cx="2776537" cy="919162"/>
          </a:xfrm>
          <a:prstGeom prst="roundRect">
            <a:avLst>
              <a:gd name="adj" fmla="val 50000"/>
            </a:avLst>
          </a:prstGeom>
          <a:solidFill>
            <a:schemeClr val="hlink">
              <a:alpha val="96077"/>
            </a:schemeClr>
          </a:solidFill>
          <a:ln w="19050" algn="ctr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34"/>
          <p:cNvSpPr>
            <a:spLocks noChangeArrowheads="1"/>
          </p:cNvSpPr>
          <p:nvPr/>
        </p:nvSpPr>
        <p:spPr bwMode="black">
          <a:xfrm>
            <a:off x="1069975" y="3916363"/>
            <a:ext cx="2400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Distinction between business income and investment income</a:t>
            </a:r>
            <a:endParaRPr lang="en-MY">
              <a:solidFill>
                <a:srgbClr val="000000"/>
              </a:solidFill>
            </a:endParaRPr>
          </a:p>
        </p:txBody>
      </p:sp>
      <p:sp>
        <p:nvSpPr>
          <p:cNvPr id="75811" name="AutoShape 35"/>
          <p:cNvSpPr>
            <a:spLocks noChangeArrowheads="1"/>
          </p:cNvSpPr>
          <p:nvPr/>
        </p:nvSpPr>
        <p:spPr bwMode="gray">
          <a:xfrm>
            <a:off x="1695450" y="5000625"/>
            <a:ext cx="2219325" cy="784225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25623" name="AutoShape 36"/>
          <p:cNvSpPr>
            <a:spLocks noChangeArrowheads="1"/>
          </p:cNvSpPr>
          <p:nvPr/>
        </p:nvSpPr>
        <p:spPr bwMode="gray">
          <a:xfrm>
            <a:off x="1736725" y="5054600"/>
            <a:ext cx="2178050" cy="730250"/>
          </a:xfrm>
          <a:prstGeom prst="roundRect">
            <a:avLst>
              <a:gd name="adj" fmla="val 50000"/>
            </a:avLst>
          </a:prstGeom>
          <a:solidFill>
            <a:schemeClr val="hlink">
              <a:alpha val="96077"/>
            </a:schemeClr>
          </a:solidFill>
          <a:ln w="19050" algn="ctr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MY"/>
              <a:t>Investment income</a:t>
            </a:r>
          </a:p>
        </p:txBody>
      </p:sp>
      <p:sp>
        <p:nvSpPr>
          <p:cNvPr id="75814" name="AutoShape 38"/>
          <p:cNvSpPr>
            <a:spLocks noChangeArrowheads="1"/>
          </p:cNvSpPr>
          <p:nvPr/>
        </p:nvSpPr>
        <p:spPr bwMode="gray">
          <a:xfrm>
            <a:off x="2805113" y="5894388"/>
            <a:ext cx="2209800" cy="742950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25625" name="AutoShape 39"/>
          <p:cNvSpPr>
            <a:spLocks noChangeArrowheads="1"/>
          </p:cNvSpPr>
          <p:nvPr/>
        </p:nvSpPr>
        <p:spPr bwMode="gray">
          <a:xfrm>
            <a:off x="2843213" y="5949950"/>
            <a:ext cx="2163762" cy="720725"/>
          </a:xfrm>
          <a:prstGeom prst="roundRect">
            <a:avLst>
              <a:gd name="adj" fmla="val 50000"/>
            </a:avLst>
          </a:prstGeom>
          <a:solidFill>
            <a:schemeClr val="hlink">
              <a:alpha val="96077"/>
            </a:schemeClr>
          </a:solidFill>
          <a:ln w="19050" algn="ctr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MY"/>
              <a:t>Interest restriction </a:t>
            </a:r>
          </a:p>
        </p:txBody>
      </p:sp>
      <p:sp>
        <p:nvSpPr>
          <p:cNvPr id="75820" name="AutoShape 44"/>
          <p:cNvSpPr>
            <a:spLocks noChangeArrowheads="1"/>
          </p:cNvSpPr>
          <p:nvPr/>
        </p:nvSpPr>
        <p:spPr bwMode="gray">
          <a:xfrm flipH="1">
            <a:off x="7075488" y="3051175"/>
            <a:ext cx="1817687" cy="1093788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25627" name="AutoShape 45"/>
          <p:cNvSpPr>
            <a:spLocks noChangeArrowheads="1"/>
          </p:cNvSpPr>
          <p:nvPr/>
        </p:nvSpPr>
        <p:spPr bwMode="ltGray">
          <a:xfrm flipH="1">
            <a:off x="7112000" y="3117850"/>
            <a:ext cx="1781175" cy="1031875"/>
          </a:xfrm>
          <a:prstGeom prst="roundRect">
            <a:avLst>
              <a:gd name="adj" fmla="val 50000"/>
            </a:avLst>
          </a:prstGeom>
          <a:solidFill>
            <a:schemeClr val="accent2">
              <a:alpha val="70195"/>
            </a:schemeClr>
          </a:solidFill>
          <a:ln w="19050" algn="ctr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Disposal of</a:t>
            </a:r>
          </a:p>
          <a:p>
            <a:r>
              <a:rPr lang="en-US"/>
              <a:t> assets</a:t>
            </a:r>
            <a:endParaRPr lang="en-MY"/>
          </a:p>
        </p:txBody>
      </p:sp>
      <p:sp>
        <p:nvSpPr>
          <p:cNvPr id="75823" name="AutoShape 47"/>
          <p:cNvSpPr>
            <a:spLocks noChangeArrowheads="1"/>
          </p:cNvSpPr>
          <p:nvPr/>
        </p:nvSpPr>
        <p:spPr bwMode="gray">
          <a:xfrm flipH="1">
            <a:off x="6805613" y="4492625"/>
            <a:ext cx="1943100" cy="1401763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25629" name="AutoShape 48"/>
          <p:cNvSpPr>
            <a:spLocks noChangeArrowheads="1"/>
          </p:cNvSpPr>
          <p:nvPr/>
        </p:nvSpPr>
        <p:spPr bwMode="ltGray">
          <a:xfrm flipH="1">
            <a:off x="6842125" y="4530725"/>
            <a:ext cx="1906588" cy="1363663"/>
          </a:xfrm>
          <a:prstGeom prst="roundRect">
            <a:avLst>
              <a:gd name="adj" fmla="val 50000"/>
            </a:avLst>
          </a:prstGeom>
          <a:solidFill>
            <a:schemeClr val="accent2">
              <a:alpha val="70195"/>
            </a:schemeClr>
          </a:solidFill>
          <a:ln w="19050" algn="ctr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MY"/>
              <a:t>Financing </a:t>
            </a:r>
          </a:p>
          <a:p>
            <a:pPr algn="ctr"/>
            <a:r>
              <a:rPr lang="en-MY"/>
              <a:t>arrangement</a:t>
            </a:r>
          </a:p>
        </p:txBody>
      </p:sp>
      <p:sp>
        <p:nvSpPr>
          <p:cNvPr id="25630" name="Line 50"/>
          <p:cNvSpPr>
            <a:spLocks noChangeShapeType="1"/>
          </p:cNvSpPr>
          <p:nvPr/>
        </p:nvSpPr>
        <p:spPr bwMode="auto">
          <a:xfrm rot="2147097" flipH="1">
            <a:off x="6691313" y="3708400"/>
            <a:ext cx="249237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31" name="Group 51"/>
          <p:cNvGrpSpPr>
            <a:grpSpLocks/>
          </p:cNvGrpSpPr>
          <p:nvPr/>
        </p:nvGrpSpPr>
        <p:grpSpPr bwMode="auto">
          <a:xfrm>
            <a:off x="792163" y="1382713"/>
            <a:ext cx="4333875" cy="960437"/>
            <a:chOff x="144" y="1104"/>
            <a:chExt cx="2640" cy="480"/>
          </a:xfrm>
        </p:grpSpPr>
        <p:sp>
          <p:nvSpPr>
            <p:cNvPr id="25635" name="AutoShape 52"/>
            <p:cNvSpPr>
              <a:spLocks noChangeArrowheads="1"/>
            </p:cNvSpPr>
            <p:nvPr/>
          </p:nvSpPr>
          <p:spPr bwMode="auto">
            <a:xfrm>
              <a:off x="144" y="1104"/>
              <a:ext cx="2640" cy="480"/>
            </a:xfrm>
            <a:prstGeom prst="wedgeRectCallout">
              <a:avLst>
                <a:gd name="adj1" fmla="val 40907"/>
                <a:gd name="adj2" fmla="val 111250"/>
              </a:avLst>
            </a:prstGeom>
            <a:solidFill>
              <a:srgbClr val="FFFFFF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36" name="Rectangle 53"/>
            <p:cNvSpPr>
              <a:spLocks noChangeArrowheads="1"/>
            </p:cNvSpPr>
            <p:nvPr/>
          </p:nvSpPr>
          <p:spPr bwMode="auto">
            <a:xfrm>
              <a:off x="240" y="1167"/>
              <a:ext cx="254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400"/>
                <a:t>Companies have to select between competing alternative and avoid pitfalls based of knowledge  of the tax legislation </a:t>
              </a:r>
              <a:endParaRPr lang="en-MY" sz="1400"/>
            </a:p>
          </p:txBody>
        </p:sp>
      </p:grpSp>
      <p:sp>
        <p:nvSpPr>
          <p:cNvPr id="54" name="AutoShape 38"/>
          <p:cNvSpPr>
            <a:spLocks noChangeArrowheads="1"/>
          </p:cNvSpPr>
          <p:nvPr/>
        </p:nvSpPr>
        <p:spPr bwMode="gray">
          <a:xfrm>
            <a:off x="5126038" y="5661025"/>
            <a:ext cx="1893887" cy="863600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25633" name="AutoShape 39"/>
          <p:cNvSpPr>
            <a:spLocks noChangeArrowheads="1"/>
          </p:cNvSpPr>
          <p:nvPr/>
        </p:nvSpPr>
        <p:spPr bwMode="gray">
          <a:xfrm>
            <a:off x="5141913" y="5661025"/>
            <a:ext cx="1828800" cy="812800"/>
          </a:xfrm>
          <a:prstGeom prst="roundRect">
            <a:avLst>
              <a:gd name="adj" fmla="val 50000"/>
            </a:avLst>
          </a:prstGeom>
          <a:solidFill>
            <a:schemeClr val="hlink">
              <a:alpha val="96077"/>
            </a:schemeClr>
          </a:solidFill>
          <a:ln w="19050" algn="ctr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MY"/>
              <a:t>Investment in </a:t>
            </a:r>
          </a:p>
          <a:p>
            <a:r>
              <a:rPr lang="en-MY"/>
              <a:t>a company</a:t>
            </a:r>
          </a:p>
        </p:txBody>
      </p:sp>
      <p:sp>
        <p:nvSpPr>
          <p:cNvPr id="25634" name="Line 21"/>
          <p:cNvSpPr>
            <a:spLocks noChangeShapeType="1"/>
          </p:cNvSpPr>
          <p:nvPr/>
        </p:nvSpPr>
        <p:spPr bwMode="auto">
          <a:xfrm rot="18903867" flipV="1">
            <a:off x="5665788" y="5084763"/>
            <a:ext cx="250825" cy="4746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650" y="1196975"/>
            <a:ext cx="7993063" cy="2030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Commencement of business:</a:t>
            </a:r>
          </a:p>
          <a:p>
            <a:pPr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MY" dirty="0">
                <a:solidFill>
                  <a:srgbClr val="000000"/>
                </a:solidFill>
              </a:rPr>
              <a:t>Importance: determination for commencement  date of a business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MY" dirty="0">
                <a:solidFill>
                  <a:srgbClr val="000000"/>
                </a:solidFill>
              </a:rPr>
              <a:t>The test: refer to the essential activity of a company that relevant in determining business commenced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endParaRPr lang="en-MY" dirty="0">
              <a:solidFill>
                <a:srgbClr val="000000"/>
              </a:solidFill>
            </a:endParaRPr>
          </a:p>
          <a:p>
            <a:pPr>
              <a:defRPr/>
            </a:pPr>
            <a:endParaRPr lang="en-MY" dirty="0"/>
          </a:p>
        </p:txBody>
      </p:sp>
      <p:sp>
        <p:nvSpPr>
          <p:cNvPr id="4" name="TextBox 3"/>
          <p:cNvSpPr txBox="1"/>
          <p:nvPr/>
        </p:nvSpPr>
        <p:spPr>
          <a:xfrm>
            <a:off x="827088" y="2781300"/>
            <a:ext cx="756126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MY" dirty="0">
                <a:solidFill>
                  <a:schemeClr val="bg1">
                    <a:lumMod val="50000"/>
                  </a:schemeClr>
                </a:solidFill>
              </a:rPr>
              <a:t>Financing arrangement: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US" dirty="0"/>
              <a:t>for the asset acquisition                 cash flow            tax payable 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endParaRPr lang="en-MY" dirty="0"/>
          </a:p>
        </p:txBody>
      </p:sp>
      <p:sp>
        <p:nvSpPr>
          <p:cNvPr id="5" name="Right Arrow 4"/>
          <p:cNvSpPr/>
          <p:nvPr/>
        </p:nvSpPr>
        <p:spPr>
          <a:xfrm>
            <a:off x="3779838" y="3141663"/>
            <a:ext cx="792162" cy="25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6" name="Right Arrow 5"/>
          <p:cNvSpPr/>
          <p:nvPr/>
        </p:nvSpPr>
        <p:spPr>
          <a:xfrm>
            <a:off x="5724525" y="3141663"/>
            <a:ext cx="647700" cy="23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graphicFrame>
        <p:nvGraphicFramePr>
          <p:cNvPr id="8" name="Diagram 7"/>
          <p:cNvGraphicFramePr/>
          <p:nvPr/>
        </p:nvGraphicFramePr>
        <p:xfrm>
          <a:off x="323528" y="3432978"/>
          <a:ext cx="3240360" cy="3114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ight Arrow 9"/>
          <p:cNvSpPr/>
          <p:nvPr/>
        </p:nvSpPr>
        <p:spPr>
          <a:xfrm>
            <a:off x="3563938" y="3933825"/>
            <a:ext cx="863600" cy="2873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6631" name="TextBox 1"/>
          <p:cNvSpPr txBox="1">
            <a:spLocks noChangeArrowheads="1"/>
          </p:cNvSpPr>
          <p:nvPr/>
        </p:nvSpPr>
        <p:spPr bwMode="auto">
          <a:xfrm>
            <a:off x="4500563" y="3848100"/>
            <a:ext cx="424815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Would be the most advantageous</a:t>
            </a:r>
            <a:endParaRPr lang="en-MY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gray">
          <a:xfrm>
            <a:off x="5916613" y="4221163"/>
            <a:ext cx="455612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accent2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grpSp>
        <p:nvGrpSpPr>
          <p:cNvPr id="26633" name="Group 26"/>
          <p:cNvGrpSpPr>
            <a:grpSpLocks/>
          </p:cNvGrpSpPr>
          <p:nvPr/>
        </p:nvGrpSpPr>
        <p:grpSpPr bwMode="auto">
          <a:xfrm>
            <a:off x="4222750" y="4602163"/>
            <a:ext cx="4165600" cy="581025"/>
            <a:chOff x="2728" y="869"/>
            <a:chExt cx="2552" cy="690"/>
          </a:xfrm>
        </p:grpSpPr>
        <p:sp>
          <p:nvSpPr>
            <p:cNvPr id="14" name="Rectangle 27"/>
            <p:cNvSpPr>
              <a:spLocks noChangeArrowheads="1"/>
            </p:cNvSpPr>
            <p:nvPr/>
          </p:nvSpPr>
          <p:spPr bwMode="ltGray">
            <a:xfrm>
              <a:off x="2728" y="982"/>
              <a:ext cx="2552" cy="5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MY" dirty="0"/>
            </a:p>
          </p:txBody>
        </p:sp>
        <p:sp>
          <p:nvSpPr>
            <p:cNvPr id="16" name="Rectangle 29"/>
            <p:cNvSpPr>
              <a:spLocks noChangeArrowheads="1"/>
            </p:cNvSpPr>
            <p:nvPr/>
          </p:nvSpPr>
          <p:spPr bwMode="ltGray">
            <a:xfrm>
              <a:off x="2745" y="869"/>
              <a:ext cx="2535" cy="69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61176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just">
                <a:defRPr/>
              </a:pPr>
              <a:endParaRPr lang="en-US" sz="1600" dirty="0"/>
            </a:p>
            <a:p>
              <a:pPr algn="just">
                <a:defRPr/>
              </a:pPr>
              <a:r>
                <a:rPr lang="en-US" sz="1600" b="1" dirty="0"/>
                <a:t>Timing</a:t>
              </a:r>
              <a:r>
                <a:rPr lang="en-US" sz="1600" dirty="0"/>
                <a:t> : full amount of lease rental is given</a:t>
              </a:r>
            </a:p>
            <a:p>
              <a:pPr algn="just">
                <a:defRPr/>
              </a:pPr>
              <a:r>
                <a:rPr lang="en-US" sz="1600" dirty="0"/>
                <a:t>A revenue deduction in the year of incurred</a:t>
              </a:r>
              <a:endParaRPr lang="en-MY" sz="1600" dirty="0"/>
            </a:p>
            <a:p>
              <a:pPr algn="just">
                <a:defRPr/>
              </a:pPr>
              <a:endParaRPr lang="en-MY" sz="1600" dirty="0"/>
            </a:p>
          </p:txBody>
        </p:sp>
      </p:grpSp>
      <p:sp>
        <p:nvSpPr>
          <p:cNvPr id="17" name="Rectangle 9"/>
          <p:cNvSpPr>
            <a:spLocks noChangeArrowheads="1"/>
          </p:cNvSpPr>
          <p:nvPr/>
        </p:nvSpPr>
        <p:spPr bwMode="gray">
          <a:xfrm>
            <a:off x="4265613" y="5373688"/>
            <a:ext cx="4122737" cy="49847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61176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1600" b="1" dirty="0"/>
          </a:p>
          <a:p>
            <a:pPr>
              <a:defRPr/>
            </a:pPr>
            <a:r>
              <a:rPr lang="en-US" sz="1600" b="1" dirty="0"/>
              <a:t>Set off: </a:t>
            </a:r>
            <a:r>
              <a:rPr lang="en-US" sz="1600" dirty="0"/>
              <a:t>the leasing charges would increase</a:t>
            </a:r>
          </a:p>
          <a:p>
            <a:pPr>
              <a:defRPr/>
            </a:pPr>
            <a:r>
              <a:rPr lang="en-US" sz="1600" dirty="0"/>
              <a:t> the adjusted loss in current year</a:t>
            </a:r>
          </a:p>
          <a:p>
            <a:pPr>
              <a:defRPr/>
            </a:pPr>
            <a:endParaRPr lang="en-MY" sz="1600" b="1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gray">
          <a:xfrm>
            <a:off x="4265613" y="6021388"/>
            <a:ext cx="4122737" cy="49847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61176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sz="1600" b="1" dirty="0"/>
              <a:t>Utilization: </a:t>
            </a:r>
            <a:r>
              <a:rPr lang="en-US" sz="1600" dirty="0"/>
              <a:t>the unabsorbed business losses </a:t>
            </a:r>
          </a:p>
          <a:p>
            <a:pPr>
              <a:defRPr/>
            </a:pPr>
            <a:r>
              <a:rPr lang="en-US" sz="1600" dirty="0"/>
              <a:t>can be carried forward </a:t>
            </a:r>
            <a:endParaRPr lang="en-MY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088" y="1268413"/>
            <a:ext cx="77057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Disposal of assets:</a:t>
            </a:r>
          </a:p>
          <a:p>
            <a:pPr>
              <a:defRPr/>
            </a:pPr>
            <a:r>
              <a:rPr lang="en-US" dirty="0"/>
              <a:t>to avoid claw back capital allowance by tax authority:</a:t>
            </a:r>
            <a:endParaRPr lang="en-MY" dirty="0"/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827088" y="1951038"/>
            <a:ext cx="77771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/>
              <a:t>Disposal of assets  within 2 years of acquisition (2 years of ownership is required)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/>
              <a:t>Assets          generate balancing allowance          dispose at year end in order to obtain balancing allowance to shelter adjusted income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/>
              <a:t>Assets          generate balancing charge               postpone to the following year to defer tax liabilities </a:t>
            </a:r>
            <a:endParaRPr lang="en-MY"/>
          </a:p>
        </p:txBody>
      </p:sp>
      <p:sp>
        <p:nvSpPr>
          <p:cNvPr id="4" name="Right Arrow 3"/>
          <p:cNvSpPr/>
          <p:nvPr/>
        </p:nvSpPr>
        <p:spPr>
          <a:xfrm>
            <a:off x="1979613" y="2636838"/>
            <a:ext cx="431800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1979613" y="3213100"/>
            <a:ext cx="431800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6" name="Right Arrow 5"/>
          <p:cNvSpPr/>
          <p:nvPr/>
        </p:nvSpPr>
        <p:spPr>
          <a:xfrm>
            <a:off x="5662613" y="2636838"/>
            <a:ext cx="431800" cy="14446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7" name="Right Arrow 6"/>
          <p:cNvSpPr/>
          <p:nvPr/>
        </p:nvSpPr>
        <p:spPr>
          <a:xfrm>
            <a:off x="5468938" y="3179763"/>
            <a:ext cx="431800" cy="14287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8" name="TextBox 7"/>
          <p:cNvSpPr txBox="1"/>
          <p:nvPr/>
        </p:nvSpPr>
        <p:spPr>
          <a:xfrm>
            <a:off x="935038" y="3644900"/>
            <a:ext cx="29527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Controlled transfer: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656" name="TextBox 8"/>
          <p:cNvSpPr txBox="1">
            <a:spLocks noChangeArrowheads="1"/>
          </p:cNvSpPr>
          <p:nvPr/>
        </p:nvSpPr>
        <p:spPr bwMode="auto">
          <a:xfrm>
            <a:off x="684213" y="4221163"/>
            <a:ext cx="8135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Assets have been transfer at the tax written down value of the transferor </a:t>
            </a:r>
          </a:p>
          <a:p>
            <a:r>
              <a:rPr lang="en-US"/>
              <a:t>   no balancing charge or balancing allowance would arise on the transferor</a:t>
            </a:r>
            <a:endParaRPr lang="en-MY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172450" y="4437063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658" name="TextBox 9"/>
          <p:cNvSpPr txBox="1">
            <a:spLocks noChangeArrowheads="1"/>
          </p:cNvSpPr>
          <p:nvPr/>
        </p:nvSpPr>
        <p:spPr bwMode="auto">
          <a:xfrm>
            <a:off x="684213" y="5157788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Transferee             would only be entitled to claim annual allowance but restricted to tax written down value of assets transfer</a:t>
            </a:r>
            <a:endParaRPr lang="en-MY"/>
          </a:p>
        </p:txBody>
      </p:sp>
      <p:sp>
        <p:nvSpPr>
          <p:cNvPr id="12" name="Right Arrow 11"/>
          <p:cNvSpPr/>
          <p:nvPr/>
        </p:nvSpPr>
        <p:spPr>
          <a:xfrm>
            <a:off x="1979712" y="5260558"/>
            <a:ext cx="576064" cy="18466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088" y="1196975"/>
            <a:ext cx="77057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Distinction between business income and investment income:</a:t>
            </a:r>
          </a:p>
          <a:p>
            <a:pPr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endParaRPr lang="en-MY" dirty="0"/>
          </a:p>
          <a:p>
            <a:pPr>
              <a:defRPr/>
            </a:pPr>
            <a:endParaRPr lang="en-MY" dirty="0"/>
          </a:p>
        </p:txBody>
      </p:sp>
      <p:sp>
        <p:nvSpPr>
          <p:cNvPr id="3" name="TextBox 2"/>
          <p:cNvSpPr txBox="1"/>
          <p:nvPr/>
        </p:nvSpPr>
        <p:spPr>
          <a:xfrm>
            <a:off x="1258888" y="1797050"/>
            <a:ext cx="7489825" cy="2030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Advantage of business income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en-US" dirty="0"/>
              <a:t>availability of capital allowance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en-US" dirty="0"/>
              <a:t>availability of current year loss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en-US" dirty="0"/>
              <a:t>carry forward and utilize of unabsorbed loss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en-US" dirty="0"/>
              <a:t>flexible deduction of expense</a:t>
            </a:r>
          </a:p>
          <a:p>
            <a:pPr>
              <a:defRPr/>
            </a:pPr>
            <a:r>
              <a:rPr lang="en-US" dirty="0"/>
              <a:t>      </a:t>
            </a:r>
          </a:p>
          <a:p>
            <a:pPr>
              <a:defRPr/>
            </a:pPr>
            <a:r>
              <a:rPr lang="en-US" dirty="0"/>
              <a:t>                        </a:t>
            </a:r>
            <a:endParaRPr lang="en-MY" dirty="0"/>
          </a:p>
        </p:txBody>
      </p:sp>
      <p:sp>
        <p:nvSpPr>
          <p:cNvPr id="4" name="TextBox 3"/>
          <p:cNvSpPr txBox="1"/>
          <p:nvPr/>
        </p:nvSpPr>
        <p:spPr>
          <a:xfrm>
            <a:off x="1042988" y="3429000"/>
            <a:ext cx="7705725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  <a:defRPr/>
            </a:pPr>
            <a:r>
              <a:rPr lang="en-US" dirty="0"/>
              <a:t>Capital allowance available reduce taxable income from business income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dirty="0"/>
              <a:t>Fully utilize the capital allowance  within the company  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dirty="0"/>
              <a:t>Adjusted loss can adjust to business income unless:</a:t>
            </a:r>
            <a:endParaRPr lang="en-MY" dirty="0"/>
          </a:p>
          <a:p>
            <a:pPr>
              <a:defRPr/>
            </a:pPr>
            <a:r>
              <a:rPr lang="en-US" dirty="0"/>
              <a:t>                                                                            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1979712" y="4725144"/>
            <a:ext cx="6768752" cy="648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Both companies be tax resident and be within the group for the past 12 month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991152" y="5517232"/>
            <a:ext cx="6768752" cy="648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Each company paid up capital be more than RM 2.5 million at beginning of the year</a:t>
            </a:r>
            <a:endParaRPr lang="en-MY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96975"/>
            <a:ext cx="82613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755650" y="1965325"/>
            <a:ext cx="81168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Taxpayer             borrowed money              producing business income</a:t>
            </a:r>
          </a:p>
          <a:p>
            <a:endParaRPr lang="en-US"/>
          </a:p>
          <a:p>
            <a:r>
              <a:rPr lang="en-US"/>
              <a:t>Investment          interest expense</a:t>
            </a:r>
            <a:endParaRPr lang="en-MY"/>
          </a:p>
        </p:txBody>
      </p:sp>
      <p:sp>
        <p:nvSpPr>
          <p:cNvPr id="3" name="Equal 2"/>
          <p:cNvSpPr/>
          <p:nvPr/>
        </p:nvSpPr>
        <p:spPr>
          <a:xfrm>
            <a:off x="2051050" y="2636838"/>
            <a:ext cx="433388" cy="2159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55650" y="2852738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827088" y="2852738"/>
            <a:ext cx="1296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Borrowing </a:t>
            </a:r>
            <a:endParaRPr lang="en-MY"/>
          </a:p>
        </p:txBody>
      </p:sp>
      <p:sp>
        <p:nvSpPr>
          <p:cNvPr id="7" name="Right Arrow 6"/>
          <p:cNvSpPr/>
          <p:nvPr/>
        </p:nvSpPr>
        <p:spPr>
          <a:xfrm>
            <a:off x="1979613" y="2063750"/>
            <a:ext cx="4318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9" name="Right Arrow 8"/>
          <p:cNvSpPr/>
          <p:nvPr/>
        </p:nvSpPr>
        <p:spPr>
          <a:xfrm>
            <a:off x="4500563" y="2060575"/>
            <a:ext cx="4318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9704" name="TextBox 7"/>
          <p:cNvSpPr txBox="1">
            <a:spLocks noChangeArrowheads="1"/>
          </p:cNvSpPr>
          <p:nvPr/>
        </p:nvSpPr>
        <p:spPr bwMode="auto">
          <a:xfrm>
            <a:off x="539750" y="3284538"/>
            <a:ext cx="5545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Tax planning to overcome interest restriction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29705" name="TextBox 9"/>
          <p:cNvSpPr txBox="1">
            <a:spLocks noChangeArrowheads="1"/>
          </p:cNvSpPr>
          <p:nvPr/>
        </p:nvSpPr>
        <p:spPr bwMode="auto">
          <a:xfrm>
            <a:off x="133350" y="3644900"/>
            <a:ext cx="878522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/>
              <a:t>Identification of investment from existing borrowing and direct allocation of the cost of borrowing to the investment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/>
              <a:t>Review interest charges annually, source for cheaper financing 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/>
              <a:t>Arrange for subsidiary to borrow directly from the bank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/>
              <a:t>Establish separate bank account to hold specific loan monies exclusively for business use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/>
              <a:t>Create sufficient non-business income to absorb interest applicable to investment 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/>
              <a:t>Disposal of investment that are not profitable to pay off the borrowing with high cost of fund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/>
              <a:t>Withdrawal of fixed deposit to settle the borrowing</a:t>
            </a:r>
            <a:endParaRPr lang="en-MY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750" y="1196975"/>
            <a:ext cx="77771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Investment in company – equity or debt financing: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900113" y="2205038"/>
            <a:ext cx="7632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/>
              <a:t>Share capital- when shareholders receive taxable dividend from a company they would receive the net dividend(after the company tax rate)</a:t>
            </a:r>
          </a:p>
          <a:p>
            <a:pPr algn="just"/>
            <a:r>
              <a:rPr lang="en-US"/>
              <a:t>      tax credit on dividend  would be given as set off again the tax payable of the shareholders                      </a:t>
            </a:r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971600" y="2780928"/>
            <a:ext cx="360040" cy="27525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971550" y="3573463"/>
            <a:ext cx="7488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Debt financing – receive full amount of interest income</a:t>
            </a:r>
            <a:endParaRPr lang="en-MY"/>
          </a:p>
        </p:txBody>
      </p:sp>
      <p:sp>
        <p:nvSpPr>
          <p:cNvPr id="9" name="Rounded Rectangle 8"/>
          <p:cNvSpPr/>
          <p:nvPr/>
        </p:nvSpPr>
        <p:spPr>
          <a:xfrm>
            <a:off x="900113" y="4149725"/>
            <a:ext cx="7488237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MY" dirty="0"/>
              <a:t>If an investors borrow externally and then invest in the form of shares, the interest expense is only available to be set off against the dividend income from the investee company </a:t>
            </a:r>
          </a:p>
          <a:p>
            <a:pPr>
              <a:defRPr/>
            </a:pPr>
            <a:r>
              <a:rPr lang="en-US" dirty="0"/>
              <a:t>No declare of dividends       interest expense         permanent loss</a:t>
            </a:r>
            <a:endParaRPr lang="en-MY" dirty="0"/>
          </a:p>
          <a:p>
            <a:pPr>
              <a:defRPr/>
            </a:pPr>
            <a:endParaRPr lang="en-MY" dirty="0"/>
          </a:p>
        </p:txBody>
      </p:sp>
      <p:sp>
        <p:nvSpPr>
          <p:cNvPr id="2" name="Equal 1"/>
          <p:cNvSpPr/>
          <p:nvPr/>
        </p:nvSpPr>
        <p:spPr>
          <a:xfrm>
            <a:off x="5651500" y="5084763"/>
            <a:ext cx="433388" cy="288925"/>
          </a:xfrm>
          <a:prstGeom prst="mathEqua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MY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63938" y="5084763"/>
            <a:ext cx="287337" cy="28892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0730" name="TextBox 7"/>
          <p:cNvSpPr txBox="1">
            <a:spLocks noChangeArrowheads="1"/>
          </p:cNvSpPr>
          <p:nvPr/>
        </p:nvSpPr>
        <p:spPr bwMode="auto">
          <a:xfrm>
            <a:off x="971550" y="5876925"/>
            <a:ext cx="7345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Loan           invest               full deductibility of interest expense from interest income</a:t>
            </a:r>
            <a:endParaRPr lang="en-MY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19250" y="6092825"/>
            <a:ext cx="5048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59113" y="6092825"/>
            <a:ext cx="5048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OUTLINE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Global taxation</a:t>
            </a:r>
          </a:p>
          <a:p>
            <a:r>
              <a:rPr lang="en-MY" dirty="0" smtClean="0"/>
              <a:t>Issues and challenges</a:t>
            </a:r>
          </a:p>
          <a:p>
            <a:r>
              <a:rPr lang="en-MY" dirty="0" smtClean="0"/>
              <a:t>Tax planning</a:t>
            </a:r>
          </a:p>
          <a:p>
            <a:r>
              <a:rPr lang="en-MY" dirty="0" smtClean="0"/>
              <a:t>Adam Smith’s “Canon of Taxation”</a:t>
            </a:r>
          </a:p>
          <a:p>
            <a:r>
              <a:rPr lang="en-MY" dirty="0" smtClean="0"/>
              <a:t>New tax concepts/new tax introduced</a:t>
            </a:r>
          </a:p>
          <a:p>
            <a:r>
              <a:rPr lang="en-MY" dirty="0" smtClean="0"/>
              <a:t>Summary and discussions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7151210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043608" y="512677"/>
            <a:ext cx="6264696" cy="648072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dist"/>
            <a:r>
              <a:rPr lang="en-MY" sz="2800" dirty="0" smtClean="0"/>
              <a:t>Adam Smith’s Canons of Taxation.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072333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053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6302375" cy="2880320"/>
          </a:xfrm>
        </p:spPr>
        <p:txBody>
          <a:bodyPr/>
          <a:lstStyle/>
          <a:p>
            <a:pPr algn="ctr"/>
            <a:r>
              <a:rPr lang="en-MY" sz="6600" dirty="0" smtClean="0"/>
              <a:t>Introducing new taxes?</a:t>
            </a:r>
            <a:endParaRPr lang="en-MY" sz="6600" dirty="0"/>
          </a:p>
        </p:txBody>
      </p:sp>
    </p:spTree>
    <p:extLst>
      <p:ext uri="{BB962C8B-B14F-4D97-AF65-F5344CB8AC3E}">
        <p14:creationId xmlns:p14="http://schemas.microsoft.com/office/powerpoint/2010/main" val="428634072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48200" y="3787775"/>
            <a:ext cx="4110038" cy="885825"/>
          </a:xfrm>
        </p:spPr>
        <p:txBody>
          <a:bodyPr/>
          <a:lstStyle/>
          <a:p>
            <a:pPr algn="dist"/>
            <a:r>
              <a:rPr lang="en-MY" sz="5500" smtClean="0"/>
              <a:t>Thank You!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2"/>
          <p:cNvGrpSpPr>
            <a:grpSpLocks/>
          </p:cNvGrpSpPr>
          <p:nvPr/>
        </p:nvGrpSpPr>
        <p:grpSpPr bwMode="auto">
          <a:xfrm>
            <a:off x="1876425" y="3008313"/>
            <a:ext cx="5311775" cy="688975"/>
            <a:chOff x="720" y="1392"/>
            <a:chExt cx="4058" cy="480"/>
          </a:xfrm>
        </p:grpSpPr>
        <p:sp>
          <p:nvSpPr>
            <p:cNvPr id="69635" name="AutoShape 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17448" name="Group 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37" name="AutoShape 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69638" name="AutoShape 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grpSp>
        <p:nvGrpSpPr>
          <p:cNvPr id="17410" name="Group 7"/>
          <p:cNvGrpSpPr>
            <a:grpSpLocks/>
          </p:cNvGrpSpPr>
          <p:nvPr/>
        </p:nvGrpSpPr>
        <p:grpSpPr bwMode="auto">
          <a:xfrm>
            <a:off x="1876425" y="3873500"/>
            <a:ext cx="5311775" cy="688975"/>
            <a:chOff x="720" y="1392"/>
            <a:chExt cx="4058" cy="480"/>
          </a:xfrm>
        </p:grpSpPr>
        <p:sp>
          <p:nvSpPr>
            <p:cNvPr id="69640" name="AutoShape 8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17444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42" name="AutoShape 10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69643" name="AutoShape 11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grpSp>
        <p:nvGrpSpPr>
          <p:cNvPr id="17411" name="Group 12"/>
          <p:cNvGrpSpPr>
            <a:grpSpLocks/>
          </p:cNvGrpSpPr>
          <p:nvPr/>
        </p:nvGrpSpPr>
        <p:grpSpPr bwMode="auto">
          <a:xfrm>
            <a:off x="1876425" y="4730750"/>
            <a:ext cx="5311775" cy="688975"/>
            <a:chOff x="720" y="1392"/>
            <a:chExt cx="4058" cy="480"/>
          </a:xfrm>
        </p:grpSpPr>
        <p:sp>
          <p:nvSpPr>
            <p:cNvPr id="69645" name="AutoShape 13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shade val="9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17440" name="Group 1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47" name="AutoShape 15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69648" name="AutoShape 16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grpSp>
        <p:nvGrpSpPr>
          <p:cNvPr id="17412" name="Group 17"/>
          <p:cNvGrpSpPr>
            <a:grpSpLocks/>
          </p:cNvGrpSpPr>
          <p:nvPr/>
        </p:nvGrpSpPr>
        <p:grpSpPr bwMode="auto">
          <a:xfrm>
            <a:off x="1760538" y="1879600"/>
            <a:ext cx="5430837" cy="996950"/>
            <a:chOff x="720" y="1392"/>
            <a:chExt cx="4058" cy="480"/>
          </a:xfrm>
        </p:grpSpPr>
        <p:sp>
          <p:nvSpPr>
            <p:cNvPr id="69650" name="AutoShape 1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17436" name="Group 1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52" name="AutoShape 20"/>
              <p:cNvSpPr>
                <a:spLocks noChangeArrowheads="1"/>
              </p:cNvSpPr>
              <p:nvPr/>
            </p:nvSpPr>
            <p:spPr bwMode="ltGray">
              <a:xfrm>
                <a:off x="743" y="1737"/>
                <a:ext cx="3989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69653" name="AutoShape 21"/>
              <p:cNvSpPr>
                <a:spLocks noChangeArrowheads="1"/>
              </p:cNvSpPr>
              <p:nvPr/>
            </p:nvSpPr>
            <p:spPr bwMode="ltGray">
              <a:xfrm>
                <a:off x="743" y="1407"/>
                <a:ext cx="3989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sp>
        <p:nvSpPr>
          <p:cNvPr id="17413" name="Text Box 22"/>
          <p:cNvSpPr txBox="1">
            <a:spLocks noChangeArrowheads="1"/>
          </p:cNvSpPr>
          <p:nvPr/>
        </p:nvSpPr>
        <p:spPr bwMode="black">
          <a:xfrm>
            <a:off x="2195513" y="2073275"/>
            <a:ext cx="449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MY" sz="2000" dirty="0">
                <a:solidFill>
                  <a:srgbClr val="FFFFFF"/>
                </a:solidFill>
              </a:rPr>
              <a:t>Gain or profit from a business, for whatever of period of time </a:t>
            </a:r>
          </a:p>
        </p:txBody>
      </p:sp>
      <p:sp>
        <p:nvSpPr>
          <p:cNvPr id="17414" name="Text Box 23"/>
          <p:cNvSpPr txBox="1">
            <a:spLocks noChangeArrowheads="1"/>
          </p:cNvSpPr>
          <p:nvPr/>
        </p:nvSpPr>
        <p:spPr bwMode="black">
          <a:xfrm>
            <a:off x="2354263" y="3116263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000">
                <a:solidFill>
                  <a:srgbClr val="FFFFFF"/>
                </a:solidFill>
              </a:rPr>
              <a:t>Gains or profit from employment</a:t>
            </a:r>
            <a:endParaRPr lang="en-MY" sz="2000">
              <a:solidFill>
                <a:srgbClr val="FFFFFF"/>
              </a:solidFill>
            </a:endParaRPr>
          </a:p>
        </p:txBody>
      </p:sp>
      <p:sp>
        <p:nvSpPr>
          <p:cNvPr id="17415" name="Text Box 24"/>
          <p:cNvSpPr txBox="1">
            <a:spLocks noChangeArrowheads="1"/>
          </p:cNvSpPr>
          <p:nvPr/>
        </p:nvSpPr>
        <p:spPr bwMode="black">
          <a:xfrm>
            <a:off x="2354263" y="39751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000">
                <a:solidFill>
                  <a:srgbClr val="FFFFFF"/>
                </a:solidFill>
              </a:rPr>
              <a:t>Dividends, interest or discounts</a:t>
            </a:r>
            <a:endParaRPr lang="en-MY" sz="2000">
              <a:solidFill>
                <a:srgbClr val="FFFFFF"/>
              </a:solidFill>
            </a:endParaRPr>
          </a:p>
        </p:txBody>
      </p:sp>
      <p:sp>
        <p:nvSpPr>
          <p:cNvPr id="17416" name="Text Box 25"/>
          <p:cNvSpPr txBox="1">
            <a:spLocks noChangeArrowheads="1"/>
          </p:cNvSpPr>
          <p:nvPr/>
        </p:nvSpPr>
        <p:spPr bwMode="black">
          <a:xfrm>
            <a:off x="2354263" y="4822825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000">
                <a:solidFill>
                  <a:srgbClr val="FFFFFF"/>
                </a:solidFill>
              </a:rPr>
              <a:t>Rents, royalties or premiums</a:t>
            </a:r>
            <a:endParaRPr lang="en-MY" sz="2000">
              <a:solidFill>
                <a:srgbClr val="FFFFFF"/>
              </a:solidFill>
            </a:endParaRPr>
          </a:p>
        </p:txBody>
      </p:sp>
      <p:pic>
        <p:nvPicPr>
          <p:cNvPr id="17417" name="Picture 27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76400" y="4694238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92275" y="3848100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92275" y="2997200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81163" y="2060575"/>
            <a:ext cx="79216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Text Box 31"/>
          <p:cNvSpPr txBox="1">
            <a:spLocks noChangeArrowheads="1"/>
          </p:cNvSpPr>
          <p:nvPr/>
        </p:nvSpPr>
        <p:spPr bwMode="gray">
          <a:xfrm>
            <a:off x="2022475" y="48307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MY" sz="2400" b="1"/>
              <a:t>4</a:t>
            </a:r>
          </a:p>
        </p:txBody>
      </p:sp>
      <p:sp>
        <p:nvSpPr>
          <p:cNvPr id="17422" name="Text Box 32"/>
          <p:cNvSpPr txBox="1">
            <a:spLocks noChangeArrowheads="1"/>
          </p:cNvSpPr>
          <p:nvPr/>
        </p:nvSpPr>
        <p:spPr bwMode="gray">
          <a:xfrm>
            <a:off x="2001838" y="2108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MY" sz="2400" b="1"/>
              <a:t>1</a:t>
            </a:r>
          </a:p>
        </p:txBody>
      </p:sp>
      <p:sp>
        <p:nvSpPr>
          <p:cNvPr id="17423" name="Text Box 33"/>
          <p:cNvSpPr txBox="1">
            <a:spLocks noChangeArrowheads="1"/>
          </p:cNvSpPr>
          <p:nvPr/>
        </p:nvSpPr>
        <p:spPr bwMode="gray">
          <a:xfrm>
            <a:off x="2014538" y="30956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MY" sz="2400" b="1"/>
              <a:t>2</a:t>
            </a:r>
          </a:p>
        </p:txBody>
      </p:sp>
      <p:sp>
        <p:nvSpPr>
          <p:cNvPr id="17424" name="Text Box 34"/>
          <p:cNvSpPr txBox="1">
            <a:spLocks noChangeArrowheads="1"/>
          </p:cNvSpPr>
          <p:nvPr/>
        </p:nvSpPr>
        <p:spPr bwMode="gray">
          <a:xfrm>
            <a:off x="2014538" y="39830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MY" sz="2400" b="1"/>
              <a:t>3</a:t>
            </a:r>
          </a:p>
        </p:txBody>
      </p:sp>
      <p:sp>
        <p:nvSpPr>
          <p:cNvPr id="17425" name="Title 2"/>
          <p:cNvSpPr>
            <a:spLocks noGrp="1"/>
          </p:cNvSpPr>
          <p:nvPr>
            <p:ph type="title"/>
          </p:nvPr>
        </p:nvSpPr>
        <p:spPr>
          <a:xfrm>
            <a:off x="1042988" y="1268413"/>
            <a:ext cx="3024187" cy="576262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/>
              <a:t>Involved:</a:t>
            </a:r>
            <a:endParaRPr lang="en-MY" sz="2000" dirty="0" smtClean="0"/>
          </a:p>
        </p:txBody>
      </p:sp>
      <p:sp>
        <p:nvSpPr>
          <p:cNvPr id="17426" name="TextBox 39"/>
          <p:cNvSpPr txBox="1">
            <a:spLocks noChangeArrowheads="1"/>
          </p:cNvSpPr>
          <p:nvPr/>
        </p:nvSpPr>
        <p:spPr bwMode="auto">
          <a:xfrm>
            <a:off x="971550" y="476250"/>
            <a:ext cx="5400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/>
              <a:t>Global Taxation</a:t>
            </a:r>
            <a:endParaRPr lang="en-MY" sz="3600" b="1" dirty="0"/>
          </a:p>
        </p:txBody>
      </p:sp>
      <p:grpSp>
        <p:nvGrpSpPr>
          <p:cNvPr id="17427" name="Group 17"/>
          <p:cNvGrpSpPr>
            <a:grpSpLocks/>
          </p:cNvGrpSpPr>
          <p:nvPr/>
        </p:nvGrpSpPr>
        <p:grpSpPr bwMode="auto">
          <a:xfrm>
            <a:off x="1803400" y="2062163"/>
            <a:ext cx="5534025" cy="4392612"/>
            <a:chOff x="639" y="1407"/>
            <a:chExt cx="4134" cy="2113"/>
          </a:xfrm>
        </p:grpSpPr>
        <p:sp>
          <p:nvSpPr>
            <p:cNvPr id="42" name="AutoShape 18"/>
            <p:cNvSpPr>
              <a:spLocks noChangeArrowheads="1"/>
            </p:cNvSpPr>
            <p:nvPr/>
          </p:nvSpPr>
          <p:spPr bwMode="ltGray">
            <a:xfrm>
              <a:off x="639" y="3040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17432" name="Group 1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4" name="AutoShape 2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45" name="AutoShape 2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pic>
        <p:nvPicPr>
          <p:cNvPr id="17428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5573713"/>
            <a:ext cx="7921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9" name="TextBox 3"/>
          <p:cNvSpPr txBox="1">
            <a:spLocks noChangeArrowheads="1"/>
          </p:cNvSpPr>
          <p:nvPr/>
        </p:nvSpPr>
        <p:spPr bwMode="auto">
          <a:xfrm>
            <a:off x="1979613" y="5703888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5</a:t>
            </a:r>
            <a:endParaRPr lang="en-MY" sz="2400" b="1"/>
          </a:p>
        </p:txBody>
      </p:sp>
      <p:sp>
        <p:nvSpPr>
          <p:cNvPr id="17430" name="TextBox 4"/>
          <p:cNvSpPr txBox="1">
            <a:spLocks noChangeArrowheads="1"/>
          </p:cNvSpPr>
          <p:nvPr/>
        </p:nvSpPr>
        <p:spPr bwMode="auto">
          <a:xfrm>
            <a:off x="2411413" y="5508625"/>
            <a:ext cx="45513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>
                <a:solidFill>
                  <a:srgbClr val="FFFFFF"/>
                </a:solidFill>
              </a:rPr>
              <a:t>Pensions, annuities or other periodical payments not falling under any of the above </a:t>
            </a:r>
            <a:endParaRPr lang="en-MY" sz="2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Issues and Challenges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Literacy rates increase</a:t>
            </a:r>
          </a:p>
          <a:p>
            <a:r>
              <a:rPr lang="en-MY" dirty="0" smtClean="0"/>
              <a:t>Borderless world</a:t>
            </a:r>
          </a:p>
          <a:p>
            <a:r>
              <a:rPr lang="en-MY" dirty="0" smtClean="0"/>
              <a:t>Unlimited information (although false)</a:t>
            </a:r>
          </a:p>
          <a:p>
            <a:r>
              <a:rPr lang="en-MY" dirty="0" smtClean="0"/>
              <a:t>Social media</a:t>
            </a:r>
          </a:p>
          <a:p>
            <a:pPr lvl="1"/>
            <a:r>
              <a:rPr lang="en-MY" dirty="0" smtClean="0"/>
              <a:t>Facebook</a:t>
            </a:r>
          </a:p>
          <a:p>
            <a:pPr lvl="1"/>
            <a:r>
              <a:rPr lang="en-MY" dirty="0" err="1" smtClean="0"/>
              <a:t>Instagram</a:t>
            </a:r>
            <a:endParaRPr lang="en-MY" dirty="0" smtClean="0"/>
          </a:p>
          <a:p>
            <a:pPr lvl="1"/>
            <a:r>
              <a:rPr lang="en-MY" dirty="0" err="1" smtClean="0"/>
              <a:t>WhatsApp</a:t>
            </a:r>
            <a:endParaRPr lang="en-MY" dirty="0" smtClean="0"/>
          </a:p>
          <a:p>
            <a:pPr lvl="1"/>
            <a:r>
              <a:rPr lang="en-MY" dirty="0" err="1" smtClean="0"/>
              <a:t>Weechat</a:t>
            </a:r>
            <a:endParaRPr lang="en-MY" dirty="0" smtClean="0"/>
          </a:p>
          <a:p>
            <a:pPr lvl="1"/>
            <a:endParaRPr lang="en-MY" dirty="0"/>
          </a:p>
          <a:p>
            <a:pPr lvl="1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196901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677863" y="1768475"/>
            <a:ext cx="75596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/>
              <a:t>Tax planning is a series of measure taken by a taxpayer to manage his income sources with the objective of eliminating, minimizing or deferring tax, but within the ambit of tax legislation   </a:t>
            </a:r>
            <a:endParaRPr lang="en-MY"/>
          </a:p>
        </p:txBody>
      </p: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50825" y="4221163"/>
            <a:ext cx="2520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Tax planning </a:t>
            </a:r>
            <a:endParaRPr lang="en-MY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763713" y="4168775"/>
            <a:ext cx="1152525" cy="236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63713" y="4437063"/>
            <a:ext cx="431800" cy="1069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987675" y="3532188"/>
            <a:ext cx="1728788" cy="10652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Business source</a:t>
            </a:r>
            <a:endParaRPr lang="en-MY" dirty="0"/>
          </a:p>
        </p:txBody>
      </p:sp>
      <p:sp>
        <p:nvSpPr>
          <p:cNvPr id="12" name="Oval 11"/>
          <p:cNvSpPr/>
          <p:nvPr/>
        </p:nvSpPr>
        <p:spPr>
          <a:xfrm>
            <a:off x="1763713" y="5507038"/>
            <a:ext cx="1728787" cy="10652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company</a:t>
            </a:r>
            <a:endParaRPr lang="en-MY" dirty="0"/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971550" y="476250"/>
            <a:ext cx="5400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Tax planning</a:t>
            </a:r>
            <a:endParaRPr lang="en-MY" sz="3600" b="1"/>
          </a:p>
        </p:txBody>
      </p:sp>
      <p:sp>
        <p:nvSpPr>
          <p:cNvPr id="16392" name="TextBox 12"/>
          <p:cNvSpPr txBox="1">
            <a:spLocks noChangeArrowheads="1"/>
          </p:cNvSpPr>
          <p:nvPr/>
        </p:nvSpPr>
        <p:spPr bwMode="auto">
          <a:xfrm>
            <a:off x="468313" y="1341438"/>
            <a:ext cx="2735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Introduction: </a:t>
            </a:r>
            <a:endParaRPr lang="en-MY" sz="2000" b="1"/>
          </a:p>
        </p:txBody>
      </p:sp>
      <p:grpSp>
        <p:nvGrpSpPr>
          <p:cNvPr id="16393" name="Group 34"/>
          <p:cNvGrpSpPr>
            <a:grpSpLocks/>
          </p:cNvGrpSpPr>
          <p:nvPr/>
        </p:nvGrpSpPr>
        <p:grpSpPr bwMode="auto">
          <a:xfrm>
            <a:off x="5364163" y="2763838"/>
            <a:ext cx="2592387" cy="665162"/>
            <a:chOff x="480" y="1200"/>
            <a:chExt cx="1042" cy="1019"/>
          </a:xfrm>
        </p:grpSpPr>
        <p:pic>
          <p:nvPicPr>
            <p:cNvPr id="23" name="Picture 35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/>
            <a:stretch>
              <a:fillRect/>
            </a:stretch>
          </p:blipFill>
          <p:spPr bwMode="gray">
            <a:xfrm>
              <a:off x="480" y="1200"/>
              <a:ext cx="1042" cy="1016"/>
            </a:xfrm>
            <a:prstGeom prst="ellipse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  <p:sp>
          <p:nvSpPr>
            <p:cNvPr id="25" name="Oval 36"/>
            <p:cNvSpPr>
              <a:spLocks noChangeArrowheads="1"/>
            </p:cNvSpPr>
            <p:nvPr/>
          </p:nvSpPr>
          <p:spPr bwMode="gray">
            <a:xfrm>
              <a:off x="480" y="1200"/>
              <a:ext cx="1035" cy="1019"/>
            </a:xfrm>
            <a:prstGeom prst="ellipse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MY" dirty="0"/>
            </a:p>
          </p:txBody>
        </p:sp>
      </p:grpSp>
      <p:grpSp>
        <p:nvGrpSpPr>
          <p:cNvPr id="16394" name="Group 33"/>
          <p:cNvGrpSpPr>
            <a:grpSpLocks/>
          </p:cNvGrpSpPr>
          <p:nvPr/>
        </p:nvGrpSpPr>
        <p:grpSpPr bwMode="auto">
          <a:xfrm>
            <a:off x="5222875" y="5589588"/>
            <a:ext cx="3021013" cy="719137"/>
            <a:chOff x="480" y="1200"/>
            <a:chExt cx="1042" cy="1019"/>
          </a:xfrm>
        </p:grpSpPr>
        <p:grpSp>
          <p:nvGrpSpPr>
            <p:cNvPr id="16420" name="Group 3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29" name="Picture 35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/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pic>
          <p:sp>
            <p:nvSpPr>
              <p:cNvPr id="30" name="Oval 3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MY" dirty="0"/>
              </a:p>
            </p:txBody>
          </p:sp>
        </p:grpSp>
        <p:pic>
          <p:nvPicPr>
            <p:cNvPr id="28" name="Picture 37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grpSp>
        <p:nvGrpSpPr>
          <p:cNvPr id="16395" name="Group 33"/>
          <p:cNvGrpSpPr>
            <a:grpSpLocks/>
          </p:cNvGrpSpPr>
          <p:nvPr/>
        </p:nvGrpSpPr>
        <p:grpSpPr bwMode="auto">
          <a:xfrm>
            <a:off x="5148263" y="4797425"/>
            <a:ext cx="3114675" cy="852488"/>
            <a:chOff x="480" y="1200"/>
            <a:chExt cx="1042" cy="1019"/>
          </a:xfrm>
        </p:grpSpPr>
        <p:grpSp>
          <p:nvGrpSpPr>
            <p:cNvPr id="16416" name="Group 3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34" name="Picture 35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/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pic>
          <p:sp>
            <p:nvSpPr>
              <p:cNvPr id="35" name="Oval 3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  <p:pic>
          <p:nvPicPr>
            <p:cNvPr id="33" name="Picture 37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grpSp>
        <p:nvGrpSpPr>
          <p:cNvPr id="16396" name="Group 33"/>
          <p:cNvGrpSpPr>
            <a:grpSpLocks/>
          </p:cNvGrpSpPr>
          <p:nvPr/>
        </p:nvGrpSpPr>
        <p:grpSpPr bwMode="auto">
          <a:xfrm>
            <a:off x="5292725" y="4076700"/>
            <a:ext cx="2786063" cy="779463"/>
            <a:chOff x="480" y="1200"/>
            <a:chExt cx="1042" cy="1019"/>
          </a:xfrm>
        </p:grpSpPr>
        <p:grpSp>
          <p:nvGrpSpPr>
            <p:cNvPr id="16412" name="Group 3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39" name="Picture 35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/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pic>
          <p:sp>
            <p:nvSpPr>
              <p:cNvPr id="40" name="Oval 3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MY" dirty="0"/>
              </a:p>
            </p:txBody>
          </p:sp>
        </p:grpSp>
        <p:pic>
          <p:nvPicPr>
            <p:cNvPr id="38" name="Picture 37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grpSp>
        <p:nvGrpSpPr>
          <p:cNvPr id="16397" name="Group 33"/>
          <p:cNvGrpSpPr>
            <a:grpSpLocks/>
          </p:cNvGrpSpPr>
          <p:nvPr/>
        </p:nvGrpSpPr>
        <p:grpSpPr bwMode="auto">
          <a:xfrm>
            <a:off x="5292725" y="3357563"/>
            <a:ext cx="2735263" cy="762000"/>
            <a:chOff x="480" y="1200"/>
            <a:chExt cx="1042" cy="1019"/>
          </a:xfrm>
        </p:grpSpPr>
        <p:grpSp>
          <p:nvGrpSpPr>
            <p:cNvPr id="16408" name="Group 3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44" name="Picture 35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/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pic>
          <p:sp>
            <p:nvSpPr>
              <p:cNvPr id="45" name="Oval 3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ln/>
              <a:ex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MY" dirty="0"/>
              </a:p>
            </p:txBody>
          </p:sp>
        </p:grpSp>
        <p:pic>
          <p:nvPicPr>
            <p:cNvPr id="43" name="Picture 37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16398" name="Rectangle 2"/>
          <p:cNvSpPr>
            <a:spLocks noChangeArrowheads="1"/>
          </p:cNvSpPr>
          <p:nvPr/>
        </p:nvSpPr>
        <p:spPr bwMode="auto">
          <a:xfrm>
            <a:off x="5607050" y="2879725"/>
            <a:ext cx="207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MY"/>
              <a:t> Business income</a:t>
            </a:r>
          </a:p>
        </p:txBody>
      </p:sp>
      <p:sp>
        <p:nvSpPr>
          <p:cNvPr id="16399" name="Rectangle 5"/>
          <p:cNvSpPr>
            <a:spLocks noChangeArrowheads="1"/>
          </p:cNvSpPr>
          <p:nvPr/>
        </p:nvSpPr>
        <p:spPr bwMode="auto">
          <a:xfrm>
            <a:off x="5735638" y="3429000"/>
            <a:ext cx="19415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MY"/>
              <a:t>Commencement </a:t>
            </a:r>
          </a:p>
          <a:p>
            <a:r>
              <a:rPr lang="en-MY"/>
              <a:t>of business</a:t>
            </a:r>
          </a:p>
        </p:txBody>
      </p:sp>
      <p:sp>
        <p:nvSpPr>
          <p:cNvPr id="16400" name="Rectangle 6"/>
          <p:cNvSpPr>
            <a:spLocks noChangeArrowheads="1"/>
          </p:cNvSpPr>
          <p:nvPr/>
        </p:nvSpPr>
        <p:spPr bwMode="auto">
          <a:xfrm>
            <a:off x="5738813" y="4149725"/>
            <a:ext cx="1928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MY"/>
              <a:t>Test to ascertain </a:t>
            </a:r>
          </a:p>
          <a:p>
            <a:r>
              <a:rPr lang="en-MY"/>
              <a:t>commencement </a:t>
            </a:r>
          </a:p>
        </p:txBody>
      </p:sp>
      <p:sp>
        <p:nvSpPr>
          <p:cNvPr id="16401" name="Rectangle 9"/>
          <p:cNvSpPr>
            <a:spLocks noChangeArrowheads="1"/>
          </p:cNvSpPr>
          <p:nvPr/>
        </p:nvSpPr>
        <p:spPr bwMode="auto">
          <a:xfrm>
            <a:off x="5580063" y="4941888"/>
            <a:ext cx="2435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MY"/>
              <a:t>Pre-commencement </a:t>
            </a:r>
          </a:p>
          <a:p>
            <a:pPr algn="ctr"/>
            <a:r>
              <a:rPr lang="en-MY"/>
              <a:t>business  expenses</a:t>
            </a:r>
          </a:p>
        </p:txBody>
      </p:sp>
      <p:sp>
        <p:nvSpPr>
          <p:cNvPr id="16402" name="Rectangle 123903"/>
          <p:cNvSpPr>
            <a:spLocks noChangeArrowheads="1"/>
          </p:cNvSpPr>
          <p:nvPr/>
        </p:nvSpPr>
        <p:spPr bwMode="auto">
          <a:xfrm>
            <a:off x="5508625" y="5805488"/>
            <a:ext cx="2582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MY"/>
              <a:t> Cessation of business</a:t>
            </a:r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 rot="2103433" flipV="1">
            <a:off x="4821238" y="2960688"/>
            <a:ext cx="77787" cy="8937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/>
        </p:nvSpPr>
        <p:spPr bwMode="auto">
          <a:xfrm rot="2103433" flipV="1">
            <a:off x="4848225" y="3619500"/>
            <a:ext cx="276225" cy="4318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2"/>
          <p:cNvSpPr>
            <a:spLocks noChangeShapeType="1"/>
          </p:cNvSpPr>
          <p:nvPr/>
        </p:nvSpPr>
        <p:spPr bwMode="auto">
          <a:xfrm rot="2103433" flipV="1">
            <a:off x="4721225" y="4270375"/>
            <a:ext cx="411163" cy="182563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rot="2103433">
            <a:off x="4378325" y="4714875"/>
            <a:ext cx="893763" cy="149225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 rot="2103433">
            <a:off x="3994150" y="4960938"/>
            <a:ext cx="1443038" cy="5524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2"/>
          <p:cNvGrpSpPr>
            <a:grpSpLocks/>
          </p:cNvGrpSpPr>
          <p:nvPr/>
        </p:nvGrpSpPr>
        <p:grpSpPr bwMode="auto">
          <a:xfrm>
            <a:off x="1876425" y="3008313"/>
            <a:ext cx="5311775" cy="688975"/>
            <a:chOff x="720" y="1392"/>
            <a:chExt cx="4058" cy="480"/>
          </a:xfrm>
        </p:grpSpPr>
        <p:sp>
          <p:nvSpPr>
            <p:cNvPr id="69635" name="AutoShape 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17448" name="Group 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37" name="AutoShape 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69638" name="AutoShape 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grpSp>
        <p:nvGrpSpPr>
          <p:cNvPr id="17410" name="Group 7"/>
          <p:cNvGrpSpPr>
            <a:grpSpLocks/>
          </p:cNvGrpSpPr>
          <p:nvPr/>
        </p:nvGrpSpPr>
        <p:grpSpPr bwMode="auto">
          <a:xfrm>
            <a:off x="1876425" y="3873500"/>
            <a:ext cx="5311775" cy="688975"/>
            <a:chOff x="720" y="1392"/>
            <a:chExt cx="4058" cy="480"/>
          </a:xfrm>
        </p:grpSpPr>
        <p:sp>
          <p:nvSpPr>
            <p:cNvPr id="69640" name="AutoShape 8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17444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42" name="AutoShape 10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69643" name="AutoShape 11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grpSp>
        <p:nvGrpSpPr>
          <p:cNvPr id="17411" name="Group 12"/>
          <p:cNvGrpSpPr>
            <a:grpSpLocks/>
          </p:cNvGrpSpPr>
          <p:nvPr/>
        </p:nvGrpSpPr>
        <p:grpSpPr bwMode="auto">
          <a:xfrm>
            <a:off x="1876425" y="4730750"/>
            <a:ext cx="5311775" cy="688975"/>
            <a:chOff x="720" y="1392"/>
            <a:chExt cx="4058" cy="480"/>
          </a:xfrm>
        </p:grpSpPr>
        <p:sp>
          <p:nvSpPr>
            <p:cNvPr id="69645" name="AutoShape 13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shade val="9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17440" name="Group 1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47" name="AutoShape 15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69648" name="AutoShape 16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grpSp>
        <p:nvGrpSpPr>
          <p:cNvPr id="17412" name="Group 17"/>
          <p:cNvGrpSpPr>
            <a:grpSpLocks/>
          </p:cNvGrpSpPr>
          <p:nvPr/>
        </p:nvGrpSpPr>
        <p:grpSpPr bwMode="auto">
          <a:xfrm>
            <a:off x="1760538" y="1879600"/>
            <a:ext cx="5430837" cy="996950"/>
            <a:chOff x="720" y="1392"/>
            <a:chExt cx="4058" cy="480"/>
          </a:xfrm>
        </p:grpSpPr>
        <p:sp>
          <p:nvSpPr>
            <p:cNvPr id="69650" name="AutoShape 1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17436" name="Group 1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52" name="AutoShape 20"/>
              <p:cNvSpPr>
                <a:spLocks noChangeArrowheads="1"/>
              </p:cNvSpPr>
              <p:nvPr/>
            </p:nvSpPr>
            <p:spPr bwMode="ltGray">
              <a:xfrm>
                <a:off x="743" y="1737"/>
                <a:ext cx="3989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69653" name="AutoShape 21"/>
              <p:cNvSpPr>
                <a:spLocks noChangeArrowheads="1"/>
              </p:cNvSpPr>
              <p:nvPr/>
            </p:nvSpPr>
            <p:spPr bwMode="ltGray">
              <a:xfrm>
                <a:off x="743" y="1407"/>
                <a:ext cx="3989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sp>
        <p:nvSpPr>
          <p:cNvPr id="17413" name="Text Box 22"/>
          <p:cNvSpPr txBox="1">
            <a:spLocks noChangeArrowheads="1"/>
          </p:cNvSpPr>
          <p:nvPr/>
        </p:nvSpPr>
        <p:spPr bwMode="black">
          <a:xfrm>
            <a:off x="2195513" y="2073275"/>
            <a:ext cx="449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MY" sz="2000" dirty="0" smtClean="0">
                <a:solidFill>
                  <a:srgbClr val="FFFFFF"/>
                </a:solidFill>
              </a:rPr>
              <a:t>Transfer Pricing</a:t>
            </a:r>
            <a:endParaRPr lang="en-MY" sz="2000" dirty="0">
              <a:solidFill>
                <a:srgbClr val="FFFFFF"/>
              </a:solidFill>
            </a:endParaRPr>
          </a:p>
        </p:txBody>
      </p:sp>
      <p:sp>
        <p:nvSpPr>
          <p:cNvPr id="17414" name="Text Box 23"/>
          <p:cNvSpPr txBox="1">
            <a:spLocks noChangeArrowheads="1"/>
          </p:cNvSpPr>
          <p:nvPr/>
        </p:nvSpPr>
        <p:spPr bwMode="black">
          <a:xfrm>
            <a:off x="2354263" y="3116263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rgbClr val="FFFFFF"/>
                </a:solidFill>
              </a:rPr>
              <a:t>Capital gain or business profit?</a:t>
            </a:r>
            <a:endParaRPr lang="en-MY" sz="2000" dirty="0">
              <a:solidFill>
                <a:srgbClr val="FFFFFF"/>
              </a:solidFill>
            </a:endParaRPr>
          </a:p>
        </p:txBody>
      </p:sp>
      <p:sp>
        <p:nvSpPr>
          <p:cNvPr id="17415" name="Text Box 24"/>
          <p:cNvSpPr txBox="1">
            <a:spLocks noChangeArrowheads="1"/>
          </p:cNvSpPr>
          <p:nvPr/>
        </p:nvSpPr>
        <p:spPr bwMode="black">
          <a:xfrm>
            <a:off x="2354263" y="39751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rgbClr val="FFFFFF"/>
                </a:solidFill>
              </a:rPr>
              <a:t>Transfer Pricing</a:t>
            </a:r>
            <a:endParaRPr lang="en-MY" sz="2000" dirty="0">
              <a:solidFill>
                <a:srgbClr val="FFFFFF"/>
              </a:solidFill>
            </a:endParaRPr>
          </a:p>
        </p:txBody>
      </p:sp>
      <p:sp>
        <p:nvSpPr>
          <p:cNvPr id="17416" name="Text Box 25"/>
          <p:cNvSpPr txBox="1">
            <a:spLocks noChangeArrowheads="1"/>
          </p:cNvSpPr>
          <p:nvPr/>
        </p:nvSpPr>
        <p:spPr bwMode="black">
          <a:xfrm>
            <a:off x="2354263" y="4822825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MY" sz="2000" dirty="0" smtClean="0">
                <a:solidFill>
                  <a:srgbClr val="FFFFFF"/>
                </a:solidFill>
              </a:rPr>
              <a:t>Arm’s length transaction</a:t>
            </a:r>
            <a:endParaRPr lang="en-MY" sz="2000" dirty="0">
              <a:solidFill>
                <a:srgbClr val="FFFFFF"/>
              </a:solidFill>
            </a:endParaRPr>
          </a:p>
        </p:txBody>
      </p:sp>
      <p:pic>
        <p:nvPicPr>
          <p:cNvPr id="17417" name="Picture 27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76400" y="4694238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92275" y="3848100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92275" y="2997200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81163" y="2060575"/>
            <a:ext cx="79216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Text Box 31"/>
          <p:cNvSpPr txBox="1">
            <a:spLocks noChangeArrowheads="1"/>
          </p:cNvSpPr>
          <p:nvPr/>
        </p:nvSpPr>
        <p:spPr bwMode="gray">
          <a:xfrm>
            <a:off x="2022475" y="48307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MY" sz="2400" b="1"/>
              <a:t>4</a:t>
            </a:r>
          </a:p>
        </p:txBody>
      </p:sp>
      <p:sp>
        <p:nvSpPr>
          <p:cNvPr id="17422" name="Text Box 32"/>
          <p:cNvSpPr txBox="1">
            <a:spLocks noChangeArrowheads="1"/>
          </p:cNvSpPr>
          <p:nvPr/>
        </p:nvSpPr>
        <p:spPr bwMode="gray">
          <a:xfrm>
            <a:off x="2001838" y="2108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MY" sz="2400" b="1"/>
              <a:t>1</a:t>
            </a:r>
          </a:p>
        </p:txBody>
      </p:sp>
      <p:sp>
        <p:nvSpPr>
          <p:cNvPr id="17423" name="Text Box 33"/>
          <p:cNvSpPr txBox="1">
            <a:spLocks noChangeArrowheads="1"/>
          </p:cNvSpPr>
          <p:nvPr/>
        </p:nvSpPr>
        <p:spPr bwMode="gray">
          <a:xfrm>
            <a:off x="2014538" y="30956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MY" sz="2400" b="1"/>
              <a:t>2</a:t>
            </a:r>
          </a:p>
        </p:txBody>
      </p:sp>
      <p:sp>
        <p:nvSpPr>
          <p:cNvPr id="17424" name="Text Box 34"/>
          <p:cNvSpPr txBox="1">
            <a:spLocks noChangeArrowheads="1"/>
          </p:cNvSpPr>
          <p:nvPr/>
        </p:nvSpPr>
        <p:spPr bwMode="gray">
          <a:xfrm>
            <a:off x="2014538" y="39830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MY" sz="2400" b="1"/>
              <a:t>3</a:t>
            </a:r>
          </a:p>
        </p:txBody>
      </p:sp>
      <p:sp>
        <p:nvSpPr>
          <p:cNvPr id="17425" name="Title 2"/>
          <p:cNvSpPr>
            <a:spLocks noGrp="1"/>
          </p:cNvSpPr>
          <p:nvPr>
            <p:ph type="title"/>
          </p:nvPr>
        </p:nvSpPr>
        <p:spPr>
          <a:xfrm>
            <a:off x="1042988" y="1268413"/>
            <a:ext cx="3024187" cy="576262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/>
              <a:t>Including:</a:t>
            </a:r>
            <a:endParaRPr lang="en-MY" sz="2000" dirty="0" smtClean="0"/>
          </a:p>
        </p:txBody>
      </p:sp>
      <p:sp>
        <p:nvSpPr>
          <p:cNvPr id="17426" name="TextBox 39"/>
          <p:cNvSpPr txBox="1">
            <a:spLocks noChangeArrowheads="1"/>
          </p:cNvSpPr>
          <p:nvPr/>
        </p:nvSpPr>
        <p:spPr bwMode="auto">
          <a:xfrm>
            <a:off x="971550" y="476250"/>
            <a:ext cx="5400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Tax planning</a:t>
            </a:r>
            <a:endParaRPr lang="en-MY" sz="3600" b="1"/>
          </a:p>
        </p:txBody>
      </p:sp>
      <p:grpSp>
        <p:nvGrpSpPr>
          <p:cNvPr id="17427" name="Group 17"/>
          <p:cNvGrpSpPr>
            <a:grpSpLocks/>
          </p:cNvGrpSpPr>
          <p:nvPr/>
        </p:nvGrpSpPr>
        <p:grpSpPr bwMode="auto">
          <a:xfrm>
            <a:off x="1803400" y="2062163"/>
            <a:ext cx="5534025" cy="4392612"/>
            <a:chOff x="639" y="1407"/>
            <a:chExt cx="4134" cy="2113"/>
          </a:xfrm>
        </p:grpSpPr>
        <p:sp>
          <p:nvSpPr>
            <p:cNvPr id="42" name="AutoShape 18"/>
            <p:cNvSpPr>
              <a:spLocks noChangeArrowheads="1"/>
            </p:cNvSpPr>
            <p:nvPr/>
          </p:nvSpPr>
          <p:spPr bwMode="ltGray">
            <a:xfrm>
              <a:off x="639" y="3040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17432" name="Group 1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4" name="AutoShape 2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45" name="AutoShape 2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pic>
        <p:nvPicPr>
          <p:cNvPr id="17428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5573713"/>
            <a:ext cx="7921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9" name="TextBox 3"/>
          <p:cNvSpPr txBox="1">
            <a:spLocks noChangeArrowheads="1"/>
          </p:cNvSpPr>
          <p:nvPr/>
        </p:nvSpPr>
        <p:spPr bwMode="auto">
          <a:xfrm>
            <a:off x="1979613" y="5703888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5</a:t>
            </a:r>
            <a:endParaRPr lang="en-MY" sz="2400" b="1"/>
          </a:p>
        </p:txBody>
      </p:sp>
      <p:sp>
        <p:nvSpPr>
          <p:cNvPr id="17430" name="TextBox 4"/>
          <p:cNvSpPr txBox="1">
            <a:spLocks noChangeArrowheads="1"/>
          </p:cNvSpPr>
          <p:nvPr/>
        </p:nvSpPr>
        <p:spPr bwMode="auto">
          <a:xfrm>
            <a:off x="2411413" y="5508625"/>
            <a:ext cx="4551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Double taxation agreement</a:t>
            </a:r>
            <a:endParaRPr lang="en-MY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92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620713" y="1676400"/>
            <a:ext cx="8272462" cy="33464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b="1" smtClean="0"/>
              <a:t>Commencement of busi</a:t>
            </a:r>
            <a:r>
              <a:rPr lang="en-US" sz="1800" b="1" smtClean="0"/>
              <a:t>ness</a:t>
            </a:r>
            <a:endParaRPr lang="en-MY" sz="2000" b="1" smtClean="0"/>
          </a:p>
          <a:p>
            <a:pPr lvl="1">
              <a:buFontTx/>
              <a:buNone/>
            </a:pPr>
            <a:r>
              <a:rPr lang="en-MY" sz="2000" smtClean="0">
                <a:solidFill>
                  <a:srgbClr val="C00000"/>
                </a:solidFill>
              </a:rPr>
              <a:t>Basis period</a:t>
            </a:r>
            <a:r>
              <a:rPr lang="en-MY" sz="2000" smtClean="0"/>
              <a:t>:  </a:t>
            </a:r>
          </a:p>
          <a:p>
            <a:pPr lvl="1">
              <a:buFontTx/>
              <a:buNone/>
            </a:pPr>
            <a:r>
              <a:rPr lang="en-MY" sz="2000" smtClean="0"/>
              <a:t>-   commencement date      basis period for taxation </a:t>
            </a:r>
          </a:p>
          <a:p>
            <a:pPr lvl="1" algn="just">
              <a:buFontTx/>
              <a:buChar char="-"/>
            </a:pPr>
            <a:r>
              <a:rPr lang="en-US" sz="2000" smtClean="0"/>
              <a:t>the basis period of a financial year of 12 month will </a:t>
            </a:r>
            <a:r>
              <a:rPr lang="en-MY" sz="2000" smtClean="0"/>
              <a:t>be the basis year of assessment for taxation </a:t>
            </a:r>
          </a:p>
          <a:p>
            <a:pPr lvl="1" algn="just">
              <a:buFontTx/>
              <a:buChar char="-"/>
            </a:pPr>
            <a:r>
              <a:rPr lang="en-MY" sz="2000" smtClean="0"/>
              <a:t>A business operator is advised to close his account for a 12 month period in order to avoid tax adjustment due to overlapping profit </a:t>
            </a:r>
          </a:p>
          <a:p>
            <a:pPr lvl="1" algn="just">
              <a:buFontTx/>
              <a:buChar char="-"/>
            </a:pPr>
            <a:r>
              <a:rPr lang="en-MY" sz="2000" smtClean="0"/>
              <a:t>First year of taxation     from the commencement date to 31 Dec      </a:t>
            </a:r>
          </a:p>
        </p:txBody>
      </p:sp>
      <p:sp>
        <p:nvSpPr>
          <p:cNvPr id="18434" name="Title 6"/>
          <p:cNvSpPr>
            <a:spLocks noGrp="1"/>
          </p:cNvSpPr>
          <p:nvPr>
            <p:ph type="title"/>
          </p:nvPr>
        </p:nvSpPr>
        <p:spPr>
          <a:xfrm>
            <a:off x="903288" y="446088"/>
            <a:ext cx="6302375" cy="647700"/>
          </a:xfrm>
        </p:spPr>
        <p:txBody>
          <a:bodyPr>
            <a:spAutoFit/>
          </a:bodyPr>
          <a:lstStyle/>
          <a:p>
            <a:r>
              <a:rPr lang="en-US" sz="3600" smtClean="0"/>
              <a:t>Tax planning</a:t>
            </a:r>
            <a:endParaRPr lang="en-MY" sz="3600" smtClean="0"/>
          </a:p>
        </p:txBody>
      </p:sp>
      <p:sp>
        <p:nvSpPr>
          <p:cNvPr id="2" name="Right Arrow 1"/>
          <p:cNvSpPr/>
          <p:nvPr/>
        </p:nvSpPr>
        <p:spPr>
          <a:xfrm>
            <a:off x="3929063" y="2492375"/>
            <a:ext cx="2159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9" name="Right Arrow 8"/>
          <p:cNvSpPr/>
          <p:nvPr/>
        </p:nvSpPr>
        <p:spPr>
          <a:xfrm>
            <a:off x="3795713" y="4508500"/>
            <a:ext cx="257175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971550" y="4838700"/>
            <a:ext cx="77771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  Expenses:</a:t>
            </a:r>
          </a:p>
          <a:p>
            <a:pPr algn="just"/>
            <a:r>
              <a:rPr lang="en-US"/>
              <a:t>- revenue expenses that are wholly and exclusively incurred in the              production of income will be tax deductible against the gross income.  </a:t>
            </a:r>
            <a:r>
              <a:rPr lang="en-US">
                <a:solidFill>
                  <a:srgbClr val="C00000"/>
                </a:solidFill>
              </a:rPr>
              <a:t>  </a:t>
            </a:r>
          </a:p>
          <a:p>
            <a:pPr algn="just"/>
            <a:endParaRPr lang="en-US">
              <a:solidFill>
                <a:srgbClr val="C00000"/>
              </a:solidFill>
            </a:endParaRPr>
          </a:p>
          <a:p>
            <a:r>
              <a:rPr lang="en-US"/>
              <a:t> expenses incurred prior to commencement         will not be tax deductible              </a:t>
            </a:r>
            <a:endParaRPr lang="en-MY"/>
          </a:p>
        </p:txBody>
      </p:sp>
      <p:sp>
        <p:nvSpPr>
          <p:cNvPr id="11" name="Right Arrow 10"/>
          <p:cNvSpPr/>
          <p:nvPr/>
        </p:nvSpPr>
        <p:spPr>
          <a:xfrm>
            <a:off x="5580063" y="6015038"/>
            <a:ext cx="360362" cy="293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971550" y="476250"/>
            <a:ext cx="5400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Tax planning</a:t>
            </a:r>
            <a:endParaRPr lang="en-MY" sz="3600" b="1"/>
          </a:p>
        </p:txBody>
      </p:sp>
      <p:sp>
        <p:nvSpPr>
          <p:cNvPr id="3" name="TextBox 2"/>
          <p:cNvSpPr txBox="1"/>
          <p:nvPr/>
        </p:nvSpPr>
        <p:spPr>
          <a:xfrm>
            <a:off x="454025" y="1593850"/>
            <a:ext cx="8066088" cy="4338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Current year loss:</a:t>
            </a:r>
          </a:p>
          <a:p>
            <a:pPr>
              <a:defRPr/>
            </a:pPr>
            <a:r>
              <a:rPr lang="en-US" dirty="0"/>
              <a:t>-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upon commencement of business         revenue expenses will be deductible    as current year loss from aggregate income.             </a:t>
            </a:r>
            <a:endParaRPr lang="en-US" dirty="0">
              <a:solidFill>
                <a:srgbClr val="C00000"/>
              </a:solidFill>
            </a:endParaRPr>
          </a:p>
          <a:p>
            <a:pPr>
              <a:defRPr/>
            </a:pPr>
            <a:endParaRPr lang="en-US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Disposal of assets: </a:t>
            </a:r>
          </a:p>
          <a:p>
            <a:pPr algn="just">
              <a:defRPr/>
            </a:pPr>
            <a:r>
              <a:rPr lang="en-US" dirty="0"/>
              <a:t>-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disposal of assets before the commencement of a business treated as a       capital transaction</a:t>
            </a:r>
            <a:endParaRPr lang="en-US" dirty="0">
              <a:solidFill>
                <a:srgbClr val="C00000"/>
              </a:solidFill>
            </a:endParaRPr>
          </a:p>
          <a:p>
            <a:pPr>
              <a:defRPr/>
            </a:pPr>
            <a:endParaRPr lang="en-US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/>
              <a:t>assets acquiring with intention to resell at profit</a:t>
            </a:r>
            <a:endParaRPr lang="en-US" dirty="0">
              <a:solidFill>
                <a:srgbClr val="C00000"/>
              </a:solidFill>
            </a:endParaRPr>
          </a:p>
          <a:p>
            <a:pPr>
              <a:defRPr/>
            </a:pPr>
            <a:endParaRPr lang="en-US" dirty="0">
              <a:solidFill>
                <a:srgbClr val="C00000"/>
              </a:solidFill>
            </a:endParaRPr>
          </a:p>
          <a:p>
            <a:pPr>
              <a:defRPr/>
            </a:pPr>
            <a:endParaRPr lang="en-US" dirty="0">
              <a:solidFill>
                <a:srgbClr val="C00000"/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000" b="1" dirty="0"/>
              <a:t>The test to ascertain commencement of business</a:t>
            </a:r>
          </a:p>
          <a:p>
            <a:pPr>
              <a:defRPr/>
            </a:pPr>
            <a:endParaRPr lang="en-US" dirty="0">
              <a:solidFill>
                <a:srgbClr val="C00000"/>
              </a:solidFill>
            </a:endParaRPr>
          </a:p>
          <a:p>
            <a:pPr>
              <a:defRPr/>
            </a:pPr>
            <a:endParaRPr lang="en-US" dirty="0">
              <a:solidFill>
                <a:srgbClr val="C00000"/>
              </a:solidFill>
            </a:endParaRPr>
          </a:p>
          <a:p>
            <a:pPr>
              <a:defRPr/>
            </a:pPr>
            <a:endParaRPr lang="en-MY" dirty="0">
              <a:solidFill>
                <a:srgbClr val="C0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211638" y="1844675"/>
            <a:ext cx="360362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5438" y="3716338"/>
            <a:ext cx="3905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 Diagonal Corner Rectangle 4"/>
          <p:cNvSpPr/>
          <p:nvPr/>
        </p:nvSpPr>
        <p:spPr>
          <a:xfrm>
            <a:off x="5940425" y="3500438"/>
            <a:ext cx="2160588" cy="936625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000" dirty="0">
                <a:solidFill>
                  <a:schemeClr val="tx1"/>
                </a:solidFill>
              </a:rPr>
              <a:t>income tax</a:t>
            </a: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827088" y="5157788"/>
            <a:ext cx="74898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Trading business                 open it’s door to the public</a:t>
            </a:r>
          </a:p>
          <a:p>
            <a:r>
              <a:rPr lang="en-US"/>
              <a:t>Service provider                  render his service</a:t>
            </a:r>
          </a:p>
          <a:p>
            <a:r>
              <a:rPr lang="en-US"/>
              <a:t>Manufacturing business               first stage of manufacturing process</a:t>
            </a:r>
            <a:endParaRPr lang="en-MY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71775" y="5373688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71775" y="5589588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19475" y="5876925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2"/>
          <p:cNvSpPr txBox="1">
            <a:spLocks noChangeArrowheads="1"/>
          </p:cNvSpPr>
          <p:nvPr/>
        </p:nvSpPr>
        <p:spPr bwMode="auto">
          <a:xfrm>
            <a:off x="971550" y="404813"/>
            <a:ext cx="5400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Tax planning</a:t>
            </a:r>
            <a:endParaRPr lang="en-MY" sz="3600" b="1"/>
          </a:p>
        </p:txBody>
      </p:sp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684213" y="1412875"/>
            <a:ext cx="7920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b="1"/>
              <a:t>Pre-commencement business expenses </a:t>
            </a:r>
            <a:endParaRPr lang="en-MY" sz="2000" b="1"/>
          </a:p>
        </p:txBody>
      </p:sp>
      <p:sp>
        <p:nvSpPr>
          <p:cNvPr id="5" name="Rounded Rectangle 4"/>
          <p:cNvSpPr/>
          <p:nvPr/>
        </p:nvSpPr>
        <p:spPr>
          <a:xfrm>
            <a:off x="791580" y="1812886"/>
            <a:ext cx="7704856" cy="68001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dirty="0">
                <a:solidFill>
                  <a:schemeClr val="tx1"/>
                </a:solidFill>
              </a:rPr>
              <a:t>Are not deductible as they incurred preparatory to produce income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741363" y="2740025"/>
            <a:ext cx="7704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Except the following pre-commencement expenses that are deductible: </a:t>
            </a:r>
            <a:endParaRPr lang="en-MY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gray">
          <a:xfrm>
            <a:off x="250825" y="5661025"/>
            <a:ext cx="8713788" cy="1081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gray">
          <a:xfrm>
            <a:off x="792163" y="4581525"/>
            <a:ext cx="7704137" cy="701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147763" y="3573463"/>
            <a:ext cx="6840537" cy="639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MY"/>
          </a:p>
        </p:txBody>
      </p:sp>
      <p:grpSp>
        <p:nvGrpSpPr>
          <p:cNvPr id="20490" name="Group 6"/>
          <p:cNvGrpSpPr>
            <a:grpSpLocks/>
          </p:cNvGrpSpPr>
          <p:nvPr/>
        </p:nvGrpSpPr>
        <p:grpSpPr bwMode="auto">
          <a:xfrm>
            <a:off x="2200275" y="4221163"/>
            <a:ext cx="4686300" cy="361950"/>
            <a:chOff x="720" y="1392"/>
            <a:chExt cx="4058" cy="480"/>
          </a:xfrm>
        </p:grpSpPr>
        <p:sp>
          <p:nvSpPr>
            <p:cNvPr id="13" name="AutoShape 7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20508" name="Group 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5" name="AutoShape 9"/>
              <p:cNvSpPr>
                <a:spLocks noChangeArrowheads="1"/>
              </p:cNvSpPr>
              <p:nvPr/>
            </p:nvSpPr>
            <p:spPr bwMode="ltGray">
              <a:xfrm>
                <a:off x="744" y="1735"/>
                <a:ext cx="3988" cy="11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1921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16" name="AutoShape 10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15686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grpSp>
        <p:nvGrpSpPr>
          <p:cNvPr id="20491" name="Group 11"/>
          <p:cNvGrpSpPr>
            <a:grpSpLocks/>
          </p:cNvGrpSpPr>
          <p:nvPr/>
        </p:nvGrpSpPr>
        <p:grpSpPr bwMode="auto">
          <a:xfrm>
            <a:off x="2173288" y="5300663"/>
            <a:ext cx="4686300" cy="361950"/>
            <a:chOff x="720" y="1392"/>
            <a:chExt cx="4058" cy="480"/>
          </a:xfrm>
        </p:grpSpPr>
        <p:sp>
          <p:nvSpPr>
            <p:cNvPr id="18" name="AutoShape 12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20504" name="Group 13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0" name="AutoShape 14"/>
              <p:cNvSpPr>
                <a:spLocks noChangeArrowheads="1"/>
              </p:cNvSpPr>
              <p:nvPr/>
            </p:nvSpPr>
            <p:spPr bwMode="ltGray">
              <a:xfrm>
                <a:off x="744" y="1735"/>
                <a:ext cx="3988" cy="11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2549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1" name="AutoShape 15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19216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grpSp>
        <p:nvGrpSpPr>
          <p:cNvPr id="20492" name="Group 16"/>
          <p:cNvGrpSpPr>
            <a:grpSpLocks/>
          </p:cNvGrpSpPr>
          <p:nvPr/>
        </p:nvGrpSpPr>
        <p:grpSpPr bwMode="auto">
          <a:xfrm>
            <a:off x="2214563" y="3213100"/>
            <a:ext cx="4686300" cy="361950"/>
            <a:chOff x="1388" y="1159"/>
            <a:chExt cx="2952" cy="228"/>
          </a:xfrm>
        </p:grpSpPr>
        <p:sp>
          <p:nvSpPr>
            <p:cNvPr id="23" name="AutoShape 17"/>
            <p:cNvSpPr>
              <a:spLocks noChangeArrowheads="1"/>
            </p:cNvSpPr>
            <p:nvPr/>
          </p:nvSpPr>
          <p:spPr bwMode="ltGray">
            <a:xfrm>
              <a:off x="1388" y="1159"/>
              <a:ext cx="2952" cy="22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MY"/>
            </a:p>
          </p:txBody>
        </p:sp>
        <p:grpSp>
          <p:nvGrpSpPr>
            <p:cNvPr id="20500" name="Group 18"/>
            <p:cNvGrpSpPr>
              <a:grpSpLocks/>
            </p:cNvGrpSpPr>
            <p:nvPr/>
          </p:nvGrpSpPr>
          <p:grpSpPr bwMode="auto">
            <a:xfrm>
              <a:off x="1395" y="1166"/>
              <a:ext cx="2941" cy="211"/>
              <a:chOff x="1395" y="1166"/>
              <a:chExt cx="2941" cy="211"/>
            </a:xfrm>
          </p:grpSpPr>
          <p:sp>
            <p:nvSpPr>
              <p:cNvPr id="25" name="AutoShape 19"/>
              <p:cNvSpPr>
                <a:spLocks noChangeArrowheads="1"/>
              </p:cNvSpPr>
              <p:nvPr/>
            </p:nvSpPr>
            <p:spPr bwMode="ltGray">
              <a:xfrm>
                <a:off x="1395" y="1322"/>
                <a:ext cx="2941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2000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6" name="AutoShape 20"/>
              <p:cNvSpPr>
                <a:spLocks noChangeArrowheads="1"/>
              </p:cNvSpPr>
              <p:nvPr/>
            </p:nvSpPr>
            <p:spPr bwMode="ltGray">
              <a:xfrm>
                <a:off x="1395" y="1166"/>
                <a:ext cx="2941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2235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MY"/>
              </a:p>
            </p:txBody>
          </p:sp>
        </p:grpSp>
      </p:grpSp>
      <p:sp>
        <p:nvSpPr>
          <p:cNvPr id="27" name="Rectangle 21"/>
          <p:cNvSpPr>
            <a:spLocks noChangeArrowheads="1"/>
          </p:cNvSpPr>
          <p:nvPr/>
        </p:nvSpPr>
        <p:spPr bwMode="black">
          <a:xfrm>
            <a:off x="3498850" y="3213100"/>
            <a:ext cx="1973263" cy="3381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  <a:defRPr/>
            </a:pPr>
            <a:r>
              <a:rPr lang="en-US" sz="1600" b="1" dirty="0">
                <a:solidFill>
                  <a:srgbClr val="FFFFFF"/>
                </a:solidFill>
              </a:rPr>
              <a:t>Training expenses</a:t>
            </a:r>
            <a:endParaRPr lang="en-MY" sz="1600" b="1" dirty="0">
              <a:solidFill>
                <a:srgbClr val="FFFFFF"/>
              </a:solidFill>
            </a:endParaRP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black">
          <a:xfrm>
            <a:off x="3236913" y="4221163"/>
            <a:ext cx="2498725" cy="3381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  <a:defRPr/>
            </a:pPr>
            <a:r>
              <a:rPr lang="en-US" sz="1600" b="1" dirty="0">
                <a:solidFill>
                  <a:srgbClr val="FFFFFF"/>
                </a:solidFill>
              </a:rPr>
              <a:t>Incorporation expenses</a:t>
            </a:r>
            <a:endParaRPr lang="en-MY" sz="1600" b="1" dirty="0">
              <a:solidFill>
                <a:srgbClr val="FFFFFF"/>
              </a:solidFill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black">
          <a:xfrm>
            <a:off x="2957513" y="5300663"/>
            <a:ext cx="3057525" cy="3397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  <a:defRPr/>
            </a:pPr>
            <a:r>
              <a:rPr lang="en-US" sz="1600" b="1" dirty="0">
                <a:solidFill>
                  <a:srgbClr val="FFFFFF"/>
                </a:solidFill>
              </a:rPr>
              <a:t>Number  of business sources</a:t>
            </a:r>
            <a:endParaRPr lang="en-MY" sz="1600" b="1" dirty="0">
              <a:solidFill>
                <a:srgbClr val="FFFFFF"/>
              </a:solidFill>
            </a:endParaRPr>
          </a:p>
        </p:txBody>
      </p:sp>
      <p:sp>
        <p:nvSpPr>
          <p:cNvPr id="20496" name="Rectangle 25"/>
          <p:cNvSpPr>
            <a:spLocks noChangeArrowheads="1"/>
          </p:cNvSpPr>
          <p:nvPr/>
        </p:nvSpPr>
        <p:spPr bwMode="auto">
          <a:xfrm>
            <a:off x="971550" y="4581525"/>
            <a:ext cx="734536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400">
                <a:solidFill>
                  <a:srgbClr val="000000"/>
                </a:solidFill>
              </a:rPr>
              <a:t>Company capital no exceeding RM2.5 million can claim: cost of preparing and advertising prospectus, registering the company, drawing up the preliminary contracts, printing and stamping debenture and share certificates, sale of the company, underwriting commission  </a:t>
            </a:r>
          </a:p>
          <a:p>
            <a:pPr eaLnBrk="0" hangingPunct="0">
              <a:lnSpc>
                <a:spcPct val="110000"/>
              </a:lnSpc>
            </a:pPr>
            <a:endParaRPr lang="en-MY" sz="1400">
              <a:solidFill>
                <a:srgbClr val="000000"/>
              </a:solidFill>
            </a:endParaRPr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1547813" y="3644900"/>
            <a:ext cx="6091237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1400">
                <a:solidFill>
                  <a:srgbClr val="000000"/>
                </a:solidFill>
              </a:rPr>
              <a:t>Training potential employees – within the one year prior to commencement of business – not receiving training grant from the government</a:t>
            </a:r>
            <a:endParaRPr lang="en-MY" sz="1400">
              <a:solidFill>
                <a:srgbClr val="000000"/>
              </a:solidFill>
            </a:endParaRPr>
          </a:p>
        </p:txBody>
      </p:sp>
      <p:sp>
        <p:nvSpPr>
          <p:cNvPr id="20498" name="Text Box 27"/>
          <p:cNvSpPr txBox="1">
            <a:spLocks noChangeArrowheads="1"/>
          </p:cNvSpPr>
          <p:nvPr/>
        </p:nvSpPr>
        <p:spPr bwMode="gray">
          <a:xfrm>
            <a:off x="323850" y="5756275"/>
            <a:ext cx="8640763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</a:pPr>
            <a:r>
              <a:rPr lang="en-MY" sz="1400"/>
              <a:t>For operators that have more than one trading business simultaneously and manufacturing businesses source – capital allowance of business 1 can not utilize against adjusted income of business 2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</a:pPr>
            <a:r>
              <a:rPr lang="en-US" sz="1400"/>
              <a:t>Capital allowance of the assets that use in both businesses will be divided among the businesses to a reasonable basis</a:t>
            </a:r>
            <a:endParaRPr lang="en-MY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76TGp_report_light">
  <a:themeElements>
    <a:clrScheme name="Default Design 1">
      <a:dk1>
        <a:srgbClr val="000000"/>
      </a:dk1>
      <a:lt1>
        <a:srgbClr val="B4E3EE"/>
      </a:lt1>
      <a:dk2>
        <a:srgbClr val="189180"/>
      </a:dk2>
      <a:lt2>
        <a:srgbClr val="808080"/>
      </a:lt2>
      <a:accent1>
        <a:srgbClr val="FF7F00"/>
      </a:accent1>
      <a:accent2>
        <a:srgbClr val="B3DC27"/>
      </a:accent2>
      <a:accent3>
        <a:srgbClr val="D6EFF5"/>
      </a:accent3>
      <a:accent4>
        <a:srgbClr val="000000"/>
      </a:accent4>
      <a:accent5>
        <a:srgbClr val="FFC0AA"/>
      </a:accent5>
      <a:accent6>
        <a:srgbClr val="A2C722"/>
      </a:accent6>
      <a:hlink>
        <a:srgbClr val="6FB9D7"/>
      </a:hlink>
      <a:folHlink>
        <a:srgbClr val="F93D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4E3EE"/>
        </a:lt1>
        <a:dk2>
          <a:srgbClr val="189180"/>
        </a:dk2>
        <a:lt2>
          <a:srgbClr val="808080"/>
        </a:lt2>
        <a:accent1>
          <a:srgbClr val="FF7F00"/>
        </a:accent1>
        <a:accent2>
          <a:srgbClr val="B3DC27"/>
        </a:accent2>
        <a:accent3>
          <a:srgbClr val="D6EFF5"/>
        </a:accent3>
        <a:accent4>
          <a:srgbClr val="000000"/>
        </a:accent4>
        <a:accent5>
          <a:srgbClr val="FFC0AA"/>
        </a:accent5>
        <a:accent6>
          <a:srgbClr val="A2C722"/>
        </a:accent6>
        <a:hlink>
          <a:srgbClr val="6FB9D7"/>
        </a:hlink>
        <a:folHlink>
          <a:srgbClr val="F93D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EE384"/>
        </a:lt1>
        <a:dk2>
          <a:srgbClr val="FD8334"/>
        </a:dk2>
        <a:lt2>
          <a:srgbClr val="808080"/>
        </a:lt2>
        <a:accent1>
          <a:srgbClr val="F98EB2"/>
        </a:accent1>
        <a:accent2>
          <a:srgbClr val="FCB43E"/>
        </a:accent2>
        <a:accent3>
          <a:srgbClr val="FEEFC2"/>
        </a:accent3>
        <a:accent4>
          <a:srgbClr val="000000"/>
        </a:accent4>
        <a:accent5>
          <a:srgbClr val="FBC6D5"/>
        </a:accent5>
        <a:accent6>
          <a:srgbClr val="E4A337"/>
        </a:accent6>
        <a:hlink>
          <a:srgbClr val="FA6D73"/>
        </a:hlink>
        <a:folHlink>
          <a:srgbClr val="D264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4E1EE"/>
        </a:lt1>
        <a:dk2>
          <a:srgbClr val="2F84AF"/>
        </a:dk2>
        <a:lt2>
          <a:srgbClr val="808080"/>
        </a:lt2>
        <a:accent1>
          <a:srgbClr val="9899C1"/>
        </a:accent1>
        <a:accent2>
          <a:srgbClr val="4BBAC3"/>
        </a:accent2>
        <a:accent3>
          <a:srgbClr val="E6EEF5"/>
        </a:accent3>
        <a:accent4>
          <a:srgbClr val="000000"/>
        </a:accent4>
        <a:accent5>
          <a:srgbClr val="CACADD"/>
        </a:accent5>
        <a:accent6>
          <a:srgbClr val="43A8B0"/>
        </a:accent6>
        <a:hlink>
          <a:srgbClr val="7AC5B9"/>
        </a:hlink>
        <a:folHlink>
          <a:srgbClr val="719F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1403</Words>
  <Application>Microsoft Macintosh PowerPoint</Application>
  <PresentationFormat>On-screen Show (4:3)</PresentationFormat>
  <Paragraphs>222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Black</vt:lpstr>
      <vt:lpstr>Courier New</vt:lpstr>
      <vt:lpstr>Times New Roman</vt:lpstr>
      <vt:lpstr>Wingdings</vt:lpstr>
      <vt:lpstr>Arial</vt:lpstr>
      <vt:lpstr>576TGp_report_light</vt:lpstr>
      <vt:lpstr>GLOBAL TAXATION TOWARDS COUNTRY DEVELOPMENT- Tax Planning              </vt:lpstr>
      <vt:lpstr>OUTLINE</vt:lpstr>
      <vt:lpstr>Involved:</vt:lpstr>
      <vt:lpstr>Issues and Challenges</vt:lpstr>
      <vt:lpstr>PowerPoint Presentation</vt:lpstr>
      <vt:lpstr>Including:</vt:lpstr>
      <vt:lpstr>Tax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Aggressive Tax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Introducing new taxes?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PowerTemplate</dc:title>
  <dc:creator>mary</dc:creator>
  <cp:lastModifiedBy>Microsoft Office User</cp:lastModifiedBy>
  <cp:revision>77</cp:revision>
  <dcterms:created xsi:type="dcterms:W3CDTF">2011-01-26T20:25:06Z</dcterms:created>
  <dcterms:modified xsi:type="dcterms:W3CDTF">2018-04-24T23:01:19Z</dcterms:modified>
</cp:coreProperties>
</file>