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8" r:id="rId2"/>
    <p:sldId id="256" r:id="rId3"/>
    <p:sldId id="258" r:id="rId4"/>
    <p:sldId id="259" r:id="rId5"/>
    <p:sldId id="261" r:id="rId6"/>
    <p:sldId id="262" r:id="rId7"/>
    <p:sldId id="263" r:id="rId8"/>
    <p:sldId id="275" r:id="rId9"/>
    <p:sldId id="264" r:id="rId10"/>
    <p:sldId id="265" r:id="rId11"/>
    <p:sldId id="274" r:id="rId12"/>
    <p:sldId id="257" r:id="rId13"/>
    <p:sldId id="276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>
        <p:scale>
          <a:sx n="50" d="100"/>
          <a:sy n="50" d="100"/>
        </p:scale>
        <p:origin x="-58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5F7C1-EE5E-4FF6-A9BB-991480F5867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51C0-B3CC-443A-B332-99D987BB5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4B5D1-F457-4785-BDB3-DF9DD58EE4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714500"/>
            <a:ext cx="49530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-228600" y="-228600"/>
            <a:ext cx="12649200" cy="76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3" y="133350"/>
            <a:ext cx="9696451" cy="671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" y="753228"/>
            <a:ext cx="10351698" cy="1080938"/>
          </a:xfrm>
        </p:spPr>
        <p:txBody>
          <a:bodyPr/>
          <a:lstStyle/>
          <a:p>
            <a:r>
              <a:rPr lang="en-US" dirty="0" smtClean="0"/>
              <a:t>PERBANDINGAN KEUNTUNGAN PRODUK INVESTASI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1990726"/>
            <a:ext cx="5533965" cy="4867274"/>
          </a:xfrm>
        </p:spPr>
      </p:pic>
      <p:pic>
        <p:nvPicPr>
          <p:cNvPr id="7" name="Content Placeholder 6" descr="Gambar terkait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90726"/>
            <a:ext cx="6477000" cy="4867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8" name="Picture 4" descr="C:\Users\asus\Downloads\f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us\Downloads\dies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Reksadana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328"/>
            <a:ext cx="12191999" cy="485667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6" name="Picture 4" descr="C:\Users\asus\Downloads\f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ownloads\dies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STRATEGI INVESTASI </a:t>
            </a:r>
            <a:r>
              <a:rPr lang="en-US" dirty="0" err="1" smtClean="0"/>
              <a:t>vs</a:t>
            </a:r>
            <a:r>
              <a:rPr lang="en-US" dirty="0" smtClean="0"/>
              <a:t> DAGANG SECURITAS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Teoritis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2336872"/>
            <a:ext cx="9618451" cy="3891399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DIVERSIFIKASI </a:t>
            </a:r>
            <a:r>
              <a:rPr lang="en-US" sz="3200" b="1" dirty="0" smtClean="0"/>
              <a:t>PORTOFOLIO: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Marqowitz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Indeks</a:t>
            </a:r>
            <a:r>
              <a:rPr lang="en-US" sz="3200" b="1" dirty="0" smtClean="0"/>
              <a:t> Tunggal (Single </a:t>
            </a:r>
            <a:r>
              <a:rPr lang="en-US" sz="3200" b="1" dirty="0" err="1" smtClean="0"/>
              <a:t>Indeks</a:t>
            </a:r>
            <a:r>
              <a:rPr lang="en-US" sz="3200" b="1" dirty="0" smtClean="0"/>
              <a:t>) </a:t>
            </a:r>
          </a:p>
          <a:p>
            <a:r>
              <a:rPr lang="en-US" sz="3200" b="1" dirty="0" smtClean="0"/>
              <a:t>AKTIF </a:t>
            </a:r>
            <a:r>
              <a:rPr lang="en-US" sz="3200" b="1" dirty="0" err="1"/>
              <a:t>vs</a:t>
            </a:r>
            <a:r>
              <a:rPr lang="en-US" sz="3200" b="1" dirty="0"/>
              <a:t> PASIF</a:t>
            </a:r>
          </a:p>
          <a:p>
            <a:r>
              <a:rPr lang="en-US" sz="3200" b="1" dirty="0"/>
              <a:t>ANALISIS </a:t>
            </a:r>
            <a:r>
              <a:rPr lang="en-US" sz="3200" b="1" dirty="0" smtClean="0"/>
              <a:t>FUNDAMENTAL VS TEKNIKAL</a:t>
            </a:r>
            <a:endParaRPr lang="en-US" sz="3200" b="1" dirty="0"/>
          </a:p>
          <a:p>
            <a:r>
              <a:rPr lang="en-US" sz="3200" b="1" dirty="0" smtClean="0"/>
              <a:t>LANGSUNG VS TIDAK LANGSUNG</a:t>
            </a:r>
          </a:p>
          <a:p>
            <a:r>
              <a:rPr lang="en-US" sz="3200" b="1" dirty="0" smtClean="0"/>
              <a:t>STUDI PERISTIWA (EVENT STUDY)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5" name="Picture 4" descr="C:\Users\asus\Downloads\fe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us\Downloads\dies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INDIKASI BAHWA TAHUN POLITIK BERPENGARUH POSITIF PADA PASAR MODAL</a:t>
            </a:r>
            <a:endParaRPr lang="en-US" dirty="0"/>
          </a:p>
        </p:txBody>
      </p:sp>
      <p:pic>
        <p:nvPicPr>
          <p:cNvPr id="5" name="Content Placeholder 4" descr="Hasil gambar untuk GAMBAR SUKU BUNGA 10 TAHUN TERAKHIR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90726"/>
            <a:ext cx="5438775" cy="471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Gambar terkait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990726"/>
            <a:ext cx="6597650" cy="47148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7" name="Picture 4" descr="C:\Users\asus\Downloads\f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us\Downloads\dies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10550107" cy="1080938"/>
          </a:xfrm>
        </p:spPr>
        <p:txBody>
          <a:bodyPr/>
          <a:lstStyle/>
          <a:p>
            <a:pPr algn="ctr"/>
            <a:r>
              <a:rPr lang="en-US" dirty="0" smtClean="0"/>
              <a:t>FIKSI BERINVESTASI DI PASAR MODAL PADA </a:t>
            </a:r>
            <a:br>
              <a:rPr lang="en-US" dirty="0" smtClean="0"/>
            </a:br>
            <a:r>
              <a:rPr lang="en-US" dirty="0" smtClean="0"/>
              <a:t>TAHUN POLITIK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990724"/>
            <a:ext cx="11610974" cy="45434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SECARA TEORI BAHWA PASAR MODAL DAPAT BERPENGARUH PADA REAKSI PASAR JIKA: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- MEMBERIKAN INFORMASI YANG ADA KONTENNYA (KANDUNGANNYA), </a:t>
            </a:r>
            <a:r>
              <a:rPr lang="en-US" b="1" dirty="0" err="1" smtClean="0"/>
              <a:t>yaitu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 err="1" smtClean="0"/>
              <a:t>Positif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r>
              <a:rPr lang="en-US" b="1" dirty="0" smtClean="0"/>
              <a:t> (BERMATA DUA). </a:t>
            </a:r>
          </a:p>
          <a:p>
            <a:r>
              <a:rPr lang="en-US" b="1" dirty="0" smtClean="0"/>
              <a:t>Data </a:t>
            </a:r>
            <a:r>
              <a:rPr lang="en-US" b="1" dirty="0" err="1" smtClean="0"/>
              <a:t>empiris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memunculkan</a:t>
            </a:r>
            <a:r>
              <a:rPr lang="en-US" b="1" dirty="0" smtClean="0"/>
              <a:t> </a:t>
            </a:r>
            <a:r>
              <a:rPr lang="en-US" b="1" dirty="0" err="1" smtClean="0"/>
              <a:t>fiksi-fiksi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- </a:t>
            </a:r>
            <a:r>
              <a:rPr lang="en-US" b="1" dirty="0" err="1" smtClean="0"/>
              <a:t>Pilkada</a:t>
            </a:r>
            <a:r>
              <a:rPr lang="en-US" b="1" dirty="0" smtClean="0"/>
              <a:t>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Peluang</a:t>
            </a:r>
            <a:r>
              <a:rPr lang="en-US" b="1" dirty="0" smtClean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Investasi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- </a:t>
            </a:r>
            <a:r>
              <a:rPr lang="en-US" b="1" dirty="0" err="1" smtClean="0"/>
              <a:t>Pemerintah</a:t>
            </a:r>
            <a:r>
              <a:rPr lang="en-US" b="1" dirty="0" smtClean="0"/>
              <a:t> </a:t>
            </a:r>
            <a:r>
              <a:rPr lang="en-US" b="1" dirty="0" err="1"/>
              <a:t>Jamin</a:t>
            </a:r>
            <a:r>
              <a:rPr lang="en-US" b="1" dirty="0"/>
              <a:t> </a:t>
            </a:r>
            <a:r>
              <a:rPr lang="en-US" b="1" dirty="0" err="1"/>
              <a:t>Keamanan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 di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- </a:t>
            </a:r>
            <a:r>
              <a:rPr lang="en-US" b="1" dirty="0" err="1" smtClean="0"/>
              <a:t>Jangan</a:t>
            </a:r>
            <a:r>
              <a:rPr lang="en-US" b="1" dirty="0" smtClean="0"/>
              <a:t> </a:t>
            </a:r>
            <a:r>
              <a:rPr lang="en-US" b="1" dirty="0"/>
              <a:t>Salah </a:t>
            </a:r>
            <a:r>
              <a:rPr lang="en-US" b="1" dirty="0" err="1"/>
              <a:t>Pilih</a:t>
            </a:r>
            <a:r>
              <a:rPr lang="en-US" b="1" dirty="0"/>
              <a:t> </a:t>
            </a:r>
            <a:r>
              <a:rPr lang="en-US" b="1" dirty="0" err="1"/>
              <a:t>Instrumen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 di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- </a:t>
            </a:r>
            <a:r>
              <a:rPr lang="en-US" b="1" dirty="0" err="1" smtClean="0"/>
              <a:t>Strategi</a:t>
            </a:r>
            <a:r>
              <a:rPr lang="en-US" b="1" dirty="0" smtClean="0"/>
              <a:t> </a:t>
            </a:r>
            <a:r>
              <a:rPr lang="en-US" b="1" dirty="0" err="1" smtClean="0"/>
              <a:t>Cerdas</a:t>
            </a:r>
            <a:r>
              <a:rPr lang="en-US" b="1" dirty="0" smtClean="0"/>
              <a:t> </a:t>
            </a:r>
            <a:r>
              <a:rPr lang="en-US" b="1" dirty="0" err="1" smtClean="0"/>
              <a:t>berivestasi</a:t>
            </a:r>
            <a:r>
              <a:rPr lang="en-US" b="1" dirty="0" smtClean="0"/>
              <a:t> di </a:t>
            </a:r>
            <a:r>
              <a:rPr lang="en-US" b="1" dirty="0" err="1" smtClean="0"/>
              <a:t>pasar</a:t>
            </a:r>
            <a:r>
              <a:rPr lang="en-US" b="1" dirty="0" smtClean="0"/>
              <a:t> modal di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Reksa</a:t>
            </a:r>
            <a:r>
              <a:rPr lang="en-US" b="1" dirty="0" smtClean="0"/>
              <a:t> </a:t>
            </a:r>
            <a:r>
              <a:rPr lang="en-US" b="1" dirty="0"/>
              <a:t>Dana</a:t>
            </a:r>
          </a:p>
          <a:p>
            <a:pPr marL="0" indent="0">
              <a:buNone/>
            </a:pPr>
            <a:r>
              <a:rPr lang="en-US" b="1" dirty="0" smtClean="0"/>
              <a:t>    - Di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, Investor </a:t>
            </a:r>
            <a:r>
              <a:rPr lang="en-US" b="1" dirty="0" err="1"/>
              <a:t>Diminta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 smtClean="0"/>
              <a:t>Tenang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- </a:t>
            </a:r>
            <a:r>
              <a:rPr lang="en-US" b="1" dirty="0" err="1" smtClean="0"/>
              <a:t>Awas</a:t>
            </a:r>
            <a:r>
              <a:rPr lang="en-US" b="1" dirty="0"/>
              <a:t>! </a:t>
            </a:r>
            <a:r>
              <a:rPr lang="en-US" b="1" dirty="0" err="1"/>
              <a:t>Jangan</a:t>
            </a:r>
            <a:r>
              <a:rPr lang="en-US" b="1" dirty="0"/>
              <a:t> Salah </a:t>
            </a:r>
            <a:r>
              <a:rPr lang="en-US" b="1" dirty="0" err="1"/>
              <a:t>Pilih</a:t>
            </a:r>
            <a:r>
              <a:rPr lang="en-US" b="1" dirty="0"/>
              <a:t> </a:t>
            </a:r>
            <a:r>
              <a:rPr lang="en-US" b="1" dirty="0" err="1"/>
              <a:t>Instrumen</a:t>
            </a:r>
            <a:r>
              <a:rPr lang="en-US" b="1" dirty="0"/>
              <a:t> </a:t>
            </a:r>
            <a:r>
              <a:rPr lang="en-US" b="1" dirty="0" err="1"/>
              <a:t>Investasi</a:t>
            </a:r>
            <a:r>
              <a:rPr lang="en-US" b="1" dirty="0"/>
              <a:t> di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 smtClean="0"/>
              <a:t>Politik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- Di </a:t>
            </a:r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/>
              <a:t>Politik</a:t>
            </a:r>
            <a:r>
              <a:rPr lang="en-US" b="1" dirty="0"/>
              <a:t>, Investor </a:t>
            </a:r>
            <a:r>
              <a:rPr lang="en-US" b="1" dirty="0" err="1"/>
              <a:t>Menghindari</a:t>
            </a:r>
            <a:r>
              <a:rPr lang="en-US" b="1" dirty="0"/>
              <a:t> </a:t>
            </a:r>
            <a:r>
              <a:rPr lang="en-US" b="1" dirty="0" err="1"/>
              <a:t>Saham</a:t>
            </a:r>
            <a:r>
              <a:rPr lang="en-US" b="1" dirty="0"/>
              <a:t> </a:t>
            </a:r>
            <a:r>
              <a:rPr lang="en-US" b="1" dirty="0" err="1" smtClean="0"/>
              <a:t>Berisiko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5" name="Picture 4" descr="C:\Users\asus\Downloads\fe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us\Downloads\dies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014537"/>
            <a:ext cx="8991600" cy="4505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2681287"/>
            <a:ext cx="2495550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607694"/>
            <a:ext cx="5438774" cy="20735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9" name="Picture 4" descr="C:\Users\asus\Downloads\fe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us\Downloads\dies 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320435"/>
            <a:ext cx="8962845" cy="2260121"/>
          </a:xfrm>
        </p:spPr>
        <p:txBody>
          <a:bodyPr/>
          <a:lstStyle/>
          <a:p>
            <a:pPr algn="ctr"/>
            <a:r>
              <a:rPr lang="en-US" dirty="0" smtClean="0"/>
              <a:t>BERIVESTASI SEKURITAS DI TAHUN POLITIK</a:t>
            </a:r>
            <a:br>
              <a:rPr lang="en-US" dirty="0" smtClean="0"/>
            </a:br>
            <a:r>
              <a:rPr lang="en-US" sz="4000" dirty="0" smtClean="0"/>
              <a:t>Imam </a:t>
            </a:r>
            <a:r>
              <a:rPr lang="en-US" sz="4000" dirty="0" err="1" smtClean="0"/>
              <a:t>Subekti</a:t>
            </a:r>
            <a:r>
              <a:rPr lang="en-US" sz="4000" dirty="0" smtClean="0"/>
              <a:t>, PhD., AK., CA., CPA.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3" y="4584539"/>
            <a:ext cx="11867611" cy="189246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DIPRESENTASIKAN PADA SEMINAR PASAR MODAL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FAKULTAS EKONOMI DAN BISNIS UNIVERSITAS ISLAM MALANG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17 APRIL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74316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STRATEGI INVESTASI CERDAS DI PASAR MODAL INDONESIA</a:t>
            </a:r>
          </a:p>
          <a:p>
            <a:pPr algn="ctr"/>
            <a:r>
              <a:rPr lang="en-US" sz="2400" b="1" dirty="0"/>
              <a:t>MEMASUKI TAHUN POLITIK 2018 - 2019</a:t>
            </a:r>
          </a:p>
        </p:txBody>
      </p:sp>
    </p:spTree>
    <p:extLst>
      <p:ext uri="{BB962C8B-B14F-4D97-AF65-F5344CB8AC3E}">
        <p14:creationId xmlns:p14="http://schemas.microsoft.com/office/powerpoint/2010/main" val="35974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82" y="944584"/>
            <a:ext cx="8858250" cy="762000"/>
          </a:xfrm>
        </p:spPr>
        <p:txBody>
          <a:bodyPr/>
          <a:lstStyle/>
          <a:p>
            <a:pPr algn="ctr"/>
            <a:r>
              <a:rPr lang="en-US" dirty="0"/>
              <a:t>SHORT CURRICULUM VITAE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2475" y="2019756"/>
            <a:ext cx="98459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ea typeface="Times New Roman" panose="02020603050405020304" pitchFamily="18" charset="0"/>
              </a:rPr>
              <a:t>Nam</a:t>
            </a:r>
            <a:r>
              <a:rPr lang="id-ID" sz="2000" b="1" dirty="0">
                <a:ea typeface="Times New Roman" panose="02020603050405020304" pitchFamily="18" charset="0"/>
              </a:rPr>
              <a:t>e</a:t>
            </a:r>
            <a:r>
              <a:rPr lang="en-US" sz="2000" b="1" dirty="0">
                <a:ea typeface="Times New Roman" panose="02020603050405020304" pitchFamily="18" charset="0"/>
              </a:rPr>
              <a:t>:			</a:t>
            </a:r>
            <a:r>
              <a:rPr lang="en-US" sz="2000" b="1" dirty="0" smtClean="0">
                <a:ea typeface="Times New Roman" panose="02020603050405020304" pitchFamily="18" charset="0"/>
              </a:rPr>
              <a:t>	Imam </a:t>
            </a:r>
            <a:r>
              <a:rPr lang="en-US" sz="2000" b="1" dirty="0" err="1">
                <a:ea typeface="Times New Roman" panose="02020603050405020304" pitchFamily="18" charset="0"/>
              </a:rPr>
              <a:t>Subekti</a:t>
            </a:r>
            <a:r>
              <a:rPr lang="id-ID" sz="2000" b="1" dirty="0"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ea typeface="Times New Roman" panose="02020603050405020304" pitchFamily="18" charset="0"/>
              </a:rPr>
              <a:t>SE., </a:t>
            </a:r>
            <a:r>
              <a:rPr lang="id-ID" sz="2000" b="1" dirty="0">
                <a:ea typeface="Times New Roman" panose="02020603050405020304" pitchFamily="18" charset="0"/>
              </a:rPr>
              <a:t>M.Si., Ak., Ph.D., CA</a:t>
            </a:r>
            <a:r>
              <a:rPr lang="en-US" sz="2000" b="1" dirty="0">
                <a:ea typeface="Times New Roman" panose="02020603050405020304" pitchFamily="18" charset="0"/>
              </a:rPr>
              <a:t>., CPA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000" b="1" dirty="0">
                <a:ea typeface="Times New Roman" panose="02020603050405020304" pitchFamily="18" charset="0"/>
              </a:rPr>
              <a:t>Places and Date of Bird</a:t>
            </a:r>
            <a:r>
              <a:rPr lang="en-US" sz="2000" b="1" dirty="0">
                <a:ea typeface="Times New Roman" panose="02020603050405020304" pitchFamily="18" charset="0"/>
              </a:rPr>
              <a:t>: 	Malang</a:t>
            </a:r>
            <a:r>
              <a:rPr lang="id-ID" sz="2000" b="1" dirty="0">
                <a:ea typeface="Times New Roman" panose="02020603050405020304" pitchFamily="18" charset="0"/>
              </a:rPr>
              <a:t> (Indonesia)</a:t>
            </a:r>
            <a:r>
              <a:rPr lang="en-US" sz="2000" b="1" dirty="0">
                <a:ea typeface="Times New Roman" panose="02020603050405020304" pitchFamily="18" charset="0"/>
              </a:rPr>
              <a:t>, 2</a:t>
            </a:r>
            <a:r>
              <a:rPr lang="id-ID" sz="2000" b="1" baseline="30000" dirty="0">
                <a:ea typeface="Times New Roman" panose="02020603050405020304" pitchFamily="18" charset="0"/>
              </a:rPr>
              <a:t>nd</a:t>
            </a:r>
            <a:r>
              <a:rPr lang="en-US" sz="2000" b="1" baseline="30000" dirty="0"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ea typeface="Times New Roman" panose="02020603050405020304" pitchFamily="18" charset="0"/>
              </a:rPr>
              <a:t>November  1965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000" b="1" dirty="0">
                <a:ea typeface="Times New Roman" panose="02020603050405020304" pitchFamily="18" charset="0"/>
              </a:rPr>
              <a:t>Occupation:		</a:t>
            </a:r>
            <a:r>
              <a:rPr lang="en-US" sz="2000" b="1" dirty="0" smtClean="0">
                <a:ea typeface="Times New Roman" panose="02020603050405020304" pitchFamily="18" charset="0"/>
              </a:rPr>
              <a:t>	-  </a:t>
            </a:r>
            <a:r>
              <a:rPr lang="id-ID" sz="2000" b="1" dirty="0">
                <a:ea typeface="Times New Roman" panose="02020603050405020304" pitchFamily="18" charset="0"/>
              </a:rPr>
              <a:t>Lecturer at Accounting Department, </a:t>
            </a: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ea typeface="Times New Roman" panose="02020603050405020304" pitchFamily="18" charset="0"/>
              </a:rPr>
              <a:t>			</a:t>
            </a:r>
            <a:r>
              <a:rPr lang="en-US" sz="2000" b="1" dirty="0" smtClean="0">
                <a:ea typeface="Times New Roman" panose="02020603050405020304" pitchFamily="18" charset="0"/>
              </a:rPr>
              <a:t>	-  Head </a:t>
            </a:r>
            <a:r>
              <a:rPr lang="en-US" sz="2000" b="1" dirty="0">
                <a:ea typeface="Times New Roman" panose="02020603050405020304" pitchFamily="18" charset="0"/>
              </a:rPr>
              <a:t>of International Program in Accounting</a:t>
            </a: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ea typeface="Times New Roman" panose="02020603050405020304" pitchFamily="18" charset="0"/>
              </a:rPr>
              <a:t>                                               </a:t>
            </a:r>
            <a:r>
              <a:rPr lang="en-US" sz="2000" b="1" dirty="0" smtClean="0">
                <a:ea typeface="Times New Roman" panose="02020603050405020304" pitchFamily="18" charset="0"/>
              </a:rPr>
              <a:t>	   </a:t>
            </a:r>
            <a:r>
              <a:rPr lang="id-ID" sz="2000" b="1" dirty="0" smtClean="0">
                <a:ea typeface="Times New Roman" panose="02020603050405020304" pitchFamily="18" charset="0"/>
              </a:rPr>
              <a:t>Faculty </a:t>
            </a:r>
            <a:r>
              <a:rPr lang="id-ID" sz="2000" b="1" dirty="0">
                <a:ea typeface="Times New Roman" panose="02020603050405020304" pitchFamily="18" charset="0"/>
              </a:rPr>
              <a:t>of Economics and Business, </a:t>
            </a:r>
            <a:endParaRPr lang="en-US" sz="2000" b="1" dirty="0"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ea typeface="Times New Roman" panose="02020603050405020304" pitchFamily="18" charset="0"/>
              </a:rPr>
              <a:t>			    </a:t>
            </a:r>
            <a:r>
              <a:rPr lang="en-US" sz="2000" b="1" dirty="0" smtClean="0">
                <a:ea typeface="Times New Roman" panose="02020603050405020304" pitchFamily="18" charset="0"/>
              </a:rPr>
              <a:t>	   </a:t>
            </a:r>
            <a:r>
              <a:rPr lang="id-ID" sz="2000" b="1" dirty="0" smtClean="0">
                <a:ea typeface="Times New Roman" panose="02020603050405020304" pitchFamily="18" charset="0"/>
              </a:rPr>
              <a:t>University </a:t>
            </a:r>
            <a:r>
              <a:rPr lang="id-ID" sz="2000" b="1" dirty="0">
                <a:ea typeface="Times New Roman" panose="02020603050405020304" pitchFamily="18" charset="0"/>
              </a:rPr>
              <a:t>of Brawijaya Indonesia</a:t>
            </a:r>
            <a:endParaRPr lang="en-US" sz="2000" b="1" dirty="0"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000" b="1" dirty="0">
                <a:ea typeface="Times New Roman" panose="02020603050405020304" pitchFamily="18" charset="0"/>
              </a:rPr>
              <a:t>Position Level:	</a:t>
            </a:r>
            <a:r>
              <a:rPr lang="en-US" sz="2000" b="1" dirty="0">
                <a:ea typeface="Times New Roman" panose="02020603050405020304" pitchFamily="18" charset="0"/>
              </a:rPr>
              <a:t>	</a:t>
            </a:r>
            <a:r>
              <a:rPr lang="en-US" sz="2000" b="1" dirty="0" smtClean="0">
                <a:ea typeface="Times New Roman" panose="02020603050405020304" pitchFamily="18" charset="0"/>
              </a:rPr>
              <a:t>	IV </a:t>
            </a:r>
            <a:r>
              <a:rPr lang="en-US" sz="2000" b="1" dirty="0">
                <a:ea typeface="Times New Roman" panose="02020603050405020304" pitchFamily="18" charset="0"/>
              </a:rPr>
              <a:t>b, </a:t>
            </a:r>
            <a:r>
              <a:rPr lang="id-ID" sz="2000" b="1" dirty="0">
                <a:ea typeface="Times New Roman" panose="02020603050405020304" pitchFamily="18" charset="0"/>
              </a:rPr>
              <a:t>Lektor Kepala </a:t>
            </a:r>
            <a:r>
              <a:rPr lang="en-US" sz="2000" b="1" dirty="0">
                <a:ea typeface="Times New Roman" panose="02020603050405020304" pitchFamily="18" charset="0"/>
              </a:rPr>
              <a:t>(</a:t>
            </a:r>
            <a:r>
              <a:rPr lang="en-US" sz="2000" b="1" dirty="0" err="1">
                <a:ea typeface="Times New Roman" panose="02020603050405020304" pitchFamily="18" charset="0"/>
              </a:rPr>
              <a:t>IVb</a:t>
            </a:r>
            <a:r>
              <a:rPr lang="en-US" sz="2000" b="1" dirty="0">
                <a:ea typeface="Times New Roman" panose="02020603050405020304" pitchFamily="18" charset="0"/>
              </a:rPr>
              <a:t>)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000" b="1" dirty="0">
                <a:ea typeface="Times New Roman" panose="02020603050405020304" pitchFamily="18" charset="0"/>
              </a:rPr>
              <a:t>Office</a:t>
            </a:r>
            <a:r>
              <a:rPr lang="en-US" sz="2000" b="1" dirty="0">
                <a:ea typeface="Times New Roman" panose="02020603050405020304" pitchFamily="18" charset="0"/>
              </a:rPr>
              <a:t>:			</a:t>
            </a:r>
            <a:r>
              <a:rPr lang="en-US" sz="2000" b="1" dirty="0" smtClean="0">
                <a:ea typeface="Times New Roman" panose="02020603050405020304" pitchFamily="18" charset="0"/>
              </a:rPr>
              <a:t>	</a:t>
            </a:r>
            <a:r>
              <a:rPr lang="en-US" sz="2000" b="1" dirty="0" err="1" smtClean="0">
                <a:ea typeface="Times New Roman" panose="02020603050405020304" pitchFamily="18" charset="0"/>
              </a:rPr>
              <a:t>Jalan</a:t>
            </a:r>
            <a:r>
              <a:rPr lang="en-US" sz="2000" b="1" dirty="0" smtClean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a typeface="Times New Roman" panose="02020603050405020304" pitchFamily="18" charset="0"/>
              </a:rPr>
              <a:t>MT. </a:t>
            </a:r>
            <a:r>
              <a:rPr lang="en-US" sz="2000" b="1" dirty="0" err="1">
                <a:ea typeface="Times New Roman" panose="02020603050405020304" pitchFamily="18" charset="0"/>
              </a:rPr>
              <a:t>Haryono</a:t>
            </a:r>
            <a:r>
              <a:rPr lang="en-US" sz="2000" b="1" dirty="0">
                <a:ea typeface="Times New Roman" panose="02020603050405020304" pitchFamily="18" charset="0"/>
              </a:rPr>
              <a:t> 165 Malang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000" b="1" dirty="0">
                <a:ea typeface="Times New Roman" panose="02020603050405020304" pitchFamily="18" charset="0"/>
              </a:rPr>
              <a:t>Email:</a:t>
            </a:r>
            <a:r>
              <a:rPr lang="en-US" sz="2000" b="1" dirty="0">
                <a:ea typeface="Times New Roman" panose="02020603050405020304" pitchFamily="18" charset="0"/>
              </a:rPr>
              <a:t> 			</a:t>
            </a:r>
            <a:r>
              <a:rPr lang="en-US" sz="2000" b="1" dirty="0" smtClean="0">
                <a:ea typeface="Times New Roman" panose="02020603050405020304" pitchFamily="18" charset="0"/>
              </a:rPr>
              <a:t>	subekti@ub.ac.id </a:t>
            </a:r>
            <a:r>
              <a:rPr lang="id-ID" sz="2000" b="1" dirty="0" smtClean="0">
                <a:ea typeface="Times New Roman" panose="02020603050405020304" pitchFamily="18" charset="0"/>
              </a:rPr>
              <a:t>  </a:t>
            </a:r>
            <a:r>
              <a:rPr lang="id-ID" sz="2000" b="1" dirty="0">
                <a:ea typeface="Times New Roman" panose="02020603050405020304" pitchFamily="18" charset="0"/>
              </a:rPr>
              <a:t>or    ims</a:t>
            </a:r>
            <a:r>
              <a:rPr lang="en-US" sz="2000" b="1" dirty="0">
                <a:ea typeface="Times New Roman" panose="02020603050405020304" pitchFamily="18" charset="0"/>
              </a:rPr>
              <a:t>.</a:t>
            </a:r>
            <a:r>
              <a:rPr lang="id-ID" sz="2000" b="1" dirty="0">
                <a:ea typeface="Times New Roman" panose="02020603050405020304" pitchFamily="18" charset="0"/>
              </a:rPr>
              <a:t>bekti</a:t>
            </a:r>
            <a:r>
              <a:rPr lang="en-US" sz="2000" b="1" dirty="0">
                <a:ea typeface="Times New Roman" panose="02020603050405020304" pitchFamily="18" charset="0"/>
              </a:rPr>
              <a:t>06</a:t>
            </a:r>
            <a:r>
              <a:rPr lang="id-ID" sz="2000" b="1" dirty="0">
                <a:ea typeface="Times New Roman" panose="02020603050405020304" pitchFamily="18" charset="0"/>
              </a:rPr>
              <a:t>@</a:t>
            </a:r>
            <a:r>
              <a:rPr lang="en-US" sz="2000" b="1" dirty="0" err="1">
                <a:ea typeface="Times New Roman" panose="02020603050405020304" pitchFamily="18" charset="0"/>
              </a:rPr>
              <a:t>gmail</a:t>
            </a:r>
            <a:r>
              <a:rPr lang="id-ID" sz="2000" b="1" dirty="0">
                <a:ea typeface="Times New Roman" panose="02020603050405020304" pitchFamily="18" charset="0"/>
              </a:rPr>
              <a:t>.com</a:t>
            </a: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d-ID" sz="2000" b="1" dirty="0">
                <a:ea typeface="Times New Roman" panose="02020603050405020304" pitchFamily="18" charset="0"/>
              </a:rPr>
              <a:t>High Education :</a:t>
            </a: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ea typeface="Times New Roman" panose="02020603050405020304" pitchFamily="18" charset="0"/>
              </a:rPr>
              <a:t>  </a:t>
            </a:r>
            <a:r>
              <a:rPr lang="id-ID" sz="2000" b="1" dirty="0">
                <a:ea typeface="Times New Roman" panose="02020603050405020304" pitchFamily="18" charset="0"/>
              </a:rPr>
              <a:t>Philosophy of Doctoral from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id-ID" sz="2000" b="1" dirty="0">
                <a:ea typeface="Times New Roman" panose="02020603050405020304" pitchFamily="18" charset="0"/>
              </a:rPr>
              <a:t>Universiti Sains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id-ID" sz="2000" b="1" dirty="0">
                <a:ea typeface="Times New Roman" panose="02020603050405020304" pitchFamily="18" charset="0"/>
              </a:rPr>
              <a:t>Malaysia</a:t>
            </a:r>
            <a:r>
              <a:rPr lang="en-US" sz="2000" b="1" dirty="0">
                <a:ea typeface="Times New Roman" panose="02020603050405020304" pitchFamily="18" charset="0"/>
              </a:rPr>
              <a:t> (USM)</a:t>
            </a: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ea typeface="Times New Roman" panose="02020603050405020304" pitchFamily="18" charset="0"/>
              </a:rPr>
              <a:t>  Ma</a:t>
            </a:r>
            <a:r>
              <a:rPr lang="id-ID" sz="2000" b="1" dirty="0">
                <a:ea typeface="Times New Roman" panose="02020603050405020304" pitchFamily="18" charset="0"/>
              </a:rPr>
              <a:t>ster of Science in Accounting from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a typeface="Times New Roman" panose="02020603050405020304" pitchFamily="18" charset="0"/>
              </a:rPr>
              <a:t>Universitas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a typeface="Times New Roman" panose="02020603050405020304" pitchFamily="18" charset="0"/>
              </a:rPr>
              <a:t>Gadjahmada</a:t>
            </a:r>
            <a:r>
              <a:rPr lang="id-ID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a typeface="Times New Roman" panose="02020603050405020304" pitchFamily="18" charset="0"/>
              </a:rPr>
              <a:t>(UGM)</a:t>
            </a:r>
            <a:endParaRPr lang="en-US" sz="20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ea typeface="Times New Roman" panose="02020603050405020304" pitchFamily="18" charset="0"/>
              </a:rPr>
              <a:t>  </a:t>
            </a:r>
            <a:r>
              <a:rPr lang="id-ID" sz="2000" b="1" dirty="0">
                <a:ea typeface="Times New Roman" panose="02020603050405020304" pitchFamily="18" charset="0"/>
              </a:rPr>
              <a:t>Undergrade degree in Accounting from 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a typeface="Times New Roman" panose="02020603050405020304" pitchFamily="18" charset="0"/>
              </a:rPr>
              <a:t>Universitas</a:t>
            </a:r>
            <a:r>
              <a:rPr lang="en-US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a typeface="Times New Roman" panose="02020603050405020304" pitchFamily="18" charset="0"/>
              </a:rPr>
              <a:t>Brawijaya</a:t>
            </a:r>
            <a:r>
              <a:rPr lang="id-ID" sz="2000" b="1" dirty="0"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a typeface="Times New Roman" panose="02020603050405020304" pitchFamily="18" charset="0"/>
              </a:rPr>
              <a:t>(UB)</a:t>
            </a:r>
            <a:r>
              <a:rPr lang="id-ID" sz="2000" b="1" dirty="0">
                <a:ea typeface="Times New Roman" panose="02020603050405020304" pitchFamily="18" charset="0"/>
              </a:rPr>
              <a:t> </a:t>
            </a:r>
            <a:endParaRPr lang="en-US" sz="2000" b="1" dirty="0" smtClean="0"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9" name="Picture 4" descr="C:\Users\asus\Downloads\fe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us\Downloads\dies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6800"/>
            <a:ext cx="12192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76012"/>
            <a:ext cx="8300434" cy="66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Google Scholar Citations</a:t>
            </a:r>
          </a:p>
        </p:txBody>
      </p:sp>
    </p:spTree>
    <p:extLst>
      <p:ext uri="{BB962C8B-B14F-4D97-AF65-F5344CB8AC3E}">
        <p14:creationId xmlns:p14="http://schemas.microsoft.com/office/powerpoint/2010/main" val="10234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INVESTASI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DAGANG SEKURITAS</a:t>
            </a:r>
            <a:br>
              <a:rPr lang="en-US" dirty="0" smtClean="0"/>
            </a:br>
            <a:r>
              <a:rPr lang="en-US" dirty="0" err="1" smtClean="0"/>
              <a:t>Cerdas</a:t>
            </a:r>
            <a:r>
              <a:rPr lang="en-US" dirty="0" smtClean="0"/>
              <a:t>? </a:t>
            </a:r>
            <a:r>
              <a:rPr lang="en-US" dirty="0" err="1" smtClean="0"/>
              <a:t>Spekulasi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07" y="2026329"/>
            <a:ext cx="4472327" cy="423573"/>
          </a:xfrm>
        </p:spPr>
        <p:txBody>
          <a:bodyPr/>
          <a:lstStyle/>
          <a:p>
            <a:pPr algn="ctr"/>
            <a:r>
              <a:rPr lang="en-US" dirty="0" smtClean="0"/>
              <a:t>INVESTASI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2493043"/>
            <a:ext cx="4698355" cy="3864625"/>
          </a:xfrm>
        </p:spPr>
        <p:txBody>
          <a:bodyPr/>
          <a:lstStyle/>
          <a:p>
            <a:r>
              <a:rPr lang="en-US" dirty="0" err="1" smtClean="0"/>
              <a:t>Perioda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r>
              <a:rPr lang="en-US" dirty="0" err="1" smtClean="0"/>
              <a:t>Keuntungan</a:t>
            </a:r>
            <a:r>
              <a:rPr lang="en-US" dirty="0" smtClean="0"/>
              <a:t> (Return)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1974579"/>
            <a:ext cx="4474028" cy="497242"/>
          </a:xfrm>
        </p:spPr>
        <p:txBody>
          <a:bodyPr/>
          <a:lstStyle/>
          <a:p>
            <a:pPr algn="ctr"/>
            <a:r>
              <a:rPr lang="en-US" dirty="0" smtClean="0"/>
              <a:t>DAGANG (TRADING)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2486552"/>
            <a:ext cx="4700059" cy="2906179"/>
          </a:xfrm>
        </p:spPr>
        <p:txBody>
          <a:bodyPr/>
          <a:lstStyle/>
          <a:p>
            <a:r>
              <a:rPr lang="en-US" dirty="0" err="1" smtClean="0"/>
              <a:t>Perioda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Berdagang</a:t>
            </a:r>
            <a:endParaRPr lang="en-US" dirty="0"/>
          </a:p>
          <a:p>
            <a:r>
              <a:rPr lang="en-US" dirty="0" err="1" smtClean="0"/>
              <a:t>Keuntungan</a:t>
            </a:r>
            <a:r>
              <a:rPr lang="en-US" dirty="0" smtClean="0"/>
              <a:t> (Return)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99" y="3830138"/>
            <a:ext cx="3502324" cy="1775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9" y="3810718"/>
            <a:ext cx="1823632" cy="1252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69" y="3819345"/>
            <a:ext cx="1808771" cy="1252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12" y="5141344"/>
            <a:ext cx="2030739" cy="131120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18" name="Picture 4" descr="C:\Users\asus\Downloads\fe 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sus\Downloads\dies 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PERBEDAAN MENABUNG SAHAM/ REKSADANA VS </a:t>
            </a:r>
            <a:br>
              <a:rPr lang="en-US" dirty="0" smtClean="0"/>
            </a:br>
            <a:r>
              <a:rPr lang="en-US" dirty="0" smtClean="0"/>
              <a:t>MENABUNG UANG DI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193" y="2336873"/>
            <a:ext cx="8912253" cy="27268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KEUNTUNGAN/ KECEPATAN PERTUMBUHAN</a:t>
            </a:r>
          </a:p>
          <a:p>
            <a:r>
              <a:rPr lang="en-US" sz="3200" dirty="0" smtClean="0"/>
              <a:t>RISIKO</a:t>
            </a:r>
          </a:p>
          <a:p>
            <a:r>
              <a:rPr lang="en-US" sz="3200" dirty="0" smtClean="0"/>
              <a:t>KEMUDAHAN UNTUK BERTRANSAKSI</a:t>
            </a:r>
          </a:p>
          <a:p>
            <a:r>
              <a:rPr lang="en-US" sz="3200" dirty="0" smtClean="0"/>
              <a:t>JANGKA WAKTU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5" name="Picture 4" descr="C:\Users\asus\Downloads\fe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us\Downloads\dies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PERBANDINGAN PERTUMBUHAN HARGA SAHAM VS SUKU BUNGA DAN INFLASI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076"/>
            <a:ext cx="5460521" cy="487392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1984076"/>
            <a:ext cx="6258344" cy="487392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600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6" name="Picture 4" descr="C:\Users\asus\Downloads\f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3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Downloads\dies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1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1966824"/>
            <a:ext cx="5253487" cy="4891176"/>
          </a:xfrm>
        </p:spPr>
      </p:pic>
      <p:pic>
        <p:nvPicPr>
          <p:cNvPr id="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49" y="1966824"/>
            <a:ext cx="6387741" cy="4891176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11" name="Picture 4" descr="C:\Users\asus\Downloads\f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sus\Downloads\dies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PERBANDINGAN RISIKO INVESTASI SAHAM VS UANG DI BANK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823"/>
            <a:ext cx="5378450" cy="4891177"/>
          </a:xfrm>
        </p:spPr>
      </p:pic>
      <p:pic>
        <p:nvPicPr>
          <p:cNvPr id="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1966823"/>
            <a:ext cx="6597650" cy="489117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5059" y="-375226"/>
            <a:ext cx="9906000" cy="1404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b="1" dirty="0" smtClean="0">
                <a:latin typeface="Arial Narrow" panose="020B0606020202030204" pitchFamily="34" charset="0"/>
              </a:rPr>
              <a:t>Strategi </a:t>
            </a:r>
            <a:r>
              <a:rPr lang="id-ID" sz="1800" b="1" dirty="0">
                <a:latin typeface="Arial Narrow" panose="020B0606020202030204" pitchFamily="34" charset="0"/>
              </a:rPr>
              <a:t>Investasi Cerdas di Pasar Modal </a:t>
            </a:r>
            <a:r>
              <a:rPr lang="en-US" sz="1800" b="1" dirty="0" smtClean="0">
                <a:latin typeface="Arial Narrow" panose="020B0606020202030204" pitchFamily="34" charset="0"/>
              </a:rPr>
              <a:t>M</a:t>
            </a:r>
            <a:r>
              <a:rPr lang="id-ID" sz="1800" b="1" dirty="0" smtClean="0">
                <a:latin typeface="Arial Narrow" panose="020B0606020202030204" pitchFamily="34" charset="0"/>
              </a:rPr>
              <a:t>emasuki Tahun </a:t>
            </a:r>
            <a:r>
              <a:rPr lang="id-ID" sz="1800" b="1" dirty="0">
                <a:latin typeface="Arial Narrow" panose="020B0606020202030204" pitchFamily="34" charset="0"/>
              </a:rPr>
              <a:t>Politik </a:t>
            </a:r>
            <a:r>
              <a:rPr lang="id-ID" sz="1800" b="1" dirty="0" smtClean="0">
                <a:latin typeface="Arial Narrow" panose="020B0606020202030204" pitchFamily="34" charset="0"/>
              </a:rPr>
              <a:t>2018-2019</a:t>
            </a:r>
            <a:endParaRPr lang="en-US" sz="1800" b="1" dirty="0">
              <a:latin typeface="Arial Narrow" panose="020B0606020202030204" pitchFamily="34" charset="0"/>
            </a:endParaRPr>
          </a:p>
          <a:p>
            <a:r>
              <a:rPr lang="en-US" sz="1400" b="1" dirty="0" smtClean="0"/>
              <a:t>Hall </a:t>
            </a:r>
            <a:r>
              <a:rPr lang="en-US" sz="1400" b="1" dirty="0" err="1" smtClean="0"/>
              <a:t>Abdurahman</a:t>
            </a:r>
            <a:r>
              <a:rPr lang="en-US" sz="1400" b="1" dirty="0" smtClean="0"/>
              <a:t> Wahid Lt. 7, Gd. PPS </a:t>
            </a:r>
            <a:r>
              <a:rPr lang="en-US" sz="1400" b="1" dirty="0" err="1" smtClean="0"/>
              <a:t>Unisma</a:t>
            </a:r>
            <a:r>
              <a:rPr lang="en-US" sz="1400" b="1" dirty="0" smtClean="0"/>
              <a:t> - </a:t>
            </a:r>
            <a:r>
              <a:rPr lang="id-ID" sz="1400" b="1" dirty="0" smtClean="0"/>
              <a:t>Malang</a:t>
            </a:r>
            <a:r>
              <a:rPr lang="id-ID" sz="1400" b="1" dirty="0"/>
              <a:t>, 17 April 2018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8" name="Picture 4" descr="C:\Users\asus\Downloads\f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8" y="27166"/>
            <a:ext cx="532263" cy="5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us\Downloads\dies 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0" y="97108"/>
            <a:ext cx="489258" cy="4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1407</TotalTime>
  <Words>610</Words>
  <Application>Microsoft Office PowerPoint</Application>
  <PresentationFormat>Custom</PresentationFormat>
  <Paragraphs>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Berlin</vt:lpstr>
      <vt:lpstr>PowerPoint Presentation</vt:lpstr>
      <vt:lpstr>BERIVESTASI SEKURITAS DI TAHUN POLITIK Imam Subekti, PhD., AK., CA., CPA.</vt:lpstr>
      <vt:lpstr>SHORT CURRICULUM VITAE</vt:lpstr>
      <vt:lpstr>PowerPoint Presentation</vt:lpstr>
      <vt:lpstr>INVESTASI vs DAGANG SEKURITAS Cerdas? Spekulasi?</vt:lpstr>
      <vt:lpstr>PERBEDAAN MENABUNG SAHAM/ REKSADANA VS  MENABUNG UANG DI BANK</vt:lpstr>
      <vt:lpstr>PERBANDINGAN PERTUMBUHAN HARGA SAHAM VS SUKU BUNGA DAN INFLASI</vt:lpstr>
      <vt:lpstr>PowerPoint Presentation</vt:lpstr>
      <vt:lpstr>PERBANDINGAN RISIKO INVESTASI SAHAM VS UANG DI BANK</vt:lpstr>
      <vt:lpstr>PERBANDINGAN KEUNTUNGAN PRODUK INVESTASI</vt:lpstr>
      <vt:lpstr>Contoh informasi Reksadana</vt:lpstr>
      <vt:lpstr>STRATEGI INVESTASI vs DAGANG SECURITAS (Teoritis)</vt:lpstr>
      <vt:lpstr>INDIKASI BAHWA TAHUN POLITIK BERPENGARUH POSITIF PADA PASAR MODAL</vt:lpstr>
      <vt:lpstr>FIKSI BERINVESTASI DI PASAR MODAL PADA  TAHUN POLITIK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BERIVESTASI SEKURITAS DI TAHUN POLITIK Imam Subekti, PhD., AK., CA., CPA.</dc:title>
  <dc:creator>Windows User</dc:creator>
  <cp:lastModifiedBy>ismail - [2010]</cp:lastModifiedBy>
  <cp:revision>52</cp:revision>
  <dcterms:created xsi:type="dcterms:W3CDTF">2018-04-13T11:17:20Z</dcterms:created>
  <dcterms:modified xsi:type="dcterms:W3CDTF">2018-04-16T21:44:49Z</dcterms:modified>
</cp:coreProperties>
</file>