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83" r:id="rId10"/>
    <p:sldId id="284" r:id="rId11"/>
    <p:sldId id="285" r:id="rId12"/>
    <p:sldId id="286" r:id="rId13"/>
    <p:sldId id="291" r:id="rId14"/>
    <p:sldId id="287" r:id="rId15"/>
    <p:sldId id="288" r:id="rId16"/>
    <p:sldId id="289" r:id="rId17"/>
    <p:sldId id="290" r:id="rId18"/>
    <p:sldId id="292" r:id="rId19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C78B03-7700-411A-9A0E-E010822B1D98}" type="datetimeFigureOut">
              <a:rPr lang="id-ID" smtClean="0"/>
              <a:pPr/>
              <a:t>02/05/2018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61DA2A-871B-4254-98B5-BF831D124B2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12400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36DB-DE93-4A53-AFC4-17992C699EE7}" type="datetime1">
              <a:rPr lang="id-ID" smtClean="0"/>
              <a:pPr/>
              <a:t>02/05/2018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2E6A966-5C95-4F77-A5B5-899752FEDB49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52EA3-AC84-4257-BA81-9E79D1E5D720}" type="datetime1">
              <a:rPr lang="id-ID" smtClean="0"/>
              <a:pPr/>
              <a:t>02/05/2018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A966-5C95-4F77-A5B5-899752FEDB4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C87D-AE64-4A52-B4C1-E1CCF77FFF43}" type="datetime1">
              <a:rPr lang="id-ID" smtClean="0"/>
              <a:pPr/>
              <a:t>02/05/2018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A966-5C95-4F77-A5B5-899752FEDB4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DE6C-E963-408A-ABBF-7B60D9E15C08}" type="datetime1">
              <a:rPr lang="id-ID" smtClean="0"/>
              <a:pPr/>
              <a:t>02/05/2018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A966-5C95-4F77-A5B5-899752FEDB49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A0881-E5EE-40D2-8B0A-F5B71395271F}" type="datetime1">
              <a:rPr lang="id-ID" smtClean="0"/>
              <a:pPr/>
              <a:t>02/05/2018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2E6A966-5C95-4F77-A5B5-899752FEDB4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93294-C5CA-4AFF-8F4F-7D788E1BFFC2}" type="datetime1">
              <a:rPr lang="id-ID" smtClean="0"/>
              <a:pPr/>
              <a:t>02/05/2018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A966-5C95-4F77-A5B5-899752FEDB49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33168-7A77-4DE9-B003-7450C20F58EC}" type="datetime1">
              <a:rPr lang="id-ID" smtClean="0"/>
              <a:pPr/>
              <a:t>02/05/2018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A966-5C95-4F77-A5B5-899752FEDB49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58BDF-7402-427E-829B-75CB0B529541}" type="datetime1">
              <a:rPr lang="id-ID" smtClean="0"/>
              <a:pPr/>
              <a:t>02/05/2018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A966-5C95-4F77-A5B5-899752FEDB4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22F63-DA09-495B-83E3-C95AE63849B7}" type="datetime1">
              <a:rPr lang="id-ID" smtClean="0"/>
              <a:pPr/>
              <a:t>02/05/2018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A966-5C95-4F77-A5B5-899752FEDB4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BDB4-63C3-4785-A886-4175980DDF30}" type="datetime1">
              <a:rPr lang="id-ID" smtClean="0"/>
              <a:pPr/>
              <a:t>02/05/2018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A966-5C95-4F77-A5B5-899752FEDB49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B4D1C-AE2B-460F-9426-F2CA23D01AA2}" type="datetime1">
              <a:rPr lang="id-ID" smtClean="0"/>
              <a:pPr/>
              <a:t>02/05/2018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2E6A966-5C95-4F77-A5B5-899752FEDB49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0000"/>
            <a:lum/>
          </a:blip>
          <a:srcRect/>
          <a:stretch>
            <a:fillRect l="-39000" r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21B2C77-6FE5-4515-A3D8-3FFF4D2E0062}" type="datetime1">
              <a:rPr lang="id-ID" smtClean="0"/>
              <a:pPr/>
              <a:t>02/05/2018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2E6A966-5C95-4F77-A5B5-899752FEDB49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d-ID" dirty="0" smtClean="0"/>
              <a:t>Dr. Putu Anom Mahadwartha</a:t>
            </a:r>
          </a:p>
          <a:p>
            <a:endParaRPr lang="id-ID" dirty="0"/>
          </a:p>
          <a:p>
            <a:r>
              <a:rPr lang="id-ID" dirty="0" smtClean="0"/>
              <a:t>INOBIS – Universitas Islam Malang</a:t>
            </a:r>
          </a:p>
          <a:p>
            <a:r>
              <a:rPr lang="id-ID" dirty="0" smtClean="0"/>
              <a:t>3 Mei 2018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840" y="1628800"/>
            <a:ext cx="7848600" cy="1080120"/>
          </a:xfrm>
        </p:spPr>
        <p:txBody>
          <a:bodyPr>
            <a:noAutofit/>
          </a:bodyPr>
          <a:lstStyle/>
          <a:p>
            <a:r>
              <a:rPr lang="id-ID" dirty="0" smtClean="0"/>
              <a:t>PUBLIKASI karya ilmiah: </a:t>
            </a:r>
            <a:br>
              <a:rPr lang="id-ID" dirty="0" smtClean="0"/>
            </a:br>
            <a:r>
              <a:rPr lang="id-ID" dirty="0" smtClean="0"/>
              <a:t>STRATEGI &amp; PROSES</a:t>
            </a:r>
            <a:endParaRPr lang="id-ID" dirty="0"/>
          </a:p>
        </p:txBody>
      </p:sp>
      <p:pic>
        <p:nvPicPr>
          <p:cNvPr id="4" name="Picture 2" descr="D:\INOBIS\Untitled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725144"/>
            <a:ext cx="4926013" cy="111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80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Menghadapi proses penelaahan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A966-5C95-4F77-A5B5-899752FEDB49}" type="slidenum">
              <a:rPr lang="id-ID" smtClean="0"/>
              <a:pPr/>
              <a:t>10</a:t>
            </a:fld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id-ID" sz="2800" dirty="0" smtClean="0"/>
              <a:t>Saat ini banyak jurnal yang menerapkan “initial editorial review”</a:t>
            </a:r>
          </a:p>
          <a:p>
            <a:r>
              <a:rPr lang="id-ID" sz="2800" dirty="0" smtClean="0"/>
              <a:t>Sistem ini memungkinkan editor untuk menolak manuskrip bahkan sebelum proses penelahan oleh reviewer dimulai.</a:t>
            </a:r>
          </a:p>
          <a:p>
            <a:r>
              <a:rPr lang="id-ID" sz="2800" dirty="0" smtClean="0"/>
              <a:t>Peer-review system sudah sangat kompleks saat ini – OJS</a:t>
            </a:r>
          </a:p>
          <a:p>
            <a:r>
              <a:rPr lang="id-ID" sz="2800" dirty="0" smtClean="0"/>
              <a:t>Jurnal membutuhkan impact factor, maka sitasi satu atau lebih karya ilmiah dari jurnal target di karya ilmiah kita</a:t>
            </a:r>
            <a:endParaRPr lang="id-ID" sz="2800" dirty="0"/>
          </a:p>
        </p:txBody>
      </p:sp>
      <p:pic>
        <p:nvPicPr>
          <p:cNvPr id="5" name="Picture 2" descr="D:\INOBIS\Untitled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021288"/>
            <a:ext cx="3072830" cy="69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522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Revisi setelah proses penelaahan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A966-5C95-4F77-A5B5-899752FEDB49}" type="slidenum">
              <a:rPr lang="id-ID" smtClean="0"/>
              <a:pPr/>
              <a:t>11</a:t>
            </a:fld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 smtClean="0"/>
              <a:t>Pelajari dengan seksama komentar yang diberikan.</a:t>
            </a:r>
          </a:p>
          <a:p>
            <a:r>
              <a:rPr lang="id-ID" dirty="0" smtClean="0"/>
              <a:t>Siapkan suatu tulisan yang berisi respon detil dari setiap komentar yang diberikan.</a:t>
            </a:r>
          </a:p>
          <a:p>
            <a:r>
              <a:rPr lang="id-ID" dirty="0" smtClean="0"/>
              <a:t>Komentar reviewer bisa dianggap sebagai suatu diskusi ilmiah, banyak hal yang bisa dipelajari.</a:t>
            </a:r>
            <a:endParaRPr lang="id-ID" dirty="0"/>
          </a:p>
        </p:txBody>
      </p:sp>
      <p:pic>
        <p:nvPicPr>
          <p:cNvPr id="5" name="Picture 2" descr="D:\INOBIS\Untitled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021288"/>
            <a:ext cx="3072830" cy="69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848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Revisi setelah penelaahan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A966-5C95-4F77-A5B5-899752FEDB49}" type="slidenum">
              <a:rPr lang="id-ID" smtClean="0"/>
              <a:pPr/>
              <a:t>12</a:t>
            </a:fld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id-ID" sz="2800" dirty="0" smtClean="0"/>
              <a:t>Copy-paste setiap komentar, dan berikan respon satu-persatu tanpa ada yang terlewat.</a:t>
            </a:r>
          </a:p>
          <a:p>
            <a:pPr lvl="1"/>
            <a:r>
              <a:rPr lang="id-ID" sz="2400" dirty="0" smtClean="0"/>
              <a:t>Respon komentar secara ilmiah</a:t>
            </a:r>
          </a:p>
          <a:p>
            <a:pPr lvl="1"/>
            <a:r>
              <a:rPr lang="id-ID" sz="2400" dirty="0" smtClean="0"/>
              <a:t>Berikan alasan yang kuat, terukur ilmiah, dan sopan apabila komentar reviewer dirasa salah.</a:t>
            </a:r>
          </a:p>
          <a:p>
            <a:r>
              <a:rPr lang="id-ID" sz="2800" dirty="0" smtClean="0"/>
              <a:t>Jelaskan dengan sangat rinci revisi apa yang telah dilakukan dari komentar yang diberikan  (cantumkan halaman dan baris kalau perlu)</a:t>
            </a:r>
          </a:p>
          <a:p>
            <a:r>
              <a:rPr lang="id-ID" sz="2800" dirty="0" smtClean="0"/>
              <a:t>Sesuaikan keseluruhan manuskrip akibat beberapa bagian yang telah direvisi sesuai komentar.</a:t>
            </a:r>
          </a:p>
        </p:txBody>
      </p:sp>
      <p:pic>
        <p:nvPicPr>
          <p:cNvPr id="5" name="Picture 2" descr="D:\INOBIS\Untitled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021288"/>
            <a:ext cx="3072830" cy="69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134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A966-5C95-4F77-A5B5-899752FEDB49}" type="slidenum">
              <a:rPr lang="id-ID" smtClean="0"/>
              <a:pPr/>
              <a:t>13</a:t>
            </a:fld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Picture 2" descr="http://www.phdcomics.com/comics/archive/phd050305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386" y="1554834"/>
            <a:ext cx="8737412" cy="3786213"/>
          </a:xfrm>
          <a:prstGeom prst="rect">
            <a:avLst/>
          </a:prstGeom>
          <a:noFill/>
        </p:spPr>
      </p:pic>
      <p:pic>
        <p:nvPicPr>
          <p:cNvPr id="6" name="Picture 2" descr="D:\INOBIS\Untitled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021288"/>
            <a:ext cx="3072830" cy="69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Penolakan setelah penelaahan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A966-5C95-4F77-A5B5-899752FEDB49}" type="slidenum">
              <a:rPr lang="id-ID" smtClean="0"/>
              <a:pPr/>
              <a:t>14</a:t>
            </a:fld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id-ID" sz="2800" dirty="0" smtClean="0"/>
              <a:t>Belajar dari kesalahan, perhatikan komentar reviewer</a:t>
            </a:r>
          </a:p>
          <a:p>
            <a:r>
              <a:rPr lang="id-ID" sz="2800" dirty="0" smtClean="0"/>
              <a:t>Lebih kritis terhadap karya sendiri</a:t>
            </a:r>
          </a:p>
          <a:p>
            <a:r>
              <a:rPr lang="id-ID" sz="2800" dirty="0" smtClean="0"/>
              <a:t>Revisi total dan persiapkan manuskrip baru untuk dimasukkan ke jurnal lain</a:t>
            </a:r>
          </a:p>
          <a:p>
            <a:endParaRPr lang="id-ID" sz="2800" dirty="0"/>
          </a:p>
        </p:txBody>
      </p:sp>
      <p:pic>
        <p:nvPicPr>
          <p:cNvPr id="5" name="Picture 2" descr="D:\INOBIS\Untitled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021288"/>
            <a:ext cx="3072830" cy="69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73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Etika publikasi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A966-5C95-4F77-A5B5-899752FEDB49}" type="slidenum">
              <a:rPr lang="id-ID" smtClean="0"/>
              <a:pPr/>
              <a:t>15</a:t>
            </a:fld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id-ID" sz="2800" dirty="0" smtClean="0"/>
              <a:t>Tindakan yang terkait keilmiahan</a:t>
            </a:r>
          </a:p>
          <a:p>
            <a:pPr lvl="1"/>
            <a:r>
              <a:rPr lang="id-ID" sz="2400" dirty="0" smtClean="0"/>
              <a:t>Manipulasi hasil dan data penelitian</a:t>
            </a:r>
          </a:p>
          <a:p>
            <a:r>
              <a:rPr lang="id-ID" sz="2800" dirty="0" smtClean="0"/>
              <a:t>Tindakan yang terkait publikasi</a:t>
            </a:r>
          </a:p>
          <a:p>
            <a:pPr lvl="1"/>
            <a:r>
              <a:rPr lang="id-ID" sz="2400" dirty="0" smtClean="0"/>
              <a:t>Plagiarisme</a:t>
            </a:r>
          </a:p>
          <a:p>
            <a:pPr lvl="1"/>
            <a:r>
              <a:rPr lang="id-ID" sz="2400" dirty="0" smtClean="0"/>
              <a:t>Duplikasi pendaftaran ke beberapa jurnal</a:t>
            </a:r>
          </a:p>
          <a:p>
            <a:pPr lvl="1"/>
            <a:r>
              <a:rPr lang="id-ID" sz="2400" dirty="0" smtClean="0"/>
              <a:t>Duplikasi publikasi</a:t>
            </a:r>
          </a:p>
          <a:p>
            <a:pPr lvl="1"/>
            <a:r>
              <a:rPr lang="id-ID" sz="2400" dirty="0" smtClean="0"/>
              <a:t>Penghargaan terhadap riset-riset sebelumnya</a:t>
            </a:r>
          </a:p>
          <a:p>
            <a:pPr lvl="1"/>
            <a:r>
              <a:rPr lang="id-ID" sz="2400" dirty="0" smtClean="0"/>
              <a:t>Penghargaan terhadap partner riset</a:t>
            </a:r>
            <a:endParaRPr lang="id-ID" sz="2400" dirty="0"/>
          </a:p>
        </p:txBody>
      </p:sp>
      <p:pic>
        <p:nvPicPr>
          <p:cNvPr id="5" name="Picture 2" descr="D:\INOBIS\Untitled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021288"/>
            <a:ext cx="3072830" cy="69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103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Bagaimana supaya diterima?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A966-5C95-4F77-A5B5-899752FEDB49}" type="slidenum">
              <a:rPr lang="id-ID" smtClean="0"/>
              <a:pPr/>
              <a:t>16</a:t>
            </a:fld>
            <a:endParaRPr lang="id-ID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6276997" cy="4143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88024" y="5844331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Nigel Cook, Editor-in-chief, Ore Geology Reviews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980777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Memilih Jurnal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A966-5C95-4F77-A5B5-899752FEDB49}" type="slidenum">
              <a:rPr lang="id-ID" smtClean="0"/>
              <a:pPr/>
              <a:t>17</a:t>
            </a:fld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 smtClean="0"/>
              <a:t>Predatory journal atau publisher: semisal:</a:t>
            </a:r>
          </a:p>
          <a:p>
            <a:pPr lvl="1"/>
            <a:r>
              <a:rPr lang="id-ID" dirty="0" smtClean="0"/>
              <a:t>Proses review tidak transparan</a:t>
            </a:r>
          </a:p>
          <a:p>
            <a:pPr lvl="1"/>
            <a:r>
              <a:rPr lang="id-ID" dirty="0" smtClean="0"/>
              <a:t>Diterima dalam waktu yang pendek</a:t>
            </a:r>
          </a:p>
          <a:p>
            <a:pPr lvl="1"/>
            <a:r>
              <a:rPr lang="id-ID" dirty="0" smtClean="0"/>
              <a:t>Biaya terbitan cukup mahal berkisar $300</a:t>
            </a:r>
          </a:p>
          <a:p>
            <a:pPr lvl="1"/>
            <a:r>
              <a:rPr lang="id-ID" dirty="0" smtClean="0"/>
              <a:t>Impact factor tidak eksplisit ada di website</a:t>
            </a:r>
          </a:p>
          <a:p>
            <a:pPr lvl="1"/>
            <a:r>
              <a:rPr lang="id-ID" dirty="0" smtClean="0"/>
              <a:t>Biasanya nama jurnal terlalu umum, tidak spesifik</a:t>
            </a:r>
          </a:p>
          <a:p>
            <a:r>
              <a:rPr lang="id-ID" dirty="0" smtClean="0"/>
              <a:t>Cek Scopus (scimago); namun belum menjamin bahwa tidak predator:</a:t>
            </a:r>
          </a:p>
          <a:p>
            <a:pPr lvl="1"/>
            <a:r>
              <a:rPr lang="id-ID" dirty="0" smtClean="0"/>
              <a:t>Seringkali bisa diketahui indikasi predator bila sudah submit</a:t>
            </a:r>
          </a:p>
          <a:p>
            <a:pPr lvl="1"/>
            <a:r>
              <a:rPr lang="id-ID" dirty="0" smtClean="0"/>
              <a:t>Proses review cepat, dan kadang langsung diterima</a:t>
            </a:r>
          </a:p>
        </p:txBody>
      </p:sp>
      <p:pic>
        <p:nvPicPr>
          <p:cNvPr id="5" name="Picture 2" descr="D:\INOBIS\Untitled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021288"/>
            <a:ext cx="3072830" cy="69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Terimakasih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A966-5C95-4F77-A5B5-899752FEDB49}" type="slidenum">
              <a:rPr lang="id-ID" smtClean="0"/>
              <a:pPr/>
              <a:t>18</a:t>
            </a:fld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id-ID" sz="3600" dirty="0" smtClean="0"/>
              <a:t>Discussion session</a:t>
            </a:r>
            <a:endParaRPr lang="id-ID" sz="3600" dirty="0"/>
          </a:p>
        </p:txBody>
      </p:sp>
      <p:pic>
        <p:nvPicPr>
          <p:cNvPr id="5" name="Picture 2" descr="D:\INOBIS\Untitled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669524"/>
            <a:ext cx="4926013" cy="111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7772400" cy="1143000"/>
          </a:xfrm>
        </p:spPr>
        <p:txBody>
          <a:bodyPr/>
          <a:lstStyle/>
          <a:p>
            <a:r>
              <a:rPr lang="id-ID" dirty="0" smtClean="0"/>
              <a:t>Menyiapkan suatu publikasi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A966-5C95-4F77-A5B5-899752FEDB49}" type="slidenum">
              <a:rPr lang="id-ID" smtClean="0"/>
              <a:pPr/>
              <a:t>2</a:t>
            </a:fld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id-ID" sz="2800" dirty="0" smtClean="0"/>
              <a:t>Penulisan karya ilmiah yang “bagus”</a:t>
            </a:r>
          </a:p>
          <a:p>
            <a:r>
              <a:rPr lang="id-ID" sz="2800" dirty="0" smtClean="0"/>
              <a:t>Diseminasi</a:t>
            </a:r>
          </a:p>
          <a:p>
            <a:r>
              <a:rPr lang="id-ID" sz="2800" dirty="0" smtClean="0"/>
              <a:t>Gaya Bahasa</a:t>
            </a:r>
          </a:p>
          <a:p>
            <a:pPr lvl="1"/>
            <a:r>
              <a:rPr lang="id-ID" sz="2400" dirty="0" smtClean="0"/>
              <a:t>Persiapan sebelum mulai menulis</a:t>
            </a:r>
          </a:p>
          <a:p>
            <a:pPr lvl="1"/>
            <a:r>
              <a:rPr lang="id-ID" sz="2400" dirty="0" smtClean="0"/>
              <a:t>Menyusun artikel makalah</a:t>
            </a:r>
          </a:p>
          <a:p>
            <a:r>
              <a:rPr lang="id-ID" sz="2800" dirty="0" smtClean="0"/>
              <a:t>Revisi dan atau respon kepada reviewer</a:t>
            </a:r>
          </a:p>
          <a:p>
            <a:r>
              <a:rPr lang="id-ID" sz="2800" dirty="0" smtClean="0"/>
              <a:t>Etika penulisan, termasuk plagiatrisme</a:t>
            </a:r>
          </a:p>
          <a:p>
            <a:r>
              <a:rPr lang="id-ID" sz="2800" dirty="0" smtClean="0"/>
              <a:t>Proses publikasi dan Submission Fee</a:t>
            </a:r>
            <a:endParaRPr lang="id-ID" sz="2800" dirty="0"/>
          </a:p>
        </p:txBody>
      </p:sp>
      <p:pic>
        <p:nvPicPr>
          <p:cNvPr id="5" name="Picture 2" descr="D:\INOBIS\Untitled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021288"/>
            <a:ext cx="3072830" cy="69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86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55786"/>
            <a:ext cx="8363272" cy="796950"/>
          </a:xfrm>
        </p:spPr>
        <p:txBody>
          <a:bodyPr>
            <a:normAutofit/>
          </a:bodyPr>
          <a:lstStyle/>
          <a:p>
            <a:r>
              <a:rPr lang="id-ID" dirty="0" smtClean="0"/>
              <a:t>Menulis Karya ilmiah “bagus”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A966-5C95-4F77-A5B5-899752FEDB49}" type="slidenum">
              <a:rPr lang="id-ID" smtClean="0"/>
              <a:pPr/>
              <a:t>3</a:t>
            </a:fld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3568" y="1052736"/>
            <a:ext cx="7772400" cy="4572000"/>
          </a:xfrm>
        </p:spPr>
        <p:txBody>
          <a:bodyPr>
            <a:normAutofit/>
          </a:bodyPr>
          <a:lstStyle/>
          <a:p>
            <a:r>
              <a:rPr lang="id-ID" sz="3200" dirty="0" smtClean="0"/>
              <a:t>Update dalam isu penelitian</a:t>
            </a:r>
          </a:p>
          <a:p>
            <a:r>
              <a:rPr lang="id-ID" sz="3200" dirty="0" smtClean="0"/>
              <a:t>Judul yang “menjual”</a:t>
            </a:r>
          </a:p>
          <a:p>
            <a:r>
              <a:rPr lang="id-ID" sz="3200" dirty="0" smtClean="0"/>
              <a:t>Sehingga:</a:t>
            </a:r>
          </a:p>
          <a:p>
            <a:pPr lvl="1"/>
            <a:r>
              <a:rPr lang="id-ID" sz="2800" dirty="0" smtClean="0"/>
              <a:t>Peluang diterima untuk publikasi semakin besar.</a:t>
            </a:r>
          </a:p>
          <a:p>
            <a:pPr lvl="1"/>
            <a:r>
              <a:rPr lang="id-ID" sz="2800" dirty="0" smtClean="0"/>
              <a:t>Kemungkinan ditolak karena faktor non-teknis oleh penelaah berkurang. Semisal karena:</a:t>
            </a:r>
          </a:p>
          <a:p>
            <a:pPr lvl="2"/>
            <a:r>
              <a:rPr lang="id-ID" sz="2400" dirty="0" smtClean="0"/>
              <a:t>Format penulisan tidak sesuai jurnal</a:t>
            </a:r>
          </a:p>
          <a:p>
            <a:pPr lvl="2"/>
            <a:r>
              <a:rPr lang="id-ID" sz="2400" dirty="0" smtClean="0"/>
              <a:t>Kerapian, banyak typo</a:t>
            </a:r>
          </a:p>
          <a:p>
            <a:pPr lvl="2"/>
            <a:r>
              <a:rPr lang="id-ID" sz="2400" dirty="0" smtClean="0"/>
              <a:t>Gaya bahasa berbelit, susah dipahami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7584" y="5661248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 smtClean="0"/>
              <a:t>The research from Mahadwartha (2017) showed.... </a:t>
            </a:r>
          </a:p>
          <a:p>
            <a:r>
              <a:rPr lang="id-ID" sz="2000" dirty="0" smtClean="0"/>
              <a:t>Mahadwartha (2017) showed........</a:t>
            </a:r>
            <a:endParaRPr lang="id-ID" sz="2000" dirty="0"/>
          </a:p>
        </p:txBody>
      </p:sp>
      <p:pic>
        <p:nvPicPr>
          <p:cNvPr id="6" name="Picture 2" descr="D:\INOBIS\Untitled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021288"/>
            <a:ext cx="3072830" cy="69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6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Masalah-masalah yang mengakibatkan kegagalan diterima oleh reviewer</a:t>
            </a:r>
            <a:endParaRPr lang="id-ID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A966-5C95-4F77-A5B5-899752FEDB49}" type="slidenum">
              <a:rPr lang="id-ID" smtClean="0"/>
              <a:pPr/>
              <a:t>4</a:t>
            </a:fld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Karya ilmiah yang diajukan diluar lingkup jurnal.</a:t>
            </a:r>
          </a:p>
          <a:p>
            <a:r>
              <a:rPr lang="id-ID" dirty="0" smtClean="0"/>
              <a:t>Format penulisan tidak mengikuti aturan yang telah ditetapkan.</a:t>
            </a:r>
          </a:p>
          <a:p>
            <a:r>
              <a:rPr lang="id-ID" dirty="0" smtClean="0"/>
              <a:t>Reviewer yang diusulkan tidak berada di bidang kepakaran sesuai dengan isi makalah.</a:t>
            </a:r>
          </a:p>
          <a:p>
            <a:r>
              <a:rPr lang="id-ID" dirty="0" smtClean="0"/>
              <a:t>Respon kurang tepat kepada komentar penelaah.</a:t>
            </a:r>
          </a:p>
          <a:p>
            <a:r>
              <a:rPr lang="id-ID" dirty="0" smtClean="0"/>
              <a:t>Bahasa Inggris yang tidak sesuai kaidah bahasa</a:t>
            </a:r>
          </a:p>
          <a:p>
            <a:r>
              <a:rPr lang="id-ID" dirty="0" smtClean="0"/>
              <a:t>Pengulangan pemasukan makalah yang telah ditolak tanpa usaha revisi</a:t>
            </a:r>
          </a:p>
        </p:txBody>
      </p:sp>
      <p:pic>
        <p:nvPicPr>
          <p:cNvPr id="6" name="Picture 2" descr="D:\INOBIS\Untitled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021288"/>
            <a:ext cx="3072830" cy="69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56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Bagaimana mengatasinya?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A966-5C95-4F77-A5B5-899752FEDB49}" type="slidenum">
              <a:rPr lang="id-ID" smtClean="0"/>
              <a:pPr/>
              <a:t>5</a:t>
            </a:fld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 smtClean="0"/>
              <a:t>Pilih jurnal yang tepat.</a:t>
            </a:r>
          </a:p>
          <a:p>
            <a:pPr lvl="1"/>
            <a:r>
              <a:rPr lang="id-ID" dirty="0" smtClean="0"/>
              <a:t>SCImago, Eigenfactor, ISI Thompson</a:t>
            </a:r>
          </a:p>
          <a:p>
            <a:r>
              <a:rPr lang="id-ID" dirty="0" smtClean="0"/>
              <a:t>Masukkan ke satu jurnal saja pada satu waktu.</a:t>
            </a:r>
          </a:p>
          <a:p>
            <a:r>
              <a:rPr lang="id-ID" dirty="0" smtClean="0"/>
              <a:t>Mengikuti dengan tepat aturan-aturan yang ditetapkan oleh jurnal.</a:t>
            </a:r>
          </a:p>
          <a:p>
            <a:r>
              <a:rPr lang="id-ID" dirty="0" smtClean="0"/>
              <a:t>Penggunaan bahasa yang baik.</a:t>
            </a:r>
          </a:p>
          <a:p>
            <a:r>
              <a:rPr lang="id-ID" dirty="0" smtClean="0"/>
              <a:t>Cek sendiri atau dengan kolega sebelum benar-benar dimasukkan ke jurnal.</a:t>
            </a:r>
          </a:p>
          <a:p>
            <a:r>
              <a:rPr lang="id-ID" dirty="0" smtClean="0"/>
              <a:t>Plagiat: cek dengan software plagiat</a:t>
            </a:r>
            <a:endParaRPr lang="id-ID" dirty="0"/>
          </a:p>
        </p:txBody>
      </p:sp>
      <p:pic>
        <p:nvPicPr>
          <p:cNvPr id="5" name="Picture 2" descr="D:\INOBIS\Untitled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021288"/>
            <a:ext cx="3072830" cy="69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08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Alasan publikasi?</a:t>
            </a:r>
            <a:endParaRPr lang="id-ID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A966-5C95-4F77-A5B5-899752FEDB49}" type="slidenum">
              <a:rPr lang="id-ID" smtClean="0"/>
              <a:pPr/>
              <a:t>6</a:t>
            </a:fld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 smtClean="0"/>
              <a:t>Program doktoral?</a:t>
            </a:r>
          </a:p>
          <a:p>
            <a:r>
              <a:rPr lang="id-ID" dirty="0" smtClean="0"/>
              <a:t>Kenaikan jabatan dan pangkat?</a:t>
            </a:r>
          </a:p>
          <a:p>
            <a:r>
              <a:rPr lang="id-ID" dirty="0" smtClean="0"/>
              <a:t>Pendanaan riset?</a:t>
            </a:r>
            <a:endParaRPr lang="id-ID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3140968"/>
            <a:ext cx="720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 smtClean="0"/>
              <a:t>Apapun alasan untuk publikasi, pihak jurnal dan reviewer tidak menganggap beda. Standar penerimaan akan sama.</a:t>
            </a:r>
            <a:endParaRPr lang="id-ID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4614227"/>
            <a:ext cx="72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dirty="0" smtClean="0"/>
              <a:t>Publikasi adalah desiminasi kepada komunitas saintifik suatu temuan kemajuan ilmu pengetahuan pada suatu bidang ilmu tertentu.</a:t>
            </a:r>
            <a:endParaRPr lang="id-ID" sz="3200" dirty="0"/>
          </a:p>
        </p:txBody>
      </p:sp>
      <p:pic>
        <p:nvPicPr>
          <p:cNvPr id="7" name="Picture 2" descr="D:\INOBIS\Untitled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021288"/>
            <a:ext cx="3072830" cy="69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72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Publikasi yang baik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A966-5C95-4F77-A5B5-899752FEDB49}" type="slidenum">
              <a:rPr lang="id-ID" smtClean="0"/>
              <a:pPr/>
              <a:t>7</a:t>
            </a:fld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id-ID" sz="2800" dirty="0" smtClean="0"/>
              <a:t>Suatu studi atau riset akan berarti apabila</a:t>
            </a:r>
          </a:p>
          <a:p>
            <a:pPr lvl="1"/>
            <a:r>
              <a:rPr lang="id-ID" sz="2800" dirty="0" smtClean="0"/>
              <a:t>Jelas isu penelitiannya termasuk riset gap atau permasalahannya</a:t>
            </a:r>
          </a:p>
          <a:p>
            <a:pPr lvl="1"/>
            <a:r>
              <a:rPr lang="id-ID" sz="2800" dirty="0" smtClean="0"/>
              <a:t>Mudah dimengerti dengan gaya bahasa sederhana dan mengena</a:t>
            </a:r>
          </a:p>
          <a:p>
            <a:pPr lvl="1"/>
            <a:r>
              <a:rPr lang="id-ID" sz="2800" dirty="0" smtClean="0"/>
              <a:t>Berkelanjutan, ada peluang untuk dikembangkan</a:t>
            </a:r>
            <a:endParaRPr lang="id-ID" sz="2800" dirty="0"/>
          </a:p>
        </p:txBody>
      </p:sp>
      <p:pic>
        <p:nvPicPr>
          <p:cNvPr id="5" name="Picture 2" descr="D:\INOBIS\Untitled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021288"/>
            <a:ext cx="3072830" cy="69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06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Persiapan sebelum mulai menulis manuskrip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A966-5C95-4F77-A5B5-899752FEDB49}" type="slidenum">
              <a:rPr lang="id-ID" smtClean="0"/>
              <a:pPr/>
              <a:t>8</a:t>
            </a:fld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 smtClean="0"/>
              <a:t>Target pembaca yang dituju?</a:t>
            </a:r>
          </a:p>
          <a:p>
            <a:pPr lvl="1"/>
            <a:r>
              <a:rPr lang="id-ID" dirty="0" smtClean="0"/>
              <a:t>Komunitas kampus? </a:t>
            </a:r>
          </a:p>
          <a:p>
            <a:pPr lvl="1"/>
            <a:r>
              <a:rPr lang="id-ID" dirty="0" smtClean="0"/>
              <a:t>Industri?</a:t>
            </a:r>
          </a:p>
          <a:p>
            <a:pPr lvl="1"/>
            <a:r>
              <a:rPr lang="id-ID" dirty="0" smtClean="0"/>
              <a:t>Isu terkini dari komunitas akademik?</a:t>
            </a:r>
          </a:p>
          <a:p>
            <a:pPr lvl="1"/>
            <a:r>
              <a:rPr lang="id-ID" dirty="0" smtClean="0"/>
              <a:t>Lokal, nasional, atau internasional?</a:t>
            </a:r>
            <a:endParaRPr lang="id-ID" dirty="0"/>
          </a:p>
        </p:txBody>
      </p:sp>
      <p:pic>
        <p:nvPicPr>
          <p:cNvPr id="5" name="Picture 2" descr="D:\INOBIS\Untitled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021288"/>
            <a:ext cx="3072830" cy="69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76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Menghindari penolakan di awal proses review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A966-5C95-4F77-A5B5-899752FEDB49}" type="slidenum">
              <a:rPr lang="id-ID" smtClean="0"/>
              <a:pPr/>
              <a:t>9</a:t>
            </a:fld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/>
            <a:r>
              <a:rPr lang="id-ID" sz="3200" dirty="0" smtClean="0"/>
              <a:t>Lebih kritis terhadap karya sendiri</a:t>
            </a:r>
          </a:p>
          <a:p>
            <a:pPr lvl="1"/>
            <a:r>
              <a:rPr lang="id-ID" sz="3200" dirty="0" smtClean="0"/>
              <a:t>Bertanya ke kolega untuk kritik konstruktif</a:t>
            </a:r>
          </a:p>
          <a:p>
            <a:pPr lvl="1"/>
            <a:r>
              <a:rPr lang="id-ID" sz="3200" dirty="0" smtClean="0"/>
              <a:t>Lebih banyak jam terbang menulis</a:t>
            </a:r>
          </a:p>
          <a:p>
            <a:pPr lvl="1"/>
            <a:r>
              <a:rPr lang="id-ID" sz="3200" dirty="0" smtClean="0"/>
              <a:t>Karya pertama belum bisa langsung diterima</a:t>
            </a:r>
            <a:endParaRPr lang="id-ID" sz="3200" dirty="0"/>
          </a:p>
        </p:txBody>
      </p:sp>
      <p:pic>
        <p:nvPicPr>
          <p:cNvPr id="5" name="Picture 2" descr="D:\INOBIS\Untitled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021288"/>
            <a:ext cx="3072830" cy="69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0145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1044</TotalTime>
  <Words>692</Words>
  <Application>Microsoft Office PowerPoint</Application>
  <PresentationFormat>On-screen Show (4:3)</PresentationFormat>
  <Paragraphs>121</Paragraphs>
  <Slides>18</Slides>
  <Notes>0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Equity</vt:lpstr>
      <vt:lpstr>PUBLIKASI karya ilmiah:  STRATEGI &amp; PROSES</vt:lpstr>
      <vt:lpstr>Menyiapkan suatu publikasi</vt:lpstr>
      <vt:lpstr>Menulis Karya ilmiah “bagus”</vt:lpstr>
      <vt:lpstr>Masalah-masalah yang mengakibatkan kegagalan diterima oleh reviewer</vt:lpstr>
      <vt:lpstr>Bagaimana mengatasinya?</vt:lpstr>
      <vt:lpstr>Alasan publikasi?</vt:lpstr>
      <vt:lpstr>Publikasi yang baik</vt:lpstr>
      <vt:lpstr>Persiapan sebelum mulai menulis manuskrip</vt:lpstr>
      <vt:lpstr>Menghindari penolakan di awal proses review</vt:lpstr>
      <vt:lpstr>Menghadapi proses penelaahan</vt:lpstr>
      <vt:lpstr>Revisi setelah proses penelaahan</vt:lpstr>
      <vt:lpstr>Revisi setelah penelaahan</vt:lpstr>
      <vt:lpstr>PowerPoint Presentation</vt:lpstr>
      <vt:lpstr>Penolakan setelah penelaahan</vt:lpstr>
      <vt:lpstr>Etika publikasi</vt:lpstr>
      <vt:lpstr>Bagaimana supaya diterima?</vt:lpstr>
      <vt:lpstr>Memilih Jurnal</vt:lpstr>
      <vt:lpstr>Terimakasih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windra</dc:creator>
  <cp:lastModifiedBy>Indonesia</cp:lastModifiedBy>
  <cp:revision>65</cp:revision>
  <dcterms:created xsi:type="dcterms:W3CDTF">2014-04-22T12:35:37Z</dcterms:created>
  <dcterms:modified xsi:type="dcterms:W3CDTF">2018-05-02T08:57:58Z</dcterms:modified>
</cp:coreProperties>
</file>