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33"/>
  </p:notesMasterIdLst>
  <p:handoutMasterIdLst>
    <p:handoutMasterId r:id="rId34"/>
  </p:handoutMasterIdLst>
  <p:sldIdLst>
    <p:sldId id="495" r:id="rId2"/>
    <p:sldId id="554" r:id="rId3"/>
    <p:sldId id="569" r:id="rId4"/>
    <p:sldId id="570" r:id="rId5"/>
    <p:sldId id="547" r:id="rId6"/>
    <p:sldId id="555" r:id="rId7"/>
    <p:sldId id="553" r:id="rId8"/>
    <p:sldId id="571" r:id="rId9"/>
    <p:sldId id="556" r:id="rId10"/>
    <p:sldId id="557" r:id="rId11"/>
    <p:sldId id="558" r:id="rId12"/>
    <p:sldId id="559" r:id="rId13"/>
    <p:sldId id="560" r:id="rId14"/>
    <p:sldId id="561" r:id="rId15"/>
    <p:sldId id="562" r:id="rId16"/>
    <p:sldId id="563" r:id="rId17"/>
    <p:sldId id="564" r:id="rId18"/>
    <p:sldId id="574" r:id="rId19"/>
    <p:sldId id="575" r:id="rId20"/>
    <p:sldId id="565" r:id="rId21"/>
    <p:sldId id="566" r:id="rId22"/>
    <p:sldId id="567" r:id="rId23"/>
    <p:sldId id="572" r:id="rId24"/>
    <p:sldId id="573" r:id="rId25"/>
    <p:sldId id="576" r:id="rId26"/>
    <p:sldId id="577" r:id="rId27"/>
    <p:sldId id="578" r:id="rId28"/>
    <p:sldId id="579" r:id="rId29"/>
    <p:sldId id="580" r:id="rId30"/>
    <p:sldId id="581" r:id="rId31"/>
    <p:sldId id="568" r:id="rId3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EB500"/>
    <a:srgbClr val="2AA274"/>
    <a:srgbClr val="FFC800"/>
    <a:srgbClr val="FFD700"/>
    <a:srgbClr val="FFBA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7896" autoAdjust="0"/>
    <p:restoredTop sz="93780" autoAdjust="0"/>
  </p:normalViewPr>
  <p:slideViewPr>
    <p:cSldViewPr>
      <p:cViewPr varScale="1">
        <p:scale>
          <a:sx n="102" d="100"/>
          <a:sy n="102" d="100"/>
        </p:scale>
        <p:origin x="-150" y="-8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image" Target="../media/image3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13" cy="46496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652" y="0"/>
            <a:ext cx="3038112" cy="464969"/>
          </a:xfrm>
          <a:prstGeom prst="rect">
            <a:avLst/>
          </a:prstGeom>
        </p:spPr>
        <p:txBody>
          <a:bodyPr vert="horz" lIns="91440" tIns="45720" rIns="91440" bIns="45720" rtlCol="0"/>
          <a:lstStyle>
            <a:lvl1pPr algn="r">
              <a:defRPr sz="1200"/>
            </a:lvl1pPr>
          </a:lstStyle>
          <a:p>
            <a:fld id="{BC565FB8-CAC2-4520-A3FE-B66EAFFDE40E}" type="datetimeFigureOut">
              <a:rPr lang="en-US" smtClean="0"/>
              <a:pPr/>
              <a:t>4/26/2018</a:t>
            </a:fld>
            <a:endParaRPr lang="en-US"/>
          </a:p>
        </p:txBody>
      </p:sp>
      <p:sp>
        <p:nvSpPr>
          <p:cNvPr id="4" name="Footer Placeholder 3"/>
          <p:cNvSpPr>
            <a:spLocks noGrp="1"/>
          </p:cNvSpPr>
          <p:nvPr>
            <p:ph type="ftr" sz="quarter" idx="2"/>
          </p:nvPr>
        </p:nvSpPr>
        <p:spPr>
          <a:xfrm>
            <a:off x="0" y="8829946"/>
            <a:ext cx="3038113" cy="464969"/>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652" y="8829946"/>
            <a:ext cx="3038112" cy="464969"/>
          </a:xfrm>
          <a:prstGeom prst="rect">
            <a:avLst/>
          </a:prstGeom>
        </p:spPr>
        <p:txBody>
          <a:bodyPr vert="horz" lIns="91440" tIns="45720" rIns="91440" bIns="45720" rtlCol="0" anchor="b"/>
          <a:lstStyle>
            <a:lvl1pPr algn="r">
              <a:defRPr sz="1200"/>
            </a:lvl1pPr>
          </a:lstStyle>
          <a:p>
            <a:fld id="{1A240687-CC01-4890-906B-D66FBDA4B674}" type="slidenum">
              <a:rPr lang="en-US" smtClean="0"/>
              <a:pPr/>
              <a:t>‹#›</a:t>
            </a:fld>
            <a:endParaRPr lang="en-US"/>
          </a:p>
        </p:txBody>
      </p:sp>
    </p:spTree>
    <p:extLst>
      <p:ext uri="{BB962C8B-B14F-4D97-AF65-F5344CB8AC3E}">
        <p14:creationId xmlns:p14="http://schemas.microsoft.com/office/powerpoint/2010/main" xmlns="" val="37020243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113" cy="464969"/>
          </a:xfrm>
          <a:prstGeom prst="rect">
            <a:avLst/>
          </a:prstGeom>
        </p:spPr>
        <p:txBody>
          <a:bodyPr vert="horz" lIns="95631" tIns="47815" rIns="95631" bIns="47815" rtlCol="0"/>
          <a:lstStyle>
            <a:lvl1pPr algn="l" fontAlgn="auto">
              <a:spcBef>
                <a:spcPts val="0"/>
              </a:spcBef>
              <a:spcAft>
                <a:spcPts val="0"/>
              </a:spcAft>
              <a:defRPr sz="1300">
                <a:latin typeface="+mn-lt"/>
                <a:cs typeface="+mn-cs"/>
              </a:defRPr>
            </a:lvl1pPr>
          </a:lstStyle>
          <a:p>
            <a:pPr>
              <a:defRPr/>
            </a:pPr>
            <a:endParaRPr lang="en-US"/>
          </a:p>
        </p:txBody>
      </p:sp>
      <p:sp>
        <p:nvSpPr>
          <p:cNvPr id="3" name="Date Placeholder 2"/>
          <p:cNvSpPr>
            <a:spLocks noGrp="1"/>
          </p:cNvSpPr>
          <p:nvPr>
            <p:ph type="dt" idx="1"/>
          </p:nvPr>
        </p:nvSpPr>
        <p:spPr>
          <a:xfrm>
            <a:off x="3970652" y="0"/>
            <a:ext cx="3038112" cy="464969"/>
          </a:xfrm>
          <a:prstGeom prst="rect">
            <a:avLst/>
          </a:prstGeom>
        </p:spPr>
        <p:txBody>
          <a:bodyPr vert="horz" lIns="95631" tIns="47815" rIns="95631" bIns="47815" rtlCol="0"/>
          <a:lstStyle>
            <a:lvl1pPr algn="r" fontAlgn="auto">
              <a:spcBef>
                <a:spcPts val="0"/>
              </a:spcBef>
              <a:spcAft>
                <a:spcPts val="0"/>
              </a:spcAft>
              <a:defRPr sz="1300">
                <a:latin typeface="+mn-lt"/>
                <a:cs typeface="+mn-cs"/>
              </a:defRPr>
            </a:lvl1pPr>
          </a:lstStyle>
          <a:p>
            <a:pPr>
              <a:defRPr/>
            </a:pPr>
            <a:fld id="{F5700164-61FE-4C3A-883C-CF032CF4E243}" type="datetimeFigureOut">
              <a:rPr lang="en-US"/>
              <a:pPr>
                <a:defRPr/>
              </a:pPr>
              <a:t>4/26/2018</a:t>
            </a:fld>
            <a:endParaRPr lang="en-US"/>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5631" tIns="47815" rIns="95631" bIns="47815" rtlCol="0" anchor="ctr"/>
          <a:lstStyle/>
          <a:p>
            <a:pPr lvl="0"/>
            <a:endParaRPr lang="en-US" noProof="0"/>
          </a:p>
        </p:txBody>
      </p:sp>
      <p:sp>
        <p:nvSpPr>
          <p:cNvPr id="5" name="Notes Placeholder 4"/>
          <p:cNvSpPr>
            <a:spLocks noGrp="1"/>
          </p:cNvSpPr>
          <p:nvPr>
            <p:ph type="body" sz="quarter" idx="3"/>
          </p:nvPr>
        </p:nvSpPr>
        <p:spPr>
          <a:xfrm>
            <a:off x="701858" y="4416459"/>
            <a:ext cx="5608320" cy="4183231"/>
          </a:xfrm>
          <a:prstGeom prst="rect">
            <a:avLst/>
          </a:prstGeom>
        </p:spPr>
        <p:txBody>
          <a:bodyPr vert="horz" lIns="95631" tIns="47815" rIns="95631" bIns="47815"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946"/>
            <a:ext cx="3038113" cy="464969"/>
          </a:xfrm>
          <a:prstGeom prst="rect">
            <a:avLst/>
          </a:prstGeom>
        </p:spPr>
        <p:txBody>
          <a:bodyPr vert="horz" lIns="95631" tIns="47815" rIns="95631" bIns="47815" rtlCol="0" anchor="b"/>
          <a:lstStyle>
            <a:lvl1pPr algn="l" fontAlgn="auto">
              <a:spcBef>
                <a:spcPts val="0"/>
              </a:spcBef>
              <a:spcAft>
                <a:spcPts val="0"/>
              </a:spcAft>
              <a:defRPr sz="13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652" y="8829946"/>
            <a:ext cx="3038112" cy="464969"/>
          </a:xfrm>
          <a:prstGeom prst="rect">
            <a:avLst/>
          </a:prstGeom>
        </p:spPr>
        <p:txBody>
          <a:bodyPr vert="horz" lIns="95631" tIns="47815" rIns="95631" bIns="47815" rtlCol="0" anchor="b"/>
          <a:lstStyle>
            <a:lvl1pPr algn="r" fontAlgn="auto">
              <a:spcBef>
                <a:spcPts val="0"/>
              </a:spcBef>
              <a:spcAft>
                <a:spcPts val="0"/>
              </a:spcAft>
              <a:defRPr sz="1300">
                <a:latin typeface="+mn-lt"/>
                <a:cs typeface="+mn-cs"/>
              </a:defRPr>
            </a:lvl1pPr>
          </a:lstStyle>
          <a:p>
            <a:pPr>
              <a:defRPr/>
            </a:pPr>
            <a:fld id="{F5E96B93-9911-416E-A66D-4D7919F14F50}" type="slidenum">
              <a:rPr lang="en-US"/>
              <a:pPr>
                <a:defRPr/>
              </a:pPr>
              <a:t>‹#›</a:t>
            </a:fld>
            <a:endParaRPr lang="en-US"/>
          </a:p>
        </p:txBody>
      </p:sp>
    </p:spTree>
    <p:extLst>
      <p:ext uri="{BB962C8B-B14F-4D97-AF65-F5344CB8AC3E}">
        <p14:creationId xmlns:p14="http://schemas.microsoft.com/office/powerpoint/2010/main" xmlns="" val="40514086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8862ED0-ACC4-45CC-BA45-8EDA7C107E45}" type="slidenum">
              <a:rPr lang="en-US" smtClean="0"/>
              <a:pPr/>
              <a:t>1</a:t>
            </a:fld>
            <a:endParaRPr lang="en-US" dirty="0"/>
          </a:p>
        </p:txBody>
      </p:sp>
    </p:spTree>
    <p:extLst>
      <p:ext uri="{BB962C8B-B14F-4D97-AF65-F5344CB8AC3E}">
        <p14:creationId xmlns:p14="http://schemas.microsoft.com/office/powerpoint/2010/main" xmlns="" val="2063764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ms-MY" dirty="0"/>
          </a:p>
        </p:txBody>
      </p:sp>
      <p:sp>
        <p:nvSpPr>
          <p:cNvPr id="4" name="Slide Number Placeholder 3"/>
          <p:cNvSpPr>
            <a:spLocks noGrp="1"/>
          </p:cNvSpPr>
          <p:nvPr>
            <p:ph type="sldNum" sz="quarter" idx="10"/>
          </p:nvPr>
        </p:nvSpPr>
        <p:spPr/>
        <p:txBody>
          <a:bodyPr/>
          <a:lstStyle/>
          <a:p>
            <a:pPr>
              <a:defRPr/>
            </a:pPr>
            <a:fld id="{F5E96B93-9911-416E-A66D-4D7919F14F50}" type="slidenum">
              <a:rPr lang="en-US" smtClean="0"/>
              <a:pPr>
                <a:defRPr/>
              </a:pPr>
              <a:t>6</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id-ID" dirty="0"/>
          </a:p>
        </p:txBody>
      </p:sp>
      <p:sp>
        <p:nvSpPr>
          <p:cNvPr id="4" name="Slide Number Placeholder 3"/>
          <p:cNvSpPr>
            <a:spLocks noGrp="1"/>
          </p:cNvSpPr>
          <p:nvPr>
            <p:ph type="sldNum" sz="quarter" idx="10"/>
          </p:nvPr>
        </p:nvSpPr>
        <p:spPr/>
        <p:txBody>
          <a:bodyPr/>
          <a:lstStyle/>
          <a:p>
            <a:pPr>
              <a:defRPr/>
            </a:pPr>
            <a:fld id="{F5E96B93-9911-416E-A66D-4D7919F14F50}" type="slidenum">
              <a:rPr lang="en-US" smtClean="0"/>
              <a:pPr>
                <a:defRPr/>
              </a:pPr>
              <a:t>30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6"/>
          <p:cNvPicPr>
            <a:picLocks noChangeAspect="1"/>
          </p:cNvPicPr>
          <p:nvPr/>
        </p:nvPicPr>
        <p:blipFill>
          <a:blip r:embed="rId2" cstate="email"/>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685800" y="4267200"/>
            <a:ext cx="7772400" cy="1012825"/>
          </a:xfrm>
        </p:spPr>
        <p:txBody>
          <a:bodyPr/>
          <a:lstStyle>
            <a:lvl1pPr algn="ctr">
              <a:defRPr b="1" i="0">
                <a:effectLst>
                  <a:outerShdw blurRad="38100" dist="38100" dir="2700000" algn="tl">
                    <a:srgbClr val="000000">
                      <a:alpha val="43137"/>
                    </a:srgbClr>
                  </a:outerShdw>
                </a:effectLst>
                <a:latin typeface="American Typewriter Condensed"/>
                <a:cs typeface="American Typewriter Condensed"/>
              </a:defRPr>
            </a:lvl1pPr>
          </a:lstStyle>
          <a:p>
            <a:r>
              <a:rPr lang="en-US"/>
              <a:t>Click to edit Master title style</a:t>
            </a:r>
            <a:endParaRPr lang="en-US" dirty="0"/>
          </a:p>
        </p:txBody>
      </p:sp>
      <p:sp>
        <p:nvSpPr>
          <p:cNvPr id="3" name="Subtitle 2"/>
          <p:cNvSpPr>
            <a:spLocks noGrp="1"/>
          </p:cNvSpPr>
          <p:nvPr>
            <p:ph type="subTitle" idx="1"/>
          </p:nvPr>
        </p:nvSpPr>
        <p:spPr>
          <a:xfrm>
            <a:off x="1371600" y="5486400"/>
            <a:ext cx="6400800" cy="533400"/>
          </a:xfrm>
        </p:spPr>
        <p:txBody>
          <a:bodyPr/>
          <a:lstStyle>
            <a:lvl1pPr marL="0" indent="0" algn="ctr">
              <a:buNone/>
              <a:defRPr b="0" i="0">
                <a:solidFill>
                  <a:schemeClr val="tx2">
                    <a:lumMod val="50000"/>
                  </a:schemeClr>
                </a:solidFill>
                <a:effectLst>
                  <a:outerShdw blurRad="38100" dist="38100" dir="2700000" algn="tl">
                    <a:srgbClr val="000000">
                      <a:alpha val="43137"/>
                    </a:srgbClr>
                  </a:outerShdw>
                </a:effectLst>
                <a:latin typeface="American Typewriter Condensed"/>
                <a:cs typeface="American Typewriter Condensed"/>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73B0656E-4FC9-477B-A0EF-788E160980D3}" type="datetimeFigureOut">
              <a:rPr lang="en-US"/>
              <a:pPr>
                <a:defRPr/>
              </a:pPr>
              <a:t>4/26/2018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ACDFB0F-06EC-46BB-846D-AE3AADF871F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FD737DFB-132D-4D2C-87B0-4791110A6D43}" type="datetimeFigureOut">
              <a:rPr lang="en-US"/>
              <a:pPr>
                <a:defRPr/>
              </a:pPr>
              <a:t>4/26/2018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2453C65-EC9D-4B76-824B-182CC97A239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10FD0DD-5414-4776-8F13-DC2D5847DC21}" type="datetimeFigureOut">
              <a:rPr lang="en-US"/>
              <a:pPr>
                <a:defRPr/>
              </a:pPr>
              <a:t>4/26/2018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4A1FC79-5E70-47B8-8453-2BF9747F3570}"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8666" y="274638"/>
            <a:ext cx="8226669"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8666" y="1598614"/>
            <a:ext cx="4042996"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2339" y="1598614"/>
            <a:ext cx="4042997"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8666" y="3938589"/>
            <a:ext cx="4042996"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2339" y="3938589"/>
            <a:ext cx="4042997"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8666" y="6243639"/>
            <a:ext cx="2132134" cy="477837"/>
          </a:xfrm>
        </p:spPr>
        <p:txBody>
          <a:bodyPr/>
          <a:lstStyle>
            <a:lvl1pPr>
              <a:defRPr/>
            </a:lvl1pPr>
          </a:lstStyle>
          <a:p>
            <a:endParaRPr lang="id-ID"/>
          </a:p>
        </p:txBody>
      </p:sp>
      <p:sp>
        <p:nvSpPr>
          <p:cNvPr id="8" name="Footer Placeholder 7"/>
          <p:cNvSpPr>
            <a:spLocks noGrp="1"/>
          </p:cNvSpPr>
          <p:nvPr>
            <p:ph type="ftr" sz="quarter" idx="11"/>
          </p:nvPr>
        </p:nvSpPr>
        <p:spPr>
          <a:xfrm>
            <a:off x="3124200" y="6243639"/>
            <a:ext cx="2895600" cy="477837"/>
          </a:xfrm>
        </p:spPr>
        <p:txBody>
          <a:bodyPr/>
          <a:lstStyle>
            <a:lvl1pPr>
              <a:defRPr/>
            </a:lvl1pPr>
          </a:lstStyle>
          <a:p>
            <a:endParaRPr lang="id-ID"/>
          </a:p>
        </p:txBody>
      </p:sp>
      <p:sp>
        <p:nvSpPr>
          <p:cNvPr id="9" name="Slide Number Placeholder 8"/>
          <p:cNvSpPr>
            <a:spLocks noGrp="1"/>
          </p:cNvSpPr>
          <p:nvPr>
            <p:ph type="sldNum" sz="quarter" idx="12"/>
          </p:nvPr>
        </p:nvSpPr>
        <p:spPr>
          <a:xfrm>
            <a:off x="6553201" y="6243639"/>
            <a:ext cx="2132135" cy="477837"/>
          </a:xfrm>
        </p:spPr>
        <p:txBody>
          <a:bodyPr/>
          <a:lstStyle>
            <a:lvl1pPr>
              <a:defRPr/>
            </a:lvl1pPr>
          </a:lstStyle>
          <a:p>
            <a:fld id="{418FA8BF-9270-4BD8-B423-B0E64E144D32}" type="slidenum">
              <a:rPr lang="id-ID"/>
              <a:pPr/>
              <a:t>‹#›</a:t>
            </a:fld>
            <a:endParaRPr lang="id-ID"/>
          </a:p>
        </p:txBody>
      </p:sp>
    </p:spTree>
  </p:cSld>
  <p:clrMapOvr>
    <a:masterClrMapping/>
  </p:clrMapOvr>
  <p:transition spd="med">
    <p:cover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6"/>
          <p:cNvPicPr>
            <a:picLocks noChangeAspect="1"/>
          </p:cNvPicPr>
          <p:nvPr/>
        </p:nvPicPr>
        <p:blipFill>
          <a:blip r:embed="rId2" cstate="email"/>
          <a:srcRect/>
          <a:stretch>
            <a:fillRect/>
          </a:stretch>
        </p:blipFill>
        <p:spPr bwMode="auto">
          <a:xfrm>
            <a:off x="0" y="6400800"/>
            <a:ext cx="9144000" cy="495300"/>
          </a:xfrm>
          <a:prstGeom prst="rect">
            <a:avLst/>
          </a:prstGeom>
          <a:noFill/>
          <a:ln w="9525">
            <a:noFill/>
            <a:miter lim="800000"/>
            <a:headEnd/>
            <a:tailEnd/>
          </a:ln>
        </p:spPr>
      </p:pic>
      <p:sp>
        <p:nvSpPr>
          <p:cNvPr id="2" name="Title 1"/>
          <p:cNvSpPr>
            <a:spLocks noGrp="1"/>
          </p:cNvSpPr>
          <p:nvPr>
            <p:ph type="title"/>
          </p:nvPr>
        </p:nvSpPr>
        <p:spPr>
          <a:xfrm>
            <a:off x="457200" y="38492"/>
            <a:ext cx="8229600" cy="1066800"/>
          </a:xfrm>
        </p:spPr>
        <p:txBody>
          <a:bodyPr>
            <a:normAutofit/>
          </a:bodyPr>
          <a:lstStyle>
            <a:lvl1pPr>
              <a:defRPr sz="4000" b="1" i="0">
                <a:latin typeface="American Typewriter Condensed"/>
                <a:cs typeface="American Typewriter Condensed"/>
              </a:defRPr>
            </a:lvl1pPr>
          </a:lstStyle>
          <a:p>
            <a:r>
              <a:rPr lang="en-US" dirty="0"/>
              <a:t>Click to edit Master title style</a:t>
            </a:r>
          </a:p>
        </p:txBody>
      </p:sp>
      <p:sp>
        <p:nvSpPr>
          <p:cNvPr id="3" name="Content Placeholder 2"/>
          <p:cNvSpPr>
            <a:spLocks noGrp="1"/>
          </p:cNvSpPr>
          <p:nvPr>
            <p:ph idx="1"/>
          </p:nvPr>
        </p:nvSpPr>
        <p:spPr>
          <a:xfrm>
            <a:off x="457200" y="1447800"/>
            <a:ext cx="8229600" cy="4678363"/>
          </a:xfrm>
        </p:spPr>
        <p:txBody>
          <a:bodyPr/>
          <a:lstStyle>
            <a:lvl1pPr>
              <a:defRPr sz="2800" b="0" i="0">
                <a:effectLst/>
                <a:latin typeface="American Typewriter Condensed"/>
                <a:cs typeface="American Typewriter Condensed"/>
              </a:defRPr>
            </a:lvl1pPr>
            <a:lvl2pPr>
              <a:defRPr sz="2400" b="0" i="0">
                <a:effectLst/>
                <a:latin typeface="American Typewriter Condensed"/>
                <a:cs typeface="American Typewriter Condensed"/>
              </a:defRPr>
            </a:lvl2pPr>
            <a:lvl3pPr>
              <a:defRPr sz="2000" b="0" i="0">
                <a:effectLst/>
                <a:latin typeface="American Typewriter Condensed"/>
                <a:cs typeface="American Typewriter Condensed"/>
              </a:defRPr>
            </a:lvl3pPr>
            <a:lvl4pPr>
              <a:defRPr sz="1800" b="0" i="0">
                <a:effectLst/>
                <a:latin typeface="American Typewriter Condensed"/>
                <a:cs typeface="American Typewriter Condensed"/>
              </a:defRPr>
            </a:lvl4pPr>
            <a:lvl5pPr>
              <a:defRPr sz="1600" b="0" i="0">
                <a:effectLst/>
                <a:latin typeface="American Typewriter Condensed"/>
                <a:cs typeface="American Typewriter Condensed"/>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err="1"/>
              <a:t>Fifthlevel</a:t>
            </a:r>
            <a:endParaRPr lang="en-US" dirty="0"/>
          </a:p>
        </p:txBody>
      </p:sp>
      <p:sp>
        <p:nvSpPr>
          <p:cNvPr id="5" name="Date Placeholder 3"/>
          <p:cNvSpPr>
            <a:spLocks noGrp="1"/>
          </p:cNvSpPr>
          <p:nvPr>
            <p:ph type="dt" sz="half" idx="10"/>
          </p:nvPr>
        </p:nvSpPr>
        <p:spPr/>
        <p:txBody>
          <a:bodyPr/>
          <a:lstStyle>
            <a:lvl1pPr algn="r">
              <a:defRPr>
                <a:latin typeface="Franklin Gothic Demi Cond" pitchFamily="34" charset="0"/>
              </a:defRPr>
            </a:lvl1pPr>
          </a:lstStyle>
          <a:p>
            <a:pPr>
              <a:defRPr/>
            </a:pPr>
            <a:fld id="{94059ABB-3DCD-4E24-9158-C6E9C1599378}" type="datetimeFigureOut">
              <a:rPr lang="en-US"/>
              <a:pPr>
                <a:defRPr/>
              </a:pPr>
              <a:t>4/26/2018</a:t>
            </a:fld>
            <a:endParaRPr lang="en-US"/>
          </a:p>
        </p:txBody>
      </p:sp>
      <p:sp>
        <p:nvSpPr>
          <p:cNvPr id="6" name="Footer Placeholder 4"/>
          <p:cNvSpPr>
            <a:spLocks noGrp="1"/>
          </p:cNvSpPr>
          <p:nvPr>
            <p:ph type="ftr" sz="quarter" idx="11"/>
          </p:nvPr>
        </p:nvSpPr>
        <p:spPr/>
        <p:txBody>
          <a:bodyPr/>
          <a:lstStyle>
            <a:lvl1pPr>
              <a:defRPr>
                <a:latin typeface="Franklin Gothic Demi Cond" pitchFamily="34" charset="0"/>
              </a:defRPr>
            </a:lvl1pPr>
          </a:lstStyle>
          <a:p>
            <a:pPr>
              <a:defRPr/>
            </a:pPr>
            <a:endParaRPr lang="en-US"/>
          </a:p>
        </p:txBody>
      </p:sp>
      <p:sp>
        <p:nvSpPr>
          <p:cNvPr id="7" name="Slide Number Placeholder 5"/>
          <p:cNvSpPr>
            <a:spLocks noGrp="1"/>
          </p:cNvSpPr>
          <p:nvPr>
            <p:ph type="sldNum" sz="quarter" idx="12"/>
          </p:nvPr>
        </p:nvSpPr>
        <p:spPr/>
        <p:txBody>
          <a:bodyPr/>
          <a:lstStyle>
            <a:lvl1pPr>
              <a:defRPr>
                <a:latin typeface="Franklin Gothic Demi Cond" pitchFamily="34" charset="0"/>
              </a:defRPr>
            </a:lvl1pPr>
          </a:lstStyle>
          <a:p>
            <a:pPr>
              <a:defRPr/>
            </a:pPr>
            <a:fld id="{F84F2187-6AA6-4A2D-B8DC-D8C74F0145F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b="1">
                <a:solidFill>
                  <a:schemeClr val="tx1">
                    <a:lumMod val="75000"/>
                    <a:lumOff val="25000"/>
                  </a:schemeClr>
                </a:solidFill>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D4A242C2-4316-43AD-A70E-D72E515AB50C}" type="datetimeFigureOut">
              <a:rPr lang="en-US"/>
              <a:pPr>
                <a:defRPr/>
              </a:pPr>
              <a:t>4/26/2018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857A77A-F1CC-425B-9D59-837D03D5678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B43F5892-7F29-411A-A7F3-43C13699240E}" type="datetimeFigureOut">
              <a:rPr lang="en-US"/>
              <a:pPr>
                <a:defRPr/>
              </a:pPr>
              <a:t>4/26/2018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19AD90D-6B27-4A0F-9598-0D4A1E8F004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1F95AA68-F054-4C74-9D22-93D7307F5F56}" type="datetimeFigureOut">
              <a:rPr lang="en-US"/>
              <a:pPr>
                <a:defRPr/>
              </a:pPr>
              <a:t>4/26/2018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7E0556B-7009-406D-A2E6-743A7F40489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31B59C6B-B337-4BDE-BB3D-C705D90FF533}" type="datetimeFigureOut">
              <a:rPr lang="en-US"/>
              <a:pPr>
                <a:defRPr/>
              </a:pPr>
              <a:t>4/26/2018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94AD0321-F9FE-482C-9D3B-D5CFB4D9BC84}"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A95BB9E-615A-4B74-81CB-CC6977924CD1}" type="datetimeFigureOut">
              <a:rPr lang="en-US"/>
              <a:pPr>
                <a:defRPr/>
              </a:pPr>
              <a:t>4/26/2018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F5D3A4C-2D4B-4347-A8F1-530B9721A69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2D91E03-95B4-4B0D-B63F-AFF28EAC9044}" type="datetimeFigureOut">
              <a:rPr lang="en-US"/>
              <a:pPr>
                <a:defRPr/>
              </a:pPr>
              <a:t>4/26/2018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861FCEE-A285-44DF-8935-3CBF60D8AC2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3F7C9A03-EA21-4A50-9496-F1429C3659F7}" type="datetimeFigureOut">
              <a:rPr lang="en-US"/>
              <a:pPr>
                <a:defRPr/>
              </a:pPr>
              <a:t>4/26/2018</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05A4989-7E31-49E0-BCB8-C0E5B14FF8E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705600" y="601980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831132AA-9864-4F5C-8312-6CEF8BEE2FDD}" type="datetimeFigureOut">
              <a:rPr lang="en-US"/>
              <a:pPr>
                <a:defRPr/>
              </a:pPr>
              <a:t>4/26/2018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499D4860-0D91-46A9-A154-0B4A28D81A1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06" r:id="rId1"/>
    <p:sldLayoutId id="2147483807" r:id="rId2"/>
    <p:sldLayoutId id="2147483788" r:id="rId3"/>
    <p:sldLayoutId id="2147483789" r:id="rId4"/>
    <p:sldLayoutId id="2147483790" r:id="rId5"/>
    <p:sldLayoutId id="2147483791" r:id="rId6"/>
    <p:sldLayoutId id="2147483792" r:id="rId7"/>
    <p:sldLayoutId id="2147483793" r:id="rId8"/>
    <p:sldLayoutId id="2147483794" r:id="rId9"/>
    <p:sldLayoutId id="2147483795" r:id="rId10"/>
    <p:sldLayoutId id="2147483796" r:id="rId11"/>
    <p:sldLayoutId id="2147483808" r:id="rId12"/>
  </p:sldLayoutIdLst>
  <p:txStyles>
    <p:titleStyle>
      <a:lvl1pPr algn="l" rtl="0" eaLnBrk="0" fontAlgn="base" hangingPunct="0">
        <a:spcBef>
          <a:spcPct val="0"/>
        </a:spcBef>
        <a:spcAft>
          <a:spcPct val="0"/>
        </a:spcAft>
        <a:defRPr sz="4400" kern="1200">
          <a:solidFill>
            <a:schemeClr val="tx1"/>
          </a:solidFill>
          <a:effectLst>
            <a:outerShdw blurRad="38100" dist="38100" dir="2700000" algn="tl">
              <a:srgbClr val="000000">
                <a:alpha val="43137"/>
              </a:srgbClr>
            </a:outerShdw>
          </a:effectLst>
          <a:latin typeface="Franklin Gothic Demi Cond" pitchFamily="34" charset="0"/>
          <a:ea typeface="+mj-ea"/>
          <a:cs typeface="+mj-cs"/>
        </a:defRPr>
      </a:lvl1pPr>
      <a:lvl2pPr algn="l" rtl="0" eaLnBrk="0" fontAlgn="base" hangingPunct="0">
        <a:spcBef>
          <a:spcPct val="0"/>
        </a:spcBef>
        <a:spcAft>
          <a:spcPct val="0"/>
        </a:spcAft>
        <a:defRPr sz="4400">
          <a:solidFill>
            <a:schemeClr val="tx1"/>
          </a:solidFill>
          <a:latin typeface="Franklin Gothic Demi Cond" pitchFamily="34" charset="0"/>
        </a:defRPr>
      </a:lvl2pPr>
      <a:lvl3pPr algn="l" rtl="0" eaLnBrk="0" fontAlgn="base" hangingPunct="0">
        <a:spcBef>
          <a:spcPct val="0"/>
        </a:spcBef>
        <a:spcAft>
          <a:spcPct val="0"/>
        </a:spcAft>
        <a:defRPr sz="4400">
          <a:solidFill>
            <a:schemeClr val="tx1"/>
          </a:solidFill>
          <a:latin typeface="Franklin Gothic Demi Cond" pitchFamily="34" charset="0"/>
        </a:defRPr>
      </a:lvl3pPr>
      <a:lvl4pPr algn="l" rtl="0" eaLnBrk="0" fontAlgn="base" hangingPunct="0">
        <a:spcBef>
          <a:spcPct val="0"/>
        </a:spcBef>
        <a:spcAft>
          <a:spcPct val="0"/>
        </a:spcAft>
        <a:defRPr sz="4400">
          <a:solidFill>
            <a:schemeClr val="tx1"/>
          </a:solidFill>
          <a:latin typeface="Franklin Gothic Demi Cond" pitchFamily="34" charset="0"/>
        </a:defRPr>
      </a:lvl4pPr>
      <a:lvl5pPr algn="l" rtl="0" eaLnBrk="0" fontAlgn="base" hangingPunct="0">
        <a:spcBef>
          <a:spcPct val="0"/>
        </a:spcBef>
        <a:spcAft>
          <a:spcPct val="0"/>
        </a:spcAft>
        <a:defRPr sz="4400">
          <a:solidFill>
            <a:schemeClr val="tx1"/>
          </a:solidFill>
          <a:latin typeface="Franklin Gothic Demi Cond" pitchFamily="34" charset="0"/>
        </a:defRPr>
      </a:lvl5pPr>
      <a:lvl6pPr marL="457200" algn="l" rtl="0" fontAlgn="base">
        <a:spcBef>
          <a:spcPct val="0"/>
        </a:spcBef>
        <a:spcAft>
          <a:spcPct val="0"/>
        </a:spcAft>
        <a:defRPr sz="4400">
          <a:solidFill>
            <a:schemeClr val="tx1"/>
          </a:solidFill>
          <a:latin typeface="Franklin Gothic Demi Cond" pitchFamily="34" charset="0"/>
        </a:defRPr>
      </a:lvl6pPr>
      <a:lvl7pPr marL="914400" algn="l" rtl="0" fontAlgn="base">
        <a:spcBef>
          <a:spcPct val="0"/>
        </a:spcBef>
        <a:spcAft>
          <a:spcPct val="0"/>
        </a:spcAft>
        <a:defRPr sz="4400">
          <a:solidFill>
            <a:schemeClr val="tx1"/>
          </a:solidFill>
          <a:latin typeface="Franklin Gothic Demi Cond" pitchFamily="34" charset="0"/>
        </a:defRPr>
      </a:lvl7pPr>
      <a:lvl8pPr marL="1371600" algn="l" rtl="0" fontAlgn="base">
        <a:spcBef>
          <a:spcPct val="0"/>
        </a:spcBef>
        <a:spcAft>
          <a:spcPct val="0"/>
        </a:spcAft>
        <a:defRPr sz="4400">
          <a:solidFill>
            <a:schemeClr val="tx1"/>
          </a:solidFill>
          <a:latin typeface="Franklin Gothic Demi Cond" pitchFamily="34" charset="0"/>
        </a:defRPr>
      </a:lvl8pPr>
      <a:lvl9pPr marL="1828800" algn="l" rtl="0" fontAlgn="base">
        <a:spcBef>
          <a:spcPct val="0"/>
        </a:spcBef>
        <a:spcAft>
          <a:spcPct val="0"/>
        </a:spcAft>
        <a:defRPr sz="4400">
          <a:solidFill>
            <a:schemeClr val="tx1"/>
          </a:solidFill>
          <a:latin typeface="Franklin Gothic Demi Cond"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effectLst>
            <a:outerShdw blurRad="38100" dist="38100" dir="2700000" algn="tl">
              <a:srgbClr val="000000">
                <a:alpha val="43137"/>
              </a:srgbClr>
            </a:outerShdw>
          </a:effectLst>
          <a:latin typeface="Franklin Gothic Demi Cond" pitchFamily="34" charset="0"/>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effectLst>
            <a:outerShdw blurRad="38100" dist="38100" dir="2700000" algn="tl">
              <a:srgbClr val="000000">
                <a:alpha val="43137"/>
              </a:srgbClr>
            </a:outerShdw>
          </a:effectLst>
          <a:latin typeface="Franklin Gothic Demi Cond" pitchFamily="34" charset="0"/>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effectLst>
            <a:outerShdw blurRad="38100" dist="38100" dir="2700000" algn="tl">
              <a:srgbClr val="000000">
                <a:alpha val="43137"/>
              </a:srgbClr>
            </a:outerShdw>
          </a:effectLst>
          <a:latin typeface="Franklin Gothic Demi Cond" pitchFamily="34" charset="0"/>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effectLst>
            <a:outerShdw blurRad="38100" dist="38100" dir="2700000" algn="tl">
              <a:srgbClr val="000000">
                <a:alpha val="43137"/>
              </a:srgbClr>
            </a:outerShdw>
          </a:effectLst>
          <a:latin typeface="Franklin Gothic Demi Cond" pitchFamily="34" charset="0"/>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effectLst>
            <a:outerShdw blurRad="38100" dist="38100" dir="2700000" algn="tl">
              <a:srgbClr val="000000">
                <a:alpha val="43137"/>
              </a:srgbClr>
            </a:outerShdw>
          </a:effectLst>
          <a:latin typeface="Franklin Gothic Demi Cond"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slideLayout" Target="../slideLayouts/slideLayout7.xml"/><Relationship Id="rId1" Type="http://schemas.openxmlformats.org/officeDocument/2006/relationships/audio" Target="../media/audio1.wav"/><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image" Target="../media/image5.wmf"/></Relationships>
</file>

<file path=ppt/slides/_rels/slide3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4.jpeg"/><Relationship Id="rId13" Type="http://schemas.openxmlformats.org/officeDocument/2006/relationships/hyperlink" Target="../Reformasi/Pengertian%20Umum%20Pajak.ppt" TargetMode="External"/><Relationship Id="rId18" Type="http://schemas.openxmlformats.org/officeDocument/2006/relationships/image" Target="../media/image23.wmf"/><Relationship Id="rId26" Type="http://schemas.openxmlformats.org/officeDocument/2006/relationships/image" Target="../media/image31.wmf"/><Relationship Id="rId3" Type="http://schemas.openxmlformats.org/officeDocument/2006/relationships/image" Target="../media/image9.jpeg"/><Relationship Id="rId21" Type="http://schemas.openxmlformats.org/officeDocument/2006/relationships/image" Target="../media/image26.emf"/><Relationship Id="rId7" Type="http://schemas.openxmlformats.org/officeDocument/2006/relationships/image" Target="../media/image13.wmf"/><Relationship Id="rId12" Type="http://schemas.openxmlformats.org/officeDocument/2006/relationships/image" Target="../media/image18.wmf"/><Relationship Id="rId17" Type="http://schemas.openxmlformats.org/officeDocument/2006/relationships/image" Target="../media/image22.wmf"/><Relationship Id="rId25" Type="http://schemas.openxmlformats.org/officeDocument/2006/relationships/image" Target="../media/image30.wmf"/><Relationship Id="rId2" Type="http://schemas.openxmlformats.org/officeDocument/2006/relationships/image" Target="../media/image8.wmf"/><Relationship Id="rId16" Type="http://schemas.openxmlformats.org/officeDocument/2006/relationships/image" Target="../media/image21.gif"/><Relationship Id="rId20" Type="http://schemas.openxmlformats.org/officeDocument/2006/relationships/image" Target="../media/image25.jpeg"/><Relationship Id="rId29" Type="http://schemas.openxmlformats.org/officeDocument/2006/relationships/image" Target="../media/image34.gif"/><Relationship Id="rId1" Type="http://schemas.openxmlformats.org/officeDocument/2006/relationships/slideLayout" Target="../slideLayouts/slideLayout7.xml"/><Relationship Id="rId6" Type="http://schemas.openxmlformats.org/officeDocument/2006/relationships/image" Target="../media/image12.gif"/><Relationship Id="rId11" Type="http://schemas.openxmlformats.org/officeDocument/2006/relationships/image" Target="../media/image17.jpeg"/><Relationship Id="rId24" Type="http://schemas.openxmlformats.org/officeDocument/2006/relationships/image" Target="../media/image29.emf"/><Relationship Id="rId5" Type="http://schemas.openxmlformats.org/officeDocument/2006/relationships/image" Target="../media/image11.emf"/><Relationship Id="rId15" Type="http://schemas.openxmlformats.org/officeDocument/2006/relationships/image" Target="../media/image20.wmf"/><Relationship Id="rId23" Type="http://schemas.openxmlformats.org/officeDocument/2006/relationships/image" Target="../media/image28.emf"/><Relationship Id="rId28" Type="http://schemas.openxmlformats.org/officeDocument/2006/relationships/image" Target="../media/image33.wmf"/><Relationship Id="rId10" Type="http://schemas.openxmlformats.org/officeDocument/2006/relationships/image" Target="../media/image16.wmf"/><Relationship Id="rId19" Type="http://schemas.openxmlformats.org/officeDocument/2006/relationships/image" Target="../media/image24.wmf"/><Relationship Id="rId31" Type="http://schemas.openxmlformats.org/officeDocument/2006/relationships/image" Target="../media/image36.wmf"/><Relationship Id="rId4" Type="http://schemas.openxmlformats.org/officeDocument/2006/relationships/image" Target="../media/image10.wmf"/><Relationship Id="rId9" Type="http://schemas.openxmlformats.org/officeDocument/2006/relationships/image" Target="../media/image15.wmf"/><Relationship Id="rId14" Type="http://schemas.openxmlformats.org/officeDocument/2006/relationships/image" Target="../media/image19.wmf"/><Relationship Id="rId22" Type="http://schemas.openxmlformats.org/officeDocument/2006/relationships/image" Target="../media/image27.emf"/><Relationship Id="rId27" Type="http://schemas.openxmlformats.org/officeDocument/2006/relationships/image" Target="../media/image32.wmf"/><Relationship Id="rId30" Type="http://schemas.openxmlformats.org/officeDocument/2006/relationships/image" Target="../media/image35.wmf"/></Relationships>
</file>

<file path=ppt/slides/_rels/slide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notesSlide" Target="../notesSlides/notesSlide2.xml"/><Relationship Id="rId7" Type="http://schemas.openxmlformats.org/officeDocument/2006/relationships/image" Target="../media/image41.wmf"/><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40.w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14414" y="1785927"/>
            <a:ext cx="7215238" cy="1428759"/>
          </a:xfrm>
          <a:noFill/>
        </p:spPr>
        <p:txBody>
          <a:bodyPr>
            <a:noAutofit/>
          </a:bodyPr>
          <a:lstStyle/>
          <a:p>
            <a:r>
              <a:rPr lang="id-ID" sz="2800" dirty="0" smtClean="0">
                <a:solidFill>
                  <a:srgbClr val="FFFF00"/>
                </a:solidFill>
                <a:effectLst/>
                <a:latin typeface="Arial" pitchFamily="34" charset="0"/>
                <a:cs typeface="Arial" pitchFamily="34" charset="0"/>
              </a:rPr>
              <a:t>Transparansi dan pertukaran Informasi sebagai upaya Kerjasama Tax Treaty Indonesia dengan berbagai Negara</a:t>
            </a:r>
            <a:endParaRPr lang="en-US" sz="2800" b="1" dirty="0">
              <a:solidFill>
                <a:srgbClr val="FFFF00"/>
              </a:solidFill>
              <a:effectLst/>
              <a:latin typeface="Arial" pitchFamily="34" charset="0"/>
              <a:cs typeface="Arial" pitchFamily="34" charset="0"/>
            </a:endParaRPr>
          </a:p>
        </p:txBody>
      </p:sp>
      <p:sp>
        <p:nvSpPr>
          <p:cNvPr id="3" name="Subtitle 2"/>
          <p:cNvSpPr>
            <a:spLocks noGrp="1"/>
          </p:cNvSpPr>
          <p:nvPr>
            <p:ph type="subTitle" idx="1"/>
          </p:nvPr>
        </p:nvSpPr>
        <p:spPr>
          <a:xfrm>
            <a:off x="1295400" y="5429264"/>
            <a:ext cx="6348434" cy="972280"/>
          </a:xfrm>
          <a:noFill/>
        </p:spPr>
        <p:txBody>
          <a:bodyPr>
            <a:noAutofit/>
          </a:bodyPr>
          <a:lstStyle/>
          <a:p>
            <a:pPr>
              <a:lnSpc>
                <a:spcPct val="120000"/>
              </a:lnSpc>
            </a:pPr>
            <a:r>
              <a:rPr lang="id-ID" sz="1800" b="1" dirty="0" smtClean="0">
                <a:latin typeface="Arial" pitchFamily="34" charset="0"/>
                <a:cs typeface="Arial" pitchFamily="34" charset="0"/>
              </a:rPr>
              <a:t>SEMINAR INTERNASIONAL DAN PELATIHAN PERPAJAKAN </a:t>
            </a:r>
          </a:p>
          <a:p>
            <a:pPr>
              <a:lnSpc>
                <a:spcPct val="120000"/>
              </a:lnSpc>
            </a:pPr>
            <a:r>
              <a:rPr lang="id-ID" sz="1800" b="1" dirty="0" smtClean="0">
                <a:latin typeface="Arial" pitchFamily="34" charset="0"/>
                <a:cs typeface="Arial" pitchFamily="34" charset="0"/>
              </a:rPr>
              <a:t>UNIVERSITAS ISLAM MALANG</a:t>
            </a:r>
            <a:endParaRPr lang="en-US" sz="1800" b="1" dirty="0">
              <a:latin typeface="Arial" pitchFamily="34" charset="0"/>
              <a:cs typeface="Arial" pitchFamily="34" charset="0"/>
            </a:endParaRPr>
          </a:p>
        </p:txBody>
      </p:sp>
      <p:sp>
        <p:nvSpPr>
          <p:cNvPr id="4" name="Subtitle 2"/>
          <p:cNvSpPr txBox="1">
            <a:spLocks/>
          </p:cNvSpPr>
          <p:nvPr/>
        </p:nvSpPr>
        <p:spPr>
          <a:xfrm>
            <a:off x="1447800" y="4214818"/>
            <a:ext cx="6410348" cy="1071570"/>
          </a:xfrm>
          <a:prstGeom prst="rect">
            <a:avLst/>
          </a:prstGeom>
          <a:noFill/>
        </p:spPr>
        <p:txBody>
          <a:bodyPr vert="horz" lIns="91440" tIns="45720" rIns="91440" bIns="45720" rtlCol="0">
            <a:noAutofit/>
          </a:bodyPr>
          <a:lstStyle/>
          <a:p>
            <a:pPr marL="0" marR="0" lvl="0" indent="0" algn="ctr" defTabSz="914400" rtl="0" eaLnBrk="0" fontAlgn="base" latinLnBrk="0" hangingPunct="0">
              <a:lnSpc>
                <a:spcPct val="120000"/>
              </a:lnSpc>
              <a:spcBef>
                <a:spcPct val="20000"/>
              </a:spcBef>
              <a:spcAft>
                <a:spcPct val="0"/>
              </a:spcAft>
              <a:buClrTx/>
              <a:buSzTx/>
              <a:buFont typeface="Arial" pitchFamily="34" charset="0"/>
              <a:buNone/>
              <a:tabLst/>
              <a:defRPr/>
            </a:pPr>
            <a:r>
              <a:rPr kumimoji="0" lang="id-ID" sz="1800" b="1" i="0" u="none" strike="noStrike" kern="1200" cap="none" spc="0" normalizeH="0" baseline="0" noProof="0" dirty="0" smtClean="0">
                <a:ln>
                  <a:noFill/>
                </a:ln>
                <a:solidFill>
                  <a:schemeClr val="tx2">
                    <a:lumMod val="50000"/>
                  </a:schemeClr>
                </a:solidFill>
                <a:effectLst>
                  <a:outerShdw blurRad="38100" dist="38100" dir="2700000" algn="tl">
                    <a:srgbClr val="000000">
                      <a:alpha val="43137"/>
                    </a:srgbClr>
                  </a:outerShdw>
                </a:effectLst>
                <a:uLnTx/>
                <a:uFillTx/>
                <a:latin typeface="Arial" pitchFamily="34" charset="0"/>
                <a:ea typeface="+mn-ea"/>
                <a:cs typeface="Arial" pitchFamily="34" charset="0"/>
              </a:rPr>
              <a:t>Oleh:</a:t>
            </a:r>
          </a:p>
          <a:p>
            <a:pPr marL="0" marR="0" lvl="0" indent="0" algn="ctr" defTabSz="914400" rtl="0" eaLnBrk="0" fontAlgn="base" latinLnBrk="0" hangingPunct="0">
              <a:lnSpc>
                <a:spcPct val="120000"/>
              </a:lnSpc>
              <a:spcBef>
                <a:spcPct val="20000"/>
              </a:spcBef>
              <a:spcAft>
                <a:spcPct val="0"/>
              </a:spcAft>
              <a:buClrTx/>
              <a:buSzTx/>
              <a:buFont typeface="Arial" pitchFamily="34" charset="0"/>
              <a:buNone/>
              <a:tabLst/>
              <a:defRPr/>
            </a:pPr>
            <a:r>
              <a:rPr lang="id-ID" b="1" dirty="0" smtClean="0">
                <a:solidFill>
                  <a:schemeClr val="tx2">
                    <a:lumMod val="50000"/>
                  </a:schemeClr>
                </a:solidFill>
                <a:effectLst>
                  <a:outerShdw blurRad="38100" dist="38100" dir="2700000" algn="tl">
                    <a:srgbClr val="000000">
                      <a:alpha val="43137"/>
                    </a:srgbClr>
                  </a:outerShdw>
                </a:effectLst>
              </a:rPr>
              <a:t>Dr. Hiqma Nur Agustiningsih., SE., M.Si., Ak.</a:t>
            </a:r>
            <a:endParaRPr kumimoji="0" lang="en-US" sz="1800" b="1" i="0" u="none" strike="noStrike" kern="1200" cap="none" spc="0" normalizeH="0" baseline="0" noProof="0" dirty="0">
              <a:ln>
                <a:noFill/>
              </a:ln>
              <a:solidFill>
                <a:schemeClr val="tx2">
                  <a:lumMod val="50000"/>
                </a:schemeClr>
              </a:solidFill>
              <a:effectLst>
                <a:outerShdw blurRad="38100" dist="38100" dir="2700000" algn="tl">
                  <a:srgbClr val="000000">
                    <a:alpha val="43137"/>
                  </a:srgbClr>
                </a:outerShdw>
              </a:effectLst>
              <a:uLnTx/>
              <a:uFillTx/>
              <a:latin typeface="Arial" pitchFamily="34" charset="0"/>
              <a:ea typeface="+mn-ea"/>
              <a:cs typeface="Arial" pitchFamily="34" charset="0"/>
            </a:endParaRPr>
          </a:p>
        </p:txBody>
      </p:sp>
    </p:spTree>
    <p:extLst>
      <p:ext uri="{BB962C8B-B14F-4D97-AF65-F5344CB8AC3E}">
        <p14:creationId xmlns:p14="http://schemas.microsoft.com/office/powerpoint/2010/main" xmlns="" val="28873455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i="1" dirty="0" smtClean="0"/>
              <a:t>Global Taxation</a:t>
            </a:r>
            <a:endParaRPr lang="id-ID" i="1" dirty="0"/>
          </a:p>
        </p:txBody>
      </p:sp>
      <p:sp>
        <p:nvSpPr>
          <p:cNvPr id="3" name="Content Placeholder 2"/>
          <p:cNvSpPr>
            <a:spLocks noGrp="1"/>
          </p:cNvSpPr>
          <p:nvPr>
            <p:ph idx="1"/>
          </p:nvPr>
        </p:nvSpPr>
        <p:spPr>
          <a:xfrm>
            <a:off x="457200" y="1142984"/>
            <a:ext cx="8258204" cy="4983179"/>
          </a:xfrm>
        </p:spPr>
        <p:txBody>
          <a:bodyPr>
            <a:normAutofit fontScale="77500" lnSpcReduction="20000"/>
          </a:bodyPr>
          <a:lstStyle/>
          <a:p>
            <a:r>
              <a:rPr lang="id-ID" dirty="0" smtClean="0"/>
              <a:t>Sistem pengenaan pajak atas penghasilan dengan cara menjumlahkan semua jenis tambahan kemampuan ekonomis dimanapun diperoleh, di Indonesia dan di luar negeri, lalu atas seluruh penghasilan tersebut diterapkan struktur tarif progresif yang berlaku atas semua Wajib Pajak.</a:t>
            </a:r>
          </a:p>
          <a:p>
            <a:r>
              <a:rPr lang="id-ID" b="1" dirty="0" smtClean="0"/>
              <a:t>Ciri-cirinya</a:t>
            </a:r>
            <a:r>
              <a:rPr lang="id-ID" b="1" dirty="0" smtClean="0"/>
              <a:t>:</a:t>
            </a:r>
          </a:p>
          <a:p>
            <a:pPr marL="514350" indent="-514350">
              <a:buNone/>
            </a:pPr>
            <a:r>
              <a:rPr lang="id-ID" dirty="0" smtClean="0"/>
              <a:t>	Memenuhi konsep keadilan dalam perpajakan, yaitu keadilan horizontal dan keadilan vertical.</a:t>
            </a:r>
            <a:r>
              <a:rPr lang="id-ID" b="1" dirty="0" smtClean="0"/>
              <a:t>Keadilan horizontal </a:t>
            </a:r>
            <a:r>
              <a:rPr lang="id-ID" dirty="0" smtClean="0"/>
              <a:t>dimana beban pajaknya sama atas semua WP yang mendapatkan penghasilan yang sama dengan jumlah tanggungan yang sama tanpa membedakan jenis penghasilan/sumber penghasilan (</a:t>
            </a:r>
            <a:r>
              <a:rPr lang="id-ID" i="1" dirty="0" smtClean="0">
                <a:solidFill>
                  <a:srgbClr val="FF0000"/>
                </a:solidFill>
              </a:rPr>
              <a:t>Equal treatment for the Equals)</a:t>
            </a:r>
            <a:r>
              <a:rPr lang="id-ID" dirty="0" smtClean="0"/>
              <a:t>. </a:t>
            </a:r>
            <a:r>
              <a:rPr lang="id-ID" b="1" dirty="0" smtClean="0"/>
              <a:t>Keadilan vertical </a:t>
            </a:r>
            <a:r>
              <a:rPr lang="id-ID" dirty="0" smtClean="0"/>
              <a:t>dimana orang dengan tambahan kemampuan ekonomis yang berbeda dikenakan Pajak Penghasilan yang berbeda setara dengan perbedaannya. </a:t>
            </a:r>
            <a:r>
              <a:rPr lang="id-ID" i="1" dirty="0" smtClean="0">
                <a:solidFill>
                  <a:srgbClr val="FF0000"/>
                </a:solidFill>
              </a:rPr>
              <a:t>(Unequal treatment for the unequals)</a:t>
            </a:r>
          </a:p>
        </p:txBody>
      </p:sp>
      <p:pic>
        <p:nvPicPr>
          <p:cNvPr id="4" name="Picture 2" descr="D:\hiqma\gmbr pjk\pajak.png"/>
          <p:cNvPicPr>
            <a:picLocks noChangeAspect="1" noChangeArrowheads="1"/>
          </p:cNvPicPr>
          <p:nvPr/>
        </p:nvPicPr>
        <p:blipFill>
          <a:blip r:embed="rId2"/>
          <a:srcRect/>
          <a:stretch>
            <a:fillRect/>
          </a:stretch>
        </p:blipFill>
        <p:spPr bwMode="auto">
          <a:xfrm>
            <a:off x="7500958" y="5715016"/>
            <a:ext cx="1643042" cy="1142984"/>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49154" name="Picture 2"/>
          <p:cNvPicPr>
            <a:picLocks noGrp="1" noChangeAspect="1" noChangeArrowheads="1"/>
          </p:cNvPicPr>
          <p:nvPr>
            <p:ph idx="1"/>
          </p:nvPr>
        </p:nvPicPr>
        <p:blipFill>
          <a:blip r:embed="rId2"/>
          <a:srcRect l="11366" t="8754" r="16425" b="16423"/>
          <a:stretch>
            <a:fillRect/>
          </a:stretch>
        </p:blipFill>
        <p:spPr bwMode="auto">
          <a:xfrm>
            <a:off x="571472" y="285728"/>
            <a:ext cx="7858180" cy="564360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48130" name="Picture 2"/>
          <p:cNvPicPr>
            <a:picLocks noGrp="1" noChangeAspect="1" noChangeArrowheads="1"/>
          </p:cNvPicPr>
          <p:nvPr>
            <p:ph idx="1"/>
          </p:nvPr>
        </p:nvPicPr>
        <p:blipFill>
          <a:blip r:embed="rId2"/>
          <a:srcRect l="21903" t="27078" r="7244" b="22531"/>
          <a:stretch>
            <a:fillRect/>
          </a:stretch>
        </p:blipFill>
        <p:spPr bwMode="auto">
          <a:xfrm>
            <a:off x="571472" y="285728"/>
            <a:ext cx="7786742" cy="578647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50178" name="Picture 2"/>
          <p:cNvPicPr>
            <a:picLocks noGrp="1" noChangeAspect="1" noChangeArrowheads="1"/>
          </p:cNvPicPr>
          <p:nvPr>
            <p:ph idx="1"/>
          </p:nvPr>
        </p:nvPicPr>
        <p:blipFill>
          <a:blip r:embed="rId2"/>
          <a:srcRect l="4801" t="19443" r="6023" b="17950"/>
          <a:stretch>
            <a:fillRect/>
          </a:stretch>
        </p:blipFill>
        <p:spPr bwMode="auto">
          <a:xfrm>
            <a:off x="1142976" y="1214422"/>
            <a:ext cx="7143800" cy="457203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51202" name="Picture 2"/>
          <p:cNvPicPr>
            <a:picLocks noGrp="1" noChangeAspect="1" noChangeArrowheads="1"/>
          </p:cNvPicPr>
          <p:nvPr>
            <p:ph idx="1"/>
          </p:nvPr>
        </p:nvPicPr>
        <p:blipFill>
          <a:blip r:embed="rId2"/>
          <a:srcRect l="4801" t="19443" r="2358" b="16423"/>
          <a:stretch>
            <a:fillRect/>
          </a:stretch>
        </p:blipFill>
        <p:spPr bwMode="auto">
          <a:xfrm>
            <a:off x="571472" y="357166"/>
            <a:ext cx="8072494" cy="550072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52226" name="Picture 2"/>
          <p:cNvPicPr>
            <a:picLocks noGrp="1" noChangeAspect="1" noChangeArrowheads="1"/>
          </p:cNvPicPr>
          <p:nvPr>
            <p:ph idx="1"/>
          </p:nvPr>
        </p:nvPicPr>
        <p:blipFill>
          <a:blip r:embed="rId2"/>
          <a:srcRect l="4801" t="19443" r="2358" b="16423"/>
          <a:stretch>
            <a:fillRect/>
          </a:stretch>
        </p:blipFill>
        <p:spPr bwMode="auto">
          <a:xfrm>
            <a:off x="571472" y="214290"/>
            <a:ext cx="8001056" cy="564360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53250" name="Picture 2"/>
          <p:cNvPicPr>
            <a:picLocks noGrp="1" noChangeAspect="1" noChangeArrowheads="1"/>
          </p:cNvPicPr>
          <p:nvPr>
            <p:ph idx="1"/>
          </p:nvPr>
        </p:nvPicPr>
        <p:blipFill>
          <a:blip r:embed="rId2"/>
          <a:srcRect l="7245" t="19443" r="3580" b="16423"/>
          <a:stretch>
            <a:fillRect/>
          </a:stretch>
        </p:blipFill>
        <p:spPr bwMode="auto">
          <a:xfrm>
            <a:off x="500034" y="285728"/>
            <a:ext cx="7929618" cy="564360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54274" name="Picture 2"/>
          <p:cNvPicPr>
            <a:picLocks noGrp="1" noChangeAspect="1" noChangeArrowheads="1"/>
          </p:cNvPicPr>
          <p:nvPr>
            <p:ph idx="1"/>
          </p:nvPr>
        </p:nvPicPr>
        <p:blipFill>
          <a:blip r:embed="rId2"/>
          <a:srcRect l="6023" t="19443" r="3580" b="16423"/>
          <a:stretch>
            <a:fillRect/>
          </a:stretch>
        </p:blipFill>
        <p:spPr bwMode="auto">
          <a:xfrm>
            <a:off x="500034" y="142852"/>
            <a:ext cx="7858180" cy="578647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62466" name="Picture 2"/>
          <p:cNvPicPr>
            <a:picLocks noGrp="1" noChangeAspect="1" noChangeArrowheads="1"/>
          </p:cNvPicPr>
          <p:nvPr>
            <p:ph idx="1"/>
          </p:nvPr>
        </p:nvPicPr>
        <p:blipFill>
          <a:blip r:embed="rId2"/>
          <a:srcRect l="6023" t="20970" r="3580" b="24058"/>
          <a:stretch>
            <a:fillRect/>
          </a:stretch>
        </p:blipFill>
        <p:spPr bwMode="auto">
          <a:xfrm>
            <a:off x="428596" y="285728"/>
            <a:ext cx="8072494" cy="550072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63490" name="Picture 2"/>
          <p:cNvPicPr>
            <a:picLocks noGrp="1" noChangeAspect="1" noChangeArrowheads="1"/>
          </p:cNvPicPr>
          <p:nvPr>
            <p:ph idx="1"/>
          </p:nvPr>
        </p:nvPicPr>
        <p:blipFill>
          <a:blip r:embed="rId2"/>
          <a:srcRect l="3580" t="19443" r="2358" b="16423"/>
          <a:stretch>
            <a:fillRect/>
          </a:stretch>
        </p:blipFill>
        <p:spPr bwMode="auto">
          <a:xfrm>
            <a:off x="428596" y="214290"/>
            <a:ext cx="8501122" cy="592935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Definisi Pajak</a:t>
            </a:r>
            <a:endParaRPr lang="id-ID" dirty="0"/>
          </a:p>
        </p:txBody>
      </p:sp>
      <p:sp>
        <p:nvSpPr>
          <p:cNvPr id="3" name="Content Placeholder 2"/>
          <p:cNvSpPr>
            <a:spLocks noGrp="1"/>
          </p:cNvSpPr>
          <p:nvPr>
            <p:ph idx="1"/>
          </p:nvPr>
        </p:nvSpPr>
        <p:spPr/>
        <p:txBody>
          <a:bodyPr/>
          <a:lstStyle/>
          <a:p>
            <a:r>
              <a:rPr lang="id-ID" dirty="0" smtClean="0"/>
              <a:t>adalah kontribusi wajib kepada negara yang terutang oleh orang pribadi atau badan yang bersifat memaksa berdasarkan Undang-Undang dengan tidak mendapatkan imbalan secara langsung dan digunakan untuk keperluan Negara bagi sebesar-besarnya untuk kemakmuran rakyat. </a:t>
            </a:r>
            <a:r>
              <a:rPr lang="id-ID" dirty="0" smtClean="0"/>
              <a:t>(Pasal 1 Undang-Undang </a:t>
            </a:r>
            <a:r>
              <a:rPr lang="id-ID" dirty="0" smtClean="0"/>
              <a:t>No. 16 Tahun 2009 </a:t>
            </a:r>
            <a:r>
              <a:rPr lang="id-ID" dirty="0" smtClean="0"/>
              <a:t>tentang </a:t>
            </a:r>
            <a:r>
              <a:rPr lang="id-ID" dirty="0" smtClean="0"/>
              <a:t>Ketentuan Umum Perpajakan). </a:t>
            </a:r>
            <a:endParaRPr lang="id-ID" dirty="0"/>
          </a:p>
        </p:txBody>
      </p:sp>
      <p:pic>
        <p:nvPicPr>
          <p:cNvPr id="70658" name="Picture 2" descr="D:\hiqma\gmbr pjk\pajak.png"/>
          <p:cNvPicPr>
            <a:picLocks noChangeAspect="1" noChangeArrowheads="1"/>
          </p:cNvPicPr>
          <p:nvPr/>
        </p:nvPicPr>
        <p:blipFill>
          <a:blip r:embed="rId2"/>
          <a:srcRect/>
          <a:stretch>
            <a:fillRect/>
          </a:stretch>
        </p:blipFill>
        <p:spPr bwMode="auto">
          <a:xfrm>
            <a:off x="7286644" y="5643578"/>
            <a:ext cx="1857356" cy="1357322"/>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56322" name="Picture 2"/>
          <p:cNvPicPr>
            <a:picLocks noGrp="1" noChangeAspect="1" noChangeArrowheads="1"/>
          </p:cNvPicPr>
          <p:nvPr>
            <p:ph idx="1"/>
          </p:nvPr>
        </p:nvPicPr>
        <p:blipFill>
          <a:blip r:embed="rId2"/>
          <a:srcRect l="4801" t="19443" r="2358" b="16423"/>
          <a:stretch>
            <a:fillRect/>
          </a:stretch>
        </p:blipFill>
        <p:spPr bwMode="auto">
          <a:xfrm>
            <a:off x="928662" y="1000108"/>
            <a:ext cx="7572428" cy="492922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57346" name="Picture 2"/>
          <p:cNvPicPr>
            <a:picLocks noGrp="1" noChangeAspect="1" noChangeArrowheads="1"/>
          </p:cNvPicPr>
          <p:nvPr>
            <p:ph idx="1"/>
          </p:nvPr>
        </p:nvPicPr>
        <p:blipFill>
          <a:blip r:embed="rId2"/>
          <a:srcRect l="4801" t="19443" r="3580" b="21004"/>
          <a:stretch>
            <a:fillRect/>
          </a:stretch>
        </p:blipFill>
        <p:spPr bwMode="auto">
          <a:xfrm>
            <a:off x="428596" y="285728"/>
            <a:ext cx="7929618" cy="571504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58370" name="Picture 2"/>
          <p:cNvPicPr>
            <a:picLocks noGrp="1" noChangeAspect="1" noChangeArrowheads="1"/>
          </p:cNvPicPr>
          <p:nvPr>
            <p:ph idx="1"/>
          </p:nvPr>
        </p:nvPicPr>
        <p:blipFill>
          <a:blip r:embed="rId2"/>
          <a:srcRect l="4801" t="19443" r="2358" b="16423"/>
          <a:stretch>
            <a:fillRect/>
          </a:stretch>
        </p:blipFill>
        <p:spPr bwMode="auto">
          <a:xfrm>
            <a:off x="500034" y="214290"/>
            <a:ext cx="8001056" cy="607223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60418" name="Picture 2"/>
          <p:cNvPicPr>
            <a:picLocks noGrp="1" noChangeAspect="1" noChangeArrowheads="1"/>
          </p:cNvPicPr>
          <p:nvPr>
            <p:ph idx="1"/>
          </p:nvPr>
        </p:nvPicPr>
        <p:blipFill>
          <a:blip r:embed="rId2"/>
          <a:srcRect l="4801" t="19443" r="3580" b="16423"/>
          <a:stretch>
            <a:fillRect/>
          </a:stretch>
        </p:blipFill>
        <p:spPr bwMode="auto">
          <a:xfrm>
            <a:off x="500034" y="214290"/>
            <a:ext cx="7929618" cy="585791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61442" name="Picture 2"/>
          <p:cNvPicPr>
            <a:picLocks noGrp="1" noChangeAspect="1" noChangeArrowheads="1"/>
          </p:cNvPicPr>
          <p:nvPr>
            <p:ph idx="1"/>
          </p:nvPr>
        </p:nvPicPr>
        <p:blipFill>
          <a:blip r:embed="rId2"/>
          <a:srcRect l="4801" t="19443" r="3580" b="17950"/>
          <a:stretch>
            <a:fillRect/>
          </a:stretch>
        </p:blipFill>
        <p:spPr bwMode="auto">
          <a:xfrm>
            <a:off x="500034" y="285728"/>
            <a:ext cx="8286808" cy="585791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64514" name="Picture 2"/>
          <p:cNvPicPr>
            <a:picLocks noGrp="1" noChangeAspect="1" noChangeArrowheads="1"/>
          </p:cNvPicPr>
          <p:nvPr>
            <p:ph idx="1"/>
          </p:nvPr>
        </p:nvPicPr>
        <p:blipFill>
          <a:blip r:embed="rId2"/>
          <a:srcRect l="4801" t="17916" r="2358" b="17950"/>
          <a:stretch>
            <a:fillRect/>
          </a:stretch>
        </p:blipFill>
        <p:spPr bwMode="auto">
          <a:xfrm>
            <a:off x="500034" y="214290"/>
            <a:ext cx="8215370" cy="585791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65538" name="Picture 2"/>
          <p:cNvPicPr>
            <a:picLocks noGrp="1" noChangeAspect="1" noChangeArrowheads="1"/>
          </p:cNvPicPr>
          <p:nvPr>
            <p:ph idx="1"/>
          </p:nvPr>
        </p:nvPicPr>
        <p:blipFill>
          <a:blip r:embed="rId2"/>
          <a:srcRect l="20682" t="43875" r="15795" b="11842"/>
          <a:stretch>
            <a:fillRect/>
          </a:stretch>
        </p:blipFill>
        <p:spPr bwMode="auto">
          <a:xfrm>
            <a:off x="500034" y="357166"/>
            <a:ext cx="8072494" cy="5428056"/>
          </a:xfrm>
          <a:prstGeom prst="rect">
            <a:avLst/>
          </a:prstGeom>
          <a:noFill/>
          <a:ln w="9525">
            <a:noFill/>
            <a:miter lim="800000"/>
            <a:headEnd/>
            <a:tailEnd/>
          </a:ln>
          <a:effectLst/>
        </p:spPr>
      </p:pic>
      <p:pic>
        <p:nvPicPr>
          <p:cNvPr id="65541" name="Picture 5" descr="D:\hiqma\gmbr pjk\pajak.png"/>
          <p:cNvPicPr>
            <a:picLocks noChangeAspect="1" noChangeArrowheads="1"/>
          </p:cNvPicPr>
          <p:nvPr/>
        </p:nvPicPr>
        <p:blipFill>
          <a:blip r:embed="rId3"/>
          <a:srcRect/>
          <a:stretch>
            <a:fillRect/>
          </a:stretch>
        </p:blipFill>
        <p:spPr bwMode="auto">
          <a:xfrm>
            <a:off x="6786578" y="4143380"/>
            <a:ext cx="1714512" cy="1357322"/>
          </a:xfrm>
          <a:prstGeom prst="rect">
            <a:avLst/>
          </a:prstGeom>
          <a:noFill/>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66562" name="Picture 2"/>
          <p:cNvPicPr>
            <a:picLocks noGrp="1" noChangeAspect="1" noChangeArrowheads="1"/>
          </p:cNvPicPr>
          <p:nvPr>
            <p:ph idx="1"/>
          </p:nvPr>
        </p:nvPicPr>
        <p:blipFill>
          <a:blip r:embed="rId2"/>
          <a:srcRect l="4801" t="19443" r="3580" b="14896"/>
          <a:stretch>
            <a:fillRect/>
          </a:stretch>
        </p:blipFill>
        <p:spPr bwMode="auto">
          <a:xfrm>
            <a:off x="428596" y="285728"/>
            <a:ext cx="8429684" cy="564360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67586" name="Picture 2"/>
          <p:cNvPicPr>
            <a:picLocks noGrp="1" noChangeAspect="1" noChangeArrowheads="1"/>
          </p:cNvPicPr>
          <p:nvPr>
            <p:ph idx="1"/>
          </p:nvPr>
        </p:nvPicPr>
        <p:blipFill>
          <a:blip r:embed="rId2"/>
          <a:srcRect l="7244" t="20970" r="4801" b="16423"/>
          <a:stretch>
            <a:fillRect/>
          </a:stretch>
        </p:blipFill>
        <p:spPr bwMode="auto">
          <a:xfrm>
            <a:off x="357158" y="285728"/>
            <a:ext cx="8358246" cy="5643602"/>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68610" name="Picture 2"/>
          <p:cNvPicPr>
            <a:picLocks noGrp="1" noChangeAspect="1" noChangeArrowheads="1"/>
          </p:cNvPicPr>
          <p:nvPr>
            <p:ph idx="1"/>
          </p:nvPr>
        </p:nvPicPr>
        <p:blipFill>
          <a:blip r:embed="rId2"/>
          <a:srcRect l="6023" t="19443" r="3580" b="16423"/>
          <a:stretch>
            <a:fillRect/>
          </a:stretch>
        </p:blipFill>
        <p:spPr bwMode="auto">
          <a:xfrm>
            <a:off x="357158" y="285728"/>
            <a:ext cx="8501122" cy="571504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4386" name="Picture 2" descr="EX11"/>
          <p:cNvPicPr>
            <a:picLocks noChangeAspect="1" noChangeArrowheads="1"/>
          </p:cNvPicPr>
          <p:nvPr/>
        </p:nvPicPr>
        <p:blipFill>
          <a:blip r:embed="rId3"/>
          <a:srcRect/>
          <a:stretch>
            <a:fillRect/>
          </a:stretch>
        </p:blipFill>
        <p:spPr bwMode="auto">
          <a:xfrm>
            <a:off x="5657851" y="4437064"/>
            <a:ext cx="1307123" cy="2009775"/>
          </a:xfrm>
          <a:prstGeom prst="rect">
            <a:avLst/>
          </a:prstGeom>
          <a:noFill/>
        </p:spPr>
      </p:pic>
      <p:grpSp>
        <p:nvGrpSpPr>
          <p:cNvPr id="2" name="Group 3"/>
          <p:cNvGrpSpPr>
            <a:grpSpLocks/>
          </p:cNvGrpSpPr>
          <p:nvPr/>
        </p:nvGrpSpPr>
        <p:grpSpPr bwMode="auto">
          <a:xfrm>
            <a:off x="6308482" y="2565401"/>
            <a:ext cx="2517531" cy="1800225"/>
            <a:chOff x="3991" y="1944"/>
            <a:chExt cx="1718" cy="942"/>
          </a:xfrm>
        </p:grpSpPr>
        <p:sp>
          <p:nvSpPr>
            <p:cNvPr id="784388" name="AutoShape 4"/>
            <p:cNvSpPr>
              <a:spLocks noChangeArrowheads="1"/>
            </p:cNvSpPr>
            <p:nvPr/>
          </p:nvSpPr>
          <p:spPr bwMode="auto">
            <a:xfrm>
              <a:off x="3991" y="1944"/>
              <a:ext cx="1718" cy="942"/>
            </a:xfrm>
            <a:prstGeom prst="cloudCallout">
              <a:avLst>
                <a:gd name="adj1" fmla="val -31491"/>
                <a:gd name="adj2" fmla="val 65167"/>
              </a:avLst>
            </a:prstGeom>
            <a:solidFill>
              <a:srgbClr val="CCFFCC">
                <a:alpha val="80000"/>
              </a:srgbClr>
            </a:solidFill>
            <a:ln w="9525">
              <a:solidFill>
                <a:srgbClr val="0000CC"/>
              </a:solidFill>
              <a:round/>
              <a:headEnd/>
              <a:tailEnd/>
            </a:ln>
            <a:effectLst/>
          </p:spPr>
          <p:txBody>
            <a:bodyPr lIns="91401" tIns="45703" rIns="91401" bIns="45703"/>
            <a:lstStyle/>
            <a:p>
              <a:pPr algn="ctr"/>
              <a:endParaRPr lang="en-GB">
                <a:latin typeface="Arial" charset="0"/>
              </a:endParaRPr>
            </a:p>
          </p:txBody>
        </p:sp>
        <p:sp>
          <p:nvSpPr>
            <p:cNvPr id="784389" name="WordArt 5"/>
            <p:cNvSpPr>
              <a:spLocks noChangeArrowheads="1" noChangeShapeType="1" noTextEdit="1"/>
            </p:cNvSpPr>
            <p:nvPr/>
          </p:nvSpPr>
          <p:spPr bwMode="auto">
            <a:xfrm>
              <a:off x="4234" y="2134"/>
              <a:ext cx="1184" cy="532"/>
            </a:xfrm>
            <a:prstGeom prst="rect">
              <a:avLst/>
            </a:prstGeom>
          </p:spPr>
          <p:txBody>
            <a:bodyPr wrap="none" fromWordArt="1">
              <a:prstTxWarp prst="textCanUp">
                <a:avLst>
                  <a:gd name="adj" fmla="val 85250"/>
                </a:avLst>
              </a:prstTxWarp>
            </a:bodyPr>
            <a:lstStyle/>
            <a:p>
              <a:pPr algn="ctr"/>
              <a:r>
                <a:rPr lang="en-US" sz="2000" kern="10">
                  <a:ln w="12700">
                    <a:solidFill>
                      <a:srgbClr val="000066"/>
                    </a:solidFill>
                    <a:round/>
                    <a:headEnd/>
                    <a:tailEnd/>
                  </a:ln>
                  <a:solidFill>
                    <a:srgbClr val="FFFF00"/>
                  </a:solidFill>
                  <a:effectLst>
                    <a:outerShdw dist="45791" dir="2021404" algn="ctr" rotWithShape="0">
                      <a:srgbClr val="9999FF"/>
                    </a:outerShdw>
                  </a:effectLst>
                  <a:latin typeface="Arial Black"/>
                </a:rPr>
                <a:t>BUAT</a:t>
              </a:r>
            </a:p>
            <a:p>
              <a:pPr algn="ctr"/>
              <a:r>
                <a:rPr lang="en-US" sz="2000" kern="10">
                  <a:ln w="12700">
                    <a:solidFill>
                      <a:srgbClr val="000066"/>
                    </a:solidFill>
                    <a:round/>
                    <a:headEnd/>
                    <a:tailEnd/>
                  </a:ln>
                  <a:solidFill>
                    <a:srgbClr val="FFFF00"/>
                  </a:solidFill>
                  <a:effectLst>
                    <a:outerShdw dist="45791" dir="2021404" algn="ctr" rotWithShape="0">
                      <a:srgbClr val="9999FF"/>
                    </a:outerShdw>
                  </a:effectLst>
                  <a:latin typeface="Arial Black"/>
                </a:rPr>
                <a:t>APA ...???</a:t>
              </a:r>
            </a:p>
          </p:txBody>
        </p:sp>
      </p:grpSp>
      <p:pic>
        <p:nvPicPr>
          <p:cNvPr id="784390" name="Picture 6" descr="MADMAN"/>
          <p:cNvPicPr>
            <a:picLocks noChangeAspect="1" noChangeArrowheads="1"/>
          </p:cNvPicPr>
          <p:nvPr/>
        </p:nvPicPr>
        <p:blipFill>
          <a:blip r:embed="rId4"/>
          <a:srcRect/>
          <a:stretch>
            <a:fillRect/>
          </a:stretch>
        </p:blipFill>
        <p:spPr bwMode="auto">
          <a:xfrm flipH="1">
            <a:off x="2579078" y="476250"/>
            <a:ext cx="1774581" cy="2432050"/>
          </a:xfrm>
          <a:prstGeom prst="rect">
            <a:avLst/>
          </a:prstGeom>
          <a:noFill/>
        </p:spPr>
      </p:pic>
      <p:grpSp>
        <p:nvGrpSpPr>
          <p:cNvPr id="3" name="Group 16"/>
          <p:cNvGrpSpPr>
            <a:grpSpLocks/>
          </p:cNvGrpSpPr>
          <p:nvPr/>
        </p:nvGrpSpPr>
        <p:grpSpPr bwMode="auto">
          <a:xfrm>
            <a:off x="451338" y="3068639"/>
            <a:ext cx="4255477" cy="3495675"/>
            <a:chOff x="308" y="1933"/>
            <a:chExt cx="2904" cy="2202"/>
          </a:xfrm>
        </p:grpSpPr>
        <p:pic>
          <p:nvPicPr>
            <p:cNvPr id="784392" name="Picture 8" descr="PULPIT"/>
            <p:cNvPicPr preferRelativeResize="0">
              <a:picLocks noChangeAspect="1" noChangeArrowheads="1"/>
            </p:cNvPicPr>
            <p:nvPr/>
          </p:nvPicPr>
          <p:blipFill>
            <a:blip r:embed="rId5"/>
            <a:srcRect/>
            <a:stretch>
              <a:fillRect/>
            </a:stretch>
          </p:blipFill>
          <p:spPr bwMode="auto">
            <a:xfrm flipH="1">
              <a:off x="308" y="1933"/>
              <a:ext cx="2904" cy="2202"/>
            </a:xfrm>
            <a:prstGeom prst="rect">
              <a:avLst/>
            </a:prstGeom>
            <a:noFill/>
            <a:ln w="9525">
              <a:noFill/>
              <a:miter lim="800000"/>
              <a:headEnd/>
              <a:tailEnd/>
            </a:ln>
          </p:spPr>
        </p:pic>
        <p:sp>
          <p:nvSpPr>
            <p:cNvPr id="784393" name="WordArt 9"/>
            <p:cNvSpPr>
              <a:spLocks noChangeArrowheads="1" noChangeShapeType="1" noTextEdit="1"/>
            </p:cNvSpPr>
            <p:nvPr/>
          </p:nvSpPr>
          <p:spPr bwMode="auto">
            <a:xfrm>
              <a:off x="1867" y="2123"/>
              <a:ext cx="1162" cy="908"/>
            </a:xfrm>
            <a:prstGeom prst="rect">
              <a:avLst/>
            </a:prstGeom>
          </p:spPr>
          <p:txBody>
            <a:bodyPr wrap="none" fromWordArt="1">
              <a:prstTxWarp prst="textCanUp">
                <a:avLst>
                  <a:gd name="adj" fmla="val 90421"/>
                </a:avLst>
              </a:prstTxWarp>
            </a:bodyPr>
            <a:lstStyle/>
            <a:p>
              <a:pPr algn="ctr"/>
              <a:r>
                <a:rPr lang="en-US" sz="2800" kern="10">
                  <a:ln w="12700">
                    <a:solidFill>
                      <a:srgbClr val="000066"/>
                    </a:solidFill>
                    <a:round/>
                    <a:headEnd/>
                    <a:tailEnd/>
                  </a:ln>
                  <a:solidFill>
                    <a:srgbClr val="FF0000"/>
                  </a:solidFill>
                  <a:effectLst>
                    <a:outerShdw dist="45791" dir="2021404" algn="ctr" rotWithShape="0">
                      <a:srgbClr val="9999FF"/>
                    </a:outerShdw>
                  </a:effectLst>
                  <a:latin typeface="Arial Black"/>
                </a:rPr>
                <a:t>TENTU</a:t>
              </a:r>
            </a:p>
            <a:p>
              <a:pPr algn="ctr"/>
              <a:r>
                <a:rPr lang="en-US" sz="2800" kern="10">
                  <a:ln w="12700">
                    <a:solidFill>
                      <a:srgbClr val="000066"/>
                    </a:solidFill>
                    <a:round/>
                    <a:headEnd/>
                    <a:tailEnd/>
                  </a:ln>
                  <a:solidFill>
                    <a:srgbClr val="FF0000"/>
                  </a:solidFill>
                  <a:effectLst>
                    <a:outerShdw dist="45791" dir="2021404" algn="ctr" rotWithShape="0">
                      <a:srgbClr val="9999FF"/>
                    </a:outerShdw>
                  </a:effectLst>
                  <a:latin typeface="Arial Black"/>
                </a:rPr>
                <a:t>PERLU</a:t>
              </a:r>
            </a:p>
            <a:p>
              <a:pPr algn="ctr"/>
              <a:r>
                <a:rPr lang="en-US" sz="2800" kern="10">
                  <a:ln w="12700">
                    <a:solidFill>
                      <a:srgbClr val="000066"/>
                    </a:solidFill>
                    <a:round/>
                    <a:headEnd/>
                    <a:tailEnd/>
                  </a:ln>
                  <a:solidFill>
                    <a:srgbClr val="FF0000"/>
                  </a:solidFill>
                  <a:effectLst>
                    <a:outerShdw dist="45791" dir="2021404" algn="ctr" rotWithShape="0">
                      <a:srgbClr val="9999FF"/>
                    </a:outerShdw>
                  </a:effectLst>
                  <a:latin typeface="Arial Black"/>
                </a:rPr>
                <a:t>DONK !!!</a:t>
              </a:r>
            </a:p>
          </p:txBody>
        </p:sp>
      </p:grpSp>
      <p:sp>
        <p:nvSpPr>
          <p:cNvPr id="784394" name="AutoShape 10"/>
          <p:cNvSpPr>
            <a:spLocks noChangeArrowheads="1"/>
          </p:cNvSpPr>
          <p:nvPr/>
        </p:nvSpPr>
        <p:spPr bwMode="auto">
          <a:xfrm>
            <a:off x="4604239" y="855664"/>
            <a:ext cx="3402623" cy="1228725"/>
          </a:xfrm>
          <a:prstGeom prst="wedgeRoundRectCallout">
            <a:avLst>
              <a:gd name="adj1" fmla="val -61801"/>
              <a:gd name="adj2" fmla="val -4782"/>
              <a:gd name="adj3" fmla="val 16667"/>
            </a:avLst>
          </a:prstGeom>
          <a:solidFill>
            <a:srgbClr val="FFFF66"/>
          </a:solidFill>
          <a:ln w="9525">
            <a:solidFill>
              <a:srgbClr val="CC0000"/>
            </a:solidFill>
            <a:miter lim="800000"/>
            <a:headEnd/>
            <a:tailEnd/>
          </a:ln>
          <a:effectLst/>
        </p:spPr>
        <p:txBody>
          <a:bodyPr lIns="91401" tIns="45703" rIns="91401" bIns="45703"/>
          <a:lstStyle/>
          <a:p>
            <a:pPr algn="ctr"/>
            <a:endParaRPr lang="en-GB">
              <a:latin typeface="Arial" charset="0"/>
            </a:endParaRPr>
          </a:p>
        </p:txBody>
      </p:sp>
      <p:sp>
        <p:nvSpPr>
          <p:cNvPr id="784395" name="WordArt 11"/>
          <p:cNvSpPr>
            <a:spLocks noChangeArrowheads="1" noChangeShapeType="1" noTextEdit="1"/>
          </p:cNvSpPr>
          <p:nvPr/>
        </p:nvSpPr>
        <p:spPr bwMode="auto">
          <a:xfrm>
            <a:off x="4945674" y="1109663"/>
            <a:ext cx="2787162" cy="849312"/>
          </a:xfrm>
          <a:prstGeom prst="rect">
            <a:avLst/>
          </a:prstGeom>
        </p:spPr>
        <p:txBody>
          <a:bodyPr wrap="none" fromWordArt="1">
            <a:prstTxWarp prst="textCanUp">
              <a:avLst>
                <a:gd name="adj" fmla="val 85250"/>
              </a:avLst>
            </a:prstTxWarp>
          </a:bodyPr>
          <a:lstStyle/>
          <a:p>
            <a:pPr algn="ctr"/>
            <a:r>
              <a:rPr lang="en-US" sz="2000" kern="10">
                <a:ln w="12700">
                  <a:solidFill>
                    <a:srgbClr val="000066"/>
                  </a:solidFill>
                  <a:round/>
                  <a:headEnd/>
                  <a:tailEnd/>
                </a:ln>
                <a:solidFill>
                  <a:srgbClr val="000000"/>
                </a:solidFill>
                <a:effectLst>
                  <a:outerShdw dist="45791" dir="2021404" algn="ctr" rotWithShape="0">
                    <a:srgbClr val="9999FF"/>
                  </a:outerShdw>
                </a:effectLst>
                <a:latin typeface="Arial Black"/>
              </a:rPr>
              <a:t>PERLU NGGAK SIH ...</a:t>
            </a:r>
          </a:p>
          <a:p>
            <a:pPr algn="ctr"/>
            <a:r>
              <a:rPr lang="en-US" sz="2000" kern="10">
                <a:ln w="12700">
                  <a:solidFill>
                    <a:srgbClr val="000066"/>
                  </a:solidFill>
                  <a:round/>
                  <a:headEnd/>
                  <a:tailEnd/>
                </a:ln>
                <a:solidFill>
                  <a:srgbClr val="000000"/>
                </a:solidFill>
                <a:effectLst>
                  <a:outerShdw dist="45791" dir="2021404" algn="ctr" rotWithShape="0">
                    <a:srgbClr val="9999FF"/>
                  </a:outerShdw>
                </a:effectLst>
                <a:latin typeface="Arial Black"/>
              </a:rPr>
              <a:t>BAYAR PAJAK ???</a:t>
            </a:r>
          </a:p>
        </p:txBody>
      </p:sp>
      <p:grpSp>
        <p:nvGrpSpPr>
          <p:cNvPr id="4" name="Group 12"/>
          <p:cNvGrpSpPr>
            <a:grpSpLocks/>
          </p:cNvGrpSpPr>
          <p:nvPr/>
        </p:nvGrpSpPr>
        <p:grpSpPr bwMode="auto">
          <a:xfrm>
            <a:off x="252046" y="220664"/>
            <a:ext cx="2164374" cy="1768475"/>
            <a:chOff x="555" y="199"/>
            <a:chExt cx="1477" cy="1114"/>
          </a:xfrm>
        </p:grpSpPr>
        <p:sp>
          <p:nvSpPr>
            <p:cNvPr id="784397" name="AutoShape 13"/>
            <p:cNvSpPr>
              <a:spLocks noChangeArrowheads="1"/>
            </p:cNvSpPr>
            <p:nvPr/>
          </p:nvSpPr>
          <p:spPr bwMode="auto">
            <a:xfrm>
              <a:off x="555" y="199"/>
              <a:ext cx="1477" cy="1114"/>
            </a:xfrm>
            <a:prstGeom prst="cloudCallout">
              <a:avLst>
                <a:gd name="adj1" fmla="val 72764"/>
                <a:gd name="adj2" fmla="val 13162"/>
              </a:avLst>
            </a:prstGeom>
            <a:solidFill>
              <a:srgbClr val="FFFF99">
                <a:alpha val="80000"/>
              </a:srgbClr>
            </a:solidFill>
            <a:ln w="9525">
              <a:solidFill>
                <a:srgbClr val="000000"/>
              </a:solidFill>
              <a:round/>
              <a:headEnd/>
              <a:tailEnd/>
            </a:ln>
            <a:effectLst/>
          </p:spPr>
          <p:txBody>
            <a:bodyPr lIns="91401" tIns="45703" rIns="91401" bIns="45703"/>
            <a:lstStyle/>
            <a:p>
              <a:pPr algn="ctr"/>
              <a:endParaRPr lang="en-GB">
                <a:latin typeface="Arial" charset="0"/>
              </a:endParaRPr>
            </a:p>
          </p:txBody>
        </p:sp>
        <p:sp>
          <p:nvSpPr>
            <p:cNvPr id="784398" name="WordArt 14"/>
            <p:cNvSpPr>
              <a:spLocks noChangeArrowheads="1" noChangeShapeType="1" noTextEdit="1"/>
            </p:cNvSpPr>
            <p:nvPr/>
          </p:nvSpPr>
          <p:spPr bwMode="auto">
            <a:xfrm>
              <a:off x="713" y="365"/>
              <a:ext cx="1117" cy="631"/>
            </a:xfrm>
            <a:prstGeom prst="rect">
              <a:avLst/>
            </a:prstGeom>
          </p:spPr>
          <p:txBody>
            <a:bodyPr wrap="none" fromWordArt="1">
              <a:prstTxWarp prst="textCanUp">
                <a:avLst>
                  <a:gd name="adj" fmla="val 85713"/>
                </a:avLst>
              </a:prstTxWarp>
            </a:bodyPr>
            <a:lstStyle/>
            <a:p>
              <a:pPr algn="ctr"/>
              <a:r>
                <a:rPr lang="en-US" sz="1600" kern="10" dirty="0">
                  <a:ln w="12700">
                    <a:solidFill>
                      <a:schemeClr val="bg2"/>
                    </a:solidFill>
                    <a:round/>
                    <a:headEnd/>
                    <a:tailEnd/>
                  </a:ln>
                  <a:solidFill>
                    <a:srgbClr val="0000CC"/>
                  </a:solidFill>
                  <a:effectLst>
                    <a:outerShdw dist="35921" dir="2700000" sy="50000" kx="2115830" algn="bl" rotWithShape="0">
                      <a:srgbClr val="C0C0C0">
                        <a:alpha val="80000"/>
                      </a:srgbClr>
                    </a:outerShdw>
                  </a:effectLst>
                  <a:latin typeface="Arial Black"/>
                </a:rPr>
                <a:t>MENGAPA</a:t>
              </a:r>
            </a:p>
            <a:p>
              <a:pPr algn="ctr"/>
              <a:r>
                <a:rPr lang="en-US" sz="1600" kern="10" dirty="0">
                  <a:ln w="12700">
                    <a:solidFill>
                      <a:schemeClr val="bg2"/>
                    </a:solidFill>
                    <a:round/>
                    <a:headEnd/>
                    <a:tailEnd/>
                  </a:ln>
                  <a:solidFill>
                    <a:srgbClr val="0000CC"/>
                  </a:solidFill>
                  <a:effectLst>
                    <a:outerShdw dist="35921" dir="2700000" sy="50000" kx="2115830" algn="bl" rotWithShape="0">
                      <a:srgbClr val="C0C0C0">
                        <a:alpha val="80000"/>
                      </a:srgbClr>
                    </a:outerShdw>
                  </a:effectLst>
                  <a:latin typeface="Arial Black"/>
                </a:rPr>
                <a:t>KITA HARUS </a:t>
              </a:r>
            </a:p>
            <a:p>
              <a:pPr algn="ctr"/>
              <a:r>
                <a:rPr lang="en-US" sz="1600" kern="10" dirty="0">
                  <a:ln w="12700">
                    <a:solidFill>
                      <a:schemeClr val="bg2"/>
                    </a:solidFill>
                    <a:round/>
                    <a:headEnd/>
                    <a:tailEnd/>
                  </a:ln>
                  <a:solidFill>
                    <a:srgbClr val="0000CC"/>
                  </a:solidFill>
                  <a:effectLst>
                    <a:outerShdw dist="35921" dir="2700000" sy="50000" kx="2115830" algn="bl" rotWithShape="0">
                      <a:srgbClr val="C0C0C0">
                        <a:alpha val="80000"/>
                      </a:srgbClr>
                    </a:outerShdw>
                  </a:effectLst>
                  <a:latin typeface="Arial Black"/>
                </a:rPr>
                <a:t>BAYAR PAJAK ?</a:t>
              </a:r>
            </a:p>
          </p:txBody>
        </p:sp>
      </p:grpSp>
      <p:pic>
        <p:nvPicPr>
          <p:cNvPr id="15" name="DoRaEmOn.wav">
            <a:hlinkClick r:id="" action="ppaction://media"/>
          </p:cNvPr>
          <p:cNvPicPr>
            <a:picLocks noRot="1" noChangeAspect="1"/>
          </p:cNvPicPr>
          <p:nvPr>
            <a:wavAudioFile r:embed="rId1" name="DoRaEmOn.wav"/>
          </p:nvPr>
        </p:nvPicPr>
        <p:blipFill>
          <a:blip r:embed="rId6"/>
          <a:stretch>
            <a:fillRect/>
          </a:stretch>
        </p:blipFill>
        <p:spPr>
          <a:xfrm>
            <a:off x="4572000" y="7215214"/>
            <a:ext cx="281354" cy="3048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0"/>
                                  </p:stCondLst>
                                  <p:childTnLst>
                                    <p:set>
                                      <p:cBhvr>
                                        <p:cTn id="6" dur="1" fill="hold">
                                          <p:stCondLst>
                                            <p:cond delay="499"/>
                                          </p:stCondLst>
                                        </p:cTn>
                                        <p:tgtEl>
                                          <p:spTgt spid="784390"/>
                                        </p:tgtEl>
                                        <p:attrNameLst>
                                          <p:attrName>style.visibility</p:attrName>
                                        </p:attrNameLst>
                                      </p:cBhvr>
                                      <p:to>
                                        <p:strVal val="visible"/>
                                      </p:to>
                                    </p:set>
                                  </p:childTnLst>
                                </p:cTn>
                              </p:par>
                            </p:childTnLst>
                          </p:cTn>
                        </p:par>
                        <p:par>
                          <p:cTn id="7" fill="hold">
                            <p:stCondLst>
                              <p:cond delay="500"/>
                            </p:stCondLst>
                            <p:childTnLst>
                              <p:par>
                                <p:cTn id="8" presetID="22" presetClass="entr" presetSubtype="2" fill="hold"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right)">
                                      <p:cBhvr>
                                        <p:cTn id="10" dur="500"/>
                                        <p:tgtEl>
                                          <p:spTgt spid="4"/>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784394"/>
                                        </p:tgtEl>
                                        <p:attrNameLst>
                                          <p:attrName>style.visibility</p:attrName>
                                        </p:attrNameLst>
                                      </p:cBhvr>
                                      <p:to>
                                        <p:strVal val="visible"/>
                                      </p:to>
                                    </p:set>
                                    <p:animEffect transition="in" filter="wipe(left)">
                                      <p:cBhvr>
                                        <p:cTn id="13" dur="500"/>
                                        <p:tgtEl>
                                          <p:spTgt spid="78439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784395"/>
                                        </p:tgtEl>
                                        <p:attrNameLst>
                                          <p:attrName>style.visibility</p:attrName>
                                        </p:attrNameLst>
                                      </p:cBhvr>
                                      <p:to>
                                        <p:strVal val="visible"/>
                                      </p:to>
                                    </p:set>
                                    <p:animEffect transition="in" filter="wipe(left)">
                                      <p:cBhvr>
                                        <p:cTn id="16" dur="500"/>
                                        <p:tgtEl>
                                          <p:spTgt spid="784395"/>
                                        </p:tgtEl>
                                      </p:cBhvr>
                                    </p:animEffect>
                                  </p:childTnLst>
                                </p:cTn>
                              </p:par>
                              <p:par>
                                <p:cTn id="17" presetID="5" presetClass="entr" presetSubtype="1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checkerboard(across)">
                                      <p:cBhvr>
                                        <p:cTn id="19" dur="500"/>
                                        <p:tgtEl>
                                          <p:spTgt spid="3"/>
                                        </p:tgtEl>
                                      </p:cBhvr>
                                    </p:animEffect>
                                  </p:childTnLst>
                                </p:cTn>
                              </p:par>
                              <p:par>
                                <p:cTn id="20" presetID="1" presetClass="entr" presetSubtype="0" fill="hold" nodeType="withEffect">
                                  <p:stCondLst>
                                    <p:cond delay="0"/>
                                  </p:stCondLst>
                                  <p:childTnLst>
                                    <p:set>
                                      <p:cBhvr>
                                        <p:cTn id="21" dur="1" fill="hold">
                                          <p:stCondLst>
                                            <p:cond delay="499"/>
                                          </p:stCondLst>
                                        </p:cTn>
                                        <p:tgtEl>
                                          <p:spTgt spid="784386"/>
                                        </p:tgtEl>
                                        <p:attrNameLst>
                                          <p:attrName>style.visibility</p:attrName>
                                        </p:attrNameLst>
                                      </p:cBhvr>
                                      <p:to>
                                        <p:strVal val="visible"/>
                                      </p:to>
                                    </p:set>
                                  </p:childTnLst>
                                </p:cTn>
                              </p:par>
                              <p:par>
                                <p:cTn id="22" presetID="22" presetClass="entr" presetSubtype="4"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wipe(down)">
                                      <p:cBhvr>
                                        <p:cTn id="2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5" fill="hold" display="0">
                  <p:stCondLst>
                    <p:cond delay="indefinite"/>
                  </p:stCondLst>
                  <p:endCondLst>
                    <p:cond evt="onNext" delay="0">
                      <p:tgtEl>
                        <p:sldTgt/>
                      </p:tgtEl>
                    </p:cond>
                    <p:cond evt="onPrev" delay="0">
                      <p:tgtEl>
                        <p:sldTgt/>
                      </p:tgtEl>
                    </p:cond>
                    <p:cond evt="onStopAudio" delay="0">
                      <p:tgtEl>
                        <p:sldTgt/>
                      </p:tgtEl>
                    </p:cond>
                  </p:endCondLst>
                </p:cTn>
                <p:tgtEl>
                  <p:spTgt spid="15"/>
                </p:tgtEl>
              </p:cMediaNode>
            </p:audio>
          </p:childTnLst>
        </p:cTn>
      </p:par>
    </p:tnLst>
    <p:bldLst>
      <p:bldP spid="784394" grpId="0" animBg="1" autoUpdateAnimBg="0"/>
      <p:bldP spid="78439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69634" name="Picture 2"/>
          <p:cNvPicPr>
            <a:picLocks noGrp="1" noChangeAspect="1" noChangeArrowheads="1"/>
          </p:cNvPicPr>
          <p:nvPr>
            <p:ph idx="1"/>
          </p:nvPr>
        </p:nvPicPr>
        <p:blipFill>
          <a:blip r:embed="rId3"/>
          <a:srcRect l="4801" t="17916" r="3580" b="14896"/>
          <a:stretch>
            <a:fillRect/>
          </a:stretch>
        </p:blipFill>
        <p:spPr bwMode="auto">
          <a:xfrm>
            <a:off x="357158" y="214290"/>
            <a:ext cx="8429684" cy="578647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59394" name="Picture 2"/>
          <p:cNvPicPr>
            <a:picLocks noGrp="1" noChangeAspect="1" noChangeArrowheads="1"/>
          </p:cNvPicPr>
          <p:nvPr>
            <p:ph idx="1"/>
          </p:nvPr>
        </p:nvPicPr>
        <p:blipFill>
          <a:blip r:embed="rId2"/>
          <a:srcRect l="4801" t="19443" r="3580" b="17950"/>
          <a:stretch>
            <a:fillRect/>
          </a:stretch>
        </p:blipFill>
        <p:spPr bwMode="auto">
          <a:xfrm>
            <a:off x="357158" y="285728"/>
            <a:ext cx="8358246" cy="550072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2886808" y="663576"/>
            <a:ext cx="3330820" cy="2035175"/>
            <a:chOff x="1969" y="418"/>
            <a:chExt cx="2274" cy="1282"/>
          </a:xfrm>
        </p:grpSpPr>
        <p:pic>
          <p:nvPicPr>
            <p:cNvPr id="786435" name="Picture 3" descr="CRTHOUS1"/>
            <p:cNvPicPr>
              <a:picLocks noChangeAspect="1" noChangeArrowheads="1"/>
            </p:cNvPicPr>
            <p:nvPr/>
          </p:nvPicPr>
          <p:blipFill>
            <a:blip r:embed="rId2"/>
            <a:srcRect/>
            <a:stretch>
              <a:fillRect/>
            </a:stretch>
          </p:blipFill>
          <p:spPr bwMode="auto">
            <a:xfrm>
              <a:off x="1969" y="418"/>
              <a:ext cx="2274" cy="967"/>
            </a:xfrm>
            <a:prstGeom prst="rect">
              <a:avLst/>
            </a:prstGeom>
            <a:noFill/>
          </p:spPr>
        </p:pic>
        <p:sp>
          <p:nvSpPr>
            <p:cNvPr id="786436" name="Text Box 4"/>
            <p:cNvSpPr txBox="1">
              <a:spLocks noChangeArrowheads="1"/>
            </p:cNvSpPr>
            <p:nvPr/>
          </p:nvSpPr>
          <p:spPr bwMode="auto">
            <a:xfrm>
              <a:off x="2037" y="1358"/>
              <a:ext cx="2148" cy="342"/>
            </a:xfrm>
            <a:prstGeom prst="rect">
              <a:avLst/>
            </a:prstGeom>
            <a:solidFill>
              <a:schemeClr val="bg1"/>
            </a:solidFill>
            <a:ln w="12700">
              <a:solidFill>
                <a:schemeClr val="tx1"/>
              </a:solidFill>
              <a:miter lim="800000"/>
              <a:headEnd/>
              <a:tailEnd/>
            </a:ln>
            <a:effectLst/>
          </p:spPr>
          <p:txBody>
            <a:bodyPr wrap="none">
              <a:spAutoFit/>
            </a:bodyPr>
            <a:lstStyle/>
            <a:p>
              <a:pPr algn="ctr">
                <a:lnSpc>
                  <a:spcPct val="80000"/>
                </a:lnSpc>
              </a:pPr>
              <a:r>
                <a:rPr lang="en-US" b="1"/>
                <a:t>NEGARA/PEMERINTAH </a:t>
              </a:r>
            </a:p>
            <a:p>
              <a:pPr algn="ctr">
                <a:lnSpc>
                  <a:spcPct val="80000"/>
                </a:lnSpc>
              </a:pPr>
              <a:r>
                <a:rPr lang="en-US" b="1"/>
                <a:t>(Direktorat Jenderal Pajak) </a:t>
              </a:r>
            </a:p>
          </p:txBody>
        </p:sp>
        <p:pic>
          <p:nvPicPr>
            <p:cNvPr id="786437" name="Picture 5" descr="DepkeuLogo"/>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928" y="436"/>
              <a:ext cx="351" cy="296"/>
            </a:xfrm>
            <a:prstGeom prst="rect">
              <a:avLst/>
            </a:prstGeom>
            <a:noFill/>
          </p:spPr>
        </p:pic>
      </p:grpSp>
      <p:grpSp>
        <p:nvGrpSpPr>
          <p:cNvPr id="3" name="Group 6"/>
          <p:cNvGrpSpPr>
            <a:grpSpLocks/>
          </p:cNvGrpSpPr>
          <p:nvPr/>
        </p:nvGrpSpPr>
        <p:grpSpPr bwMode="auto">
          <a:xfrm>
            <a:off x="2373923" y="2622550"/>
            <a:ext cx="4431323" cy="3917950"/>
            <a:chOff x="1668" y="1700"/>
            <a:chExt cx="3024" cy="2468"/>
          </a:xfrm>
        </p:grpSpPr>
        <p:sp>
          <p:nvSpPr>
            <p:cNvPr id="786439" name="AutoShape 7"/>
            <p:cNvSpPr>
              <a:spLocks noChangeArrowheads="1"/>
            </p:cNvSpPr>
            <p:nvPr/>
          </p:nvSpPr>
          <p:spPr bwMode="auto">
            <a:xfrm>
              <a:off x="1668" y="1700"/>
              <a:ext cx="3024" cy="2468"/>
            </a:xfrm>
            <a:prstGeom prst="irregularSeal1">
              <a:avLst/>
            </a:prstGeom>
            <a:solidFill>
              <a:srgbClr val="FFFF00"/>
            </a:solidFill>
            <a:ln w="9525">
              <a:solidFill>
                <a:schemeClr val="tx1"/>
              </a:solidFill>
              <a:miter lim="800000"/>
              <a:headEnd/>
              <a:tailEnd/>
            </a:ln>
            <a:effectLst/>
          </p:spPr>
          <p:txBody>
            <a:bodyPr wrap="none" anchor="ctr"/>
            <a:lstStyle/>
            <a:p>
              <a:endParaRPr lang="en-US"/>
            </a:p>
          </p:txBody>
        </p:sp>
        <p:sp>
          <p:nvSpPr>
            <p:cNvPr id="786440" name="Text Box 8"/>
            <p:cNvSpPr txBox="1">
              <a:spLocks noChangeArrowheads="1"/>
            </p:cNvSpPr>
            <p:nvPr/>
          </p:nvSpPr>
          <p:spPr bwMode="auto">
            <a:xfrm>
              <a:off x="1737" y="2398"/>
              <a:ext cx="2785" cy="923"/>
            </a:xfrm>
            <a:prstGeom prst="rect">
              <a:avLst/>
            </a:prstGeom>
            <a:noFill/>
            <a:ln w="19050">
              <a:noFill/>
              <a:miter lim="800000"/>
              <a:headEnd/>
              <a:tailEnd/>
            </a:ln>
            <a:effectLst/>
          </p:spPr>
          <p:txBody>
            <a:bodyPr lIns="91430" tIns="45716" rIns="91430" bIns="45716">
              <a:spAutoFit/>
            </a:bodyPr>
            <a:lstStyle/>
            <a:p>
              <a:pPr algn="ctr" defTabSz="3921125" eaLnBrk="0" hangingPunct="0"/>
              <a:r>
                <a:rPr lang="en-US" b="1" dirty="0">
                  <a:solidFill>
                    <a:srgbClr val="FF0000"/>
                  </a:solidFill>
                  <a:effectLst>
                    <a:outerShdw blurRad="38100" dist="38100" dir="2700000" algn="tl">
                      <a:srgbClr val="C0C0C0"/>
                    </a:outerShdw>
                  </a:effectLst>
                  <a:latin typeface="Century Gothic" pitchFamily="34" charset="0"/>
                </a:rPr>
                <a:t>UANG PAJAK UNTUK</a:t>
              </a:r>
            </a:p>
            <a:p>
              <a:pPr algn="ctr" defTabSz="3921125" eaLnBrk="0" hangingPunct="0"/>
              <a:r>
                <a:rPr lang="en-US" b="1" dirty="0">
                  <a:solidFill>
                    <a:srgbClr val="FF0000"/>
                  </a:solidFill>
                  <a:effectLst>
                    <a:outerShdw blurRad="38100" dist="38100" dir="2700000" algn="tl">
                      <a:srgbClr val="C0C0C0"/>
                    </a:outerShdw>
                  </a:effectLst>
                  <a:latin typeface="Century Gothic" pitchFamily="34" charset="0"/>
                </a:rPr>
                <a:t>MEMBIAYAI </a:t>
              </a:r>
            </a:p>
            <a:p>
              <a:pPr algn="ctr" defTabSz="3921125" eaLnBrk="0" hangingPunct="0"/>
              <a:r>
                <a:rPr lang="en-US" b="1" dirty="0">
                  <a:solidFill>
                    <a:srgbClr val="FF0000"/>
                  </a:solidFill>
                  <a:effectLst>
                    <a:outerShdw blurRad="38100" dist="38100" dir="2700000" algn="tl">
                      <a:srgbClr val="C0C0C0"/>
                    </a:outerShdw>
                  </a:effectLst>
                  <a:latin typeface="Century Gothic" pitchFamily="34" charset="0"/>
                </a:rPr>
                <a:t>PEMERINTAH DALAM MENYELENGGARAKAN </a:t>
              </a:r>
            </a:p>
            <a:p>
              <a:pPr algn="ctr" defTabSz="3921125" eaLnBrk="0" hangingPunct="0"/>
              <a:r>
                <a:rPr lang="en-US" b="1" dirty="0">
                  <a:solidFill>
                    <a:srgbClr val="FF0000"/>
                  </a:solidFill>
                  <a:effectLst>
                    <a:outerShdw blurRad="38100" dist="38100" dir="2700000" algn="tl">
                      <a:srgbClr val="C0C0C0"/>
                    </a:outerShdw>
                  </a:effectLst>
                  <a:latin typeface="Century Gothic" pitchFamily="34" charset="0"/>
                </a:rPr>
                <a:t>PEMERINTAHAN/NEGARA</a:t>
              </a:r>
            </a:p>
          </p:txBody>
        </p:sp>
      </p:grpSp>
      <p:grpSp>
        <p:nvGrpSpPr>
          <p:cNvPr id="4" name="Group 9"/>
          <p:cNvGrpSpPr>
            <a:grpSpLocks/>
          </p:cNvGrpSpPr>
          <p:nvPr/>
        </p:nvGrpSpPr>
        <p:grpSpPr bwMode="auto">
          <a:xfrm>
            <a:off x="1452197" y="1204913"/>
            <a:ext cx="1883019" cy="914400"/>
            <a:chOff x="967" y="826"/>
            <a:chExt cx="1285" cy="576"/>
          </a:xfrm>
        </p:grpSpPr>
        <p:sp>
          <p:nvSpPr>
            <p:cNvPr id="786442" name="AutoShape 10"/>
            <p:cNvSpPr>
              <a:spLocks noChangeArrowheads="1"/>
            </p:cNvSpPr>
            <p:nvPr/>
          </p:nvSpPr>
          <p:spPr bwMode="auto">
            <a:xfrm>
              <a:off x="967" y="826"/>
              <a:ext cx="1267" cy="576"/>
            </a:xfrm>
            <a:prstGeom prst="rightArrow">
              <a:avLst>
                <a:gd name="adj1" fmla="val 50000"/>
                <a:gd name="adj2" fmla="val 54991"/>
              </a:avLst>
            </a:prstGeom>
            <a:solidFill>
              <a:srgbClr val="CCFF66"/>
            </a:solidFill>
            <a:ln w="9525">
              <a:solidFill>
                <a:schemeClr val="tx1"/>
              </a:solidFill>
              <a:miter lim="800000"/>
              <a:headEnd/>
              <a:tailEnd/>
            </a:ln>
            <a:effectLst/>
          </p:spPr>
          <p:txBody>
            <a:bodyPr wrap="none" anchor="ctr"/>
            <a:lstStyle/>
            <a:p>
              <a:endParaRPr lang="en-US"/>
            </a:p>
          </p:txBody>
        </p:sp>
        <p:sp>
          <p:nvSpPr>
            <p:cNvPr id="786443" name="Text Box 11"/>
            <p:cNvSpPr txBox="1">
              <a:spLocks noChangeArrowheads="1"/>
            </p:cNvSpPr>
            <p:nvPr/>
          </p:nvSpPr>
          <p:spPr bwMode="auto">
            <a:xfrm>
              <a:off x="1080" y="986"/>
              <a:ext cx="1172" cy="233"/>
            </a:xfrm>
            <a:prstGeom prst="rect">
              <a:avLst/>
            </a:prstGeom>
            <a:noFill/>
            <a:ln w="9525">
              <a:noFill/>
              <a:miter lim="800000"/>
              <a:headEnd/>
              <a:tailEnd/>
            </a:ln>
            <a:effectLst/>
          </p:spPr>
          <p:txBody>
            <a:bodyPr wrap="none">
              <a:spAutoFit/>
            </a:bodyPr>
            <a:lstStyle/>
            <a:p>
              <a:r>
                <a:rPr lang="en-US" b="1">
                  <a:latin typeface="Verdana" pitchFamily="34" charset="0"/>
                </a:rPr>
                <a:t>bayar pajak</a:t>
              </a:r>
            </a:p>
          </p:txBody>
        </p:sp>
      </p:grpSp>
      <p:grpSp>
        <p:nvGrpSpPr>
          <p:cNvPr id="5" name="Group 12"/>
          <p:cNvGrpSpPr>
            <a:grpSpLocks/>
          </p:cNvGrpSpPr>
          <p:nvPr/>
        </p:nvGrpSpPr>
        <p:grpSpPr bwMode="auto">
          <a:xfrm>
            <a:off x="5798527" y="1196975"/>
            <a:ext cx="1856642" cy="914400"/>
            <a:chOff x="3967" y="831"/>
            <a:chExt cx="1267" cy="576"/>
          </a:xfrm>
        </p:grpSpPr>
        <p:sp>
          <p:nvSpPr>
            <p:cNvPr id="786445" name="AutoShape 13"/>
            <p:cNvSpPr>
              <a:spLocks noChangeArrowheads="1"/>
            </p:cNvSpPr>
            <p:nvPr/>
          </p:nvSpPr>
          <p:spPr bwMode="auto">
            <a:xfrm>
              <a:off x="3967" y="831"/>
              <a:ext cx="1267" cy="576"/>
            </a:xfrm>
            <a:prstGeom prst="leftArrow">
              <a:avLst>
                <a:gd name="adj1" fmla="val 50000"/>
                <a:gd name="adj2" fmla="val 54991"/>
              </a:avLst>
            </a:prstGeom>
            <a:solidFill>
              <a:srgbClr val="CCFF66"/>
            </a:solidFill>
            <a:ln w="9525">
              <a:solidFill>
                <a:schemeClr val="tx1"/>
              </a:solidFill>
              <a:miter lim="800000"/>
              <a:headEnd/>
              <a:tailEnd/>
            </a:ln>
            <a:effectLst/>
          </p:spPr>
          <p:txBody>
            <a:bodyPr wrap="none" anchor="ctr"/>
            <a:lstStyle/>
            <a:p>
              <a:endParaRPr lang="en-US"/>
            </a:p>
          </p:txBody>
        </p:sp>
        <p:sp>
          <p:nvSpPr>
            <p:cNvPr id="786446" name="Text Box 14"/>
            <p:cNvSpPr txBox="1">
              <a:spLocks noChangeArrowheads="1"/>
            </p:cNvSpPr>
            <p:nvPr/>
          </p:nvSpPr>
          <p:spPr bwMode="auto">
            <a:xfrm>
              <a:off x="4039" y="985"/>
              <a:ext cx="1172" cy="233"/>
            </a:xfrm>
            <a:prstGeom prst="rect">
              <a:avLst/>
            </a:prstGeom>
            <a:noFill/>
            <a:ln w="9525">
              <a:noFill/>
              <a:miter lim="800000"/>
              <a:headEnd/>
              <a:tailEnd/>
            </a:ln>
            <a:effectLst/>
          </p:spPr>
          <p:txBody>
            <a:bodyPr wrap="none">
              <a:spAutoFit/>
            </a:bodyPr>
            <a:lstStyle/>
            <a:p>
              <a:r>
                <a:rPr lang="en-US" b="1">
                  <a:latin typeface="Verdana" pitchFamily="34" charset="0"/>
                </a:rPr>
                <a:t>bayar pajak</a:t>
              </a:r>
            </a:p>
          </p:txBody>
        </p:sp>
      </p:grpSp>
      <p:grpSp>
        <p:nvGrpSpPr>
          <p:cNvPr id="6" name="Group 15"/>
          <p:cNvGrpSpPr>
            <a:grpSpLocks/>
          </p:cNvGrpSpPr>
          <p:nvPr/>
        </p:nvGrpSpPr>
        <p:grpSpPr bwMode="auto">
          <a:xfrm>
            <a:off x="211016" y="4043363"/>
            <a:ext cx="1134208" cy="939800"/>
            <a:chOff x="338" y="1991"/>
            <a:chExt cx="774" cy="677"/>
          </a:xfrm>
        </p:grpSpPr>
        <p:pic>
          <p:nvPicPr>
            <p:cNvPr id="786448" name="Picture 16" descr="DOCTOR"/>
            <p:cNvPicPr>
              <a:picLocks noChangeAspect="1" noChangeArrowheads="1"/>
            </p:cNvPicPr>
            <p:nvPr/>
          </p:nvPicPr>
          <p:blipFill>
            <a:blip r:embed="rId4"/>
            <a:srcRect/>
            <a:stretch>
              <a:fillRect/>
            </a:stretch>
          </p:blipFill>
          <p:spPr bwMode="auto">
            <a:xfrm>
              <a:off x="338" y="1991"/>
              <a:ext cx="702" cy="664"/>
            </a:xfrm>
            <a:prstGeom prst="rect">
              <a:avLst/>
            </a:prstGeom>
            <a:noFill/>
          </p:spPr>
        </p:pic>
        <p:pic>
          <p:nvPicPr>
            <p:cNvPr id="786449" name="Picture 17" descr="DOCBAG"/>
            <p:cNvPicPr>
              <a:picLocks noChangeAspect="1" noChangeArrowheads="1"/>
            </p:cNvPicPr>
            <p:nvPr/>
          </p:nvPicPr>
          <p:blipFill>
            <a:blip r:embed="rId5"/>
            <a:srcRect/>
            <a:stretch>
              <a:fillRect/>
            </a:stretch>
          </p:blipFill>
          <p:spPr bwMode="auto">
            <a:xfrm>
              <a:off x="864" y="2450"/>
              <a:ext cx="248" cy="218"/>
            </a:xfrm>
            <a:prstGeom prst="rect">
              <a:avLst/>
            </a:prstGeom>
            <a:noFill/>
          </p:spPr>
        </p:pic>
      </p:grpSp>
      <p:pic>
        <p:nvPicPr>
          <p:cNvPr id="786450" name="Picture 18" descr="j0172570"/>
          <p:cNvPicPr>
            <a:picLocks noChangeAspect="1" noChangeArrowheads="1" noCrop="1"/>
          </p:cNvPicPr>
          <p:nvPr/>
        </p:nvPicPr>
        <p:blipFill>
          <a:blip r:embed="rId6"/>
          <a:srcRect/>
          <a:stretch>
            <a:fillRect/>
          </a:stretch>
        </p:blipFill>
        <p:spPr bwMode="auto">
          <a:xfrm>
            <a:off x="247650" y="5310189"/>
            <a:ext cx="2020765" cy="1074737"/>
          </a:xfrm>
          <a:prstGeom prst="rect">
            <a:avLst/>
          </a:prstGeom>
          <a:noFill/>
        </p:spPr>
      </p:pic>
      <p:pic>
        <p:nvPicPr>
          <p:cNvPr id="786451" name="Picture 19" descr="J0079068"/>
          <p:cNvPicPr>
            <a:picLocks noChangeAspect="1" noChangeArrowheads="1"/>
          </p:cNvPicPr>
          <p:nvPr/>
        </p:nvPicPr>
        <p:blipFill>
          <a:blip r:embed="rId7"/>
          <a:srcRect/>
          <a:stretch>
            <a:fillRect/>
          </a:stretch>
        </p:blipFill>
        <p:spPr bwMode="auto">
          <a:xfrm>
            <a:off x="1182566" y="2339976"/>
            <a:ext cx="2126273" cy="1649413"/>
          </a:xfrm>
          <a:prstGeom prst="rect">
            <a:avLst/>
          </a:prstGeom>
          <a:noFill/>
        </p:spPr>
      </p:pic>
      <p:pic>
        <p:nvPicPr>
          <p:cNvPr id="786452" name="Picture 20" descr="baby"/>
          <p:cNvPicPr>
            <a:picLocks noChangeAspect="1" noChangeArrowheads="1"/>
          </p:cNvPicPr>
          <p:nvPr/>
        </p:nvPicPr>
        <p:blipFill>
          <a:blip r:embed="rId8"/>
          <a:srcRect/>
          <a:stretch>
            <a:fillRect/>
          </a:stretch>
        </p:blipFill>
        <p:spPr bwMode="auto">
          <a:xfrm>
            <a:off x="115766" y="2492375"/>
            <a:ext cx="1799492" cy="1474788"/>
          </a:xfrm>
          <a:prstGeom prst="rect">
            <a:avLst/>
          </a:prstGeom>
          <a:noFill/>
        </p:spPr>
      </p:pic>
      <p:pic>
        <p:nvPicPr>
          <p:cNvPr id="786453" name="Picture 21" descr="bd05085_"/>
          <p:cNvPicPr>
            <a:picLocks noChangeAspect="1" noChangeArrowheads="1"/>
          </p:cNvPicPr>
          <p:nvPr/>
        </p:nvPicPr>
        <p:blipFill>
          <a:blip r:embed="rId9"/>
          <a:srcRect/>
          <a:stretch>
            <a:fillRect/>
          </a:stretch>
        </p:blipFill>
        <p:spPr bwMode="auto">
          <a:xfrm>
            <a:off x="5955323" y="2719389"/>
            <a:ext cx="1840523" cy="1209675"/>
          </a:xfrm>
          <a:prstGeom prst="rect">
            <a:avLst/>
          </a:prstGeom>
          <a:noFill/>
          <a:ln w="9525">
            <a:noFill/>
            <a:miter lim="800000"/>
            <a:headEnd/>
            <a:tailEnd/>
          </a:ln>
        </p:spPr>
      </p:pic>
      <p:pic>
        <p:nvPicPr>
          <p:cNvPr id="786454" name="Picture 22" descr="g0408016"/>
          <p:cNvPicPr>
            <a:picLocks noChangeAspect="1" noChangeArrowheads="1"/>
          </p:cNvPicPr>
          <p:nvPr/>
        </p:nvPicPr>
        <p:blipFill>
          <a:blip r:embed="rId10"/>
          <a:srcRect/>
          <a:stretch>
            <a:fillRect/>
          </a:stretch>
        </p:blipFill>
        <p:spPr bwMode="auto">
          <a:xfrm>
            <a:off x="7077808" y="2587626"/>
            <a:ext cx="1925515" cy="1109663"/>
          </a:xfrm>
          <a:prstGeom prst="rect">
            <a:avLst/>
          </a:prstGeom>
          <a:noFill/>
        </p:spPr>
      </p:pic>
      <p:sp>
        <p:nvSpPr>
          <p:cNvPr id="786455" name="AutoShape 23"/>
          <p:cNvSpPr>
            <a:spLocks noChangeArrowheads="1"/>
          </p:cNvSpPr>
          <p:nvPr/>
        </p:nvSpPr>
        <p:spPr bwMode="auto">
          <a:xfrm rot="5400000">
            <a:off x="4231055" y="2449147"/>
            <a:ext cx="692150" cy="1267557"/>
          </a:xfrm>
          <a:custGeom>
            <a:avLst/>
            <a:gdLst>
              <a:gd name="G0" fmla="+- 11520 0 0"/>
              <a:gd name="G1" fmla="+- 4374 0 0"/>
              <a:gd name="G2" fmla="+- 21600 0 4374"/>
              <a:gd name="G3" fmla="+- 10800 0 4374"/>
              <a:gd name="G4" fmla="+- 21600 0 11520"/>
              <a:gd name="G5" fmla="*/ G4 G3 10800"/>
              <a:gd name="G6" fmla="+- 21600 0 G5"/>
              <a:gd name="T0" fmla="*/ 11520 w 21600"/>
              <a:gd name="T1" fmla="*/ 0 h 21600"/>
              <a:gd name="T2" fmla="*/ 0 w 21600"/>
              <a:gd name="T3" fmla="*/ 10800 h 21600"/>
              <a:gd name="T4" fmla="*/ 11520 w 21600"/>
              <a:gd name="T5" fmla="*/ 21600 h 21600"/>
              <a:gd name="T6" fmla="*/ 21600 w 21600"/>
              <a:gd name="T7" fmla="*/ 10800 h 21600"/>
              <a:gd name="T8" fmla="*/ 17694720 60000 65536"/>
              <a:gd name="T9" fmla="*/ 11796480 60000 65536"/>
              <a:gd name="T10" fmla="*/ 5898240 60000 65536"/>
              <a:gd name="T11" fmla="*/ 0 60000 65536"/>
              <a:gd name="T12" fmla="*/ 3375 w 21600"/>
              <a:gd name="T13" fmla="*/ G1 h 21600"/>
              <a:gd name="T14" fmla="*/ G6 w 21600"/>
              <a:gd name="T15" fmla="*/ G2 h 21600"/>
            </a:gdLst>
            <a:ahLst/>
            <a:cxnLst>
              <a:cxn ang="T8">
                <a:pos x="T0" y="T1"/>
              </a:cxn>
              <a:cxn ang="T9">
                <a:pos x="T2" y="T3"/>
              </a:cxn>
              <a:cxn ang="T10">
                <a:pos x="T4" y="T5"/>
              </a:cxn>
              <a:cxn ang="T11">
                <a:pos x="T6" y="T7"/>
              </a:cxn>
            </a:cxnLst>
            <a:rect l="T12" t="T13" r="T14" b="T15"/>
            <a:pathLst>
              <a:path w="21600" h="21600">
                <a:moveTo>
                  <a:pt x="11520" y="0"/>
                </a:moveTo>
                <a:lnTo>
                  <a:pt x="11520" y="4374"/>
                </a:lnTo>
                <a:lnTo>
                  <a:pt x="3375" y="4374"/>
                </a:lnTo>
                <a:lnTo>
                  <a:pt x="3375" y="17226"/>
                </a:lnTo>
                <a:lnTo>
                  <a:pt x="11520" y="17226"/>
                </a:lnTo>
                <a:lnTo>
                  <a:pt x="11520" y="21600"/>
                </a:lnTo>
                <a:lnTo>
                  <a:pt x="21600" y="10800"/>
                </a:lnTo>
                <a:close/>
              </a:path>
              <a:path w="21600" h="21600">
                <a:moveTo>
                  <a:pt x="1350" y="4374"/>
                </a:moveTo>
                <a:lnTo>
                  <a:pt x="1350" y="17226"/>
                </a:lnTo>
                <a:lnTo>
                  <a:pt x="2700" y="17226"/>
                </a:lnTo>
                <a:lnTo>
                  <a:pt x="2700" y="4374"/>
                </a:lnTo>
                <a:close/>
              </a:path>
              <a:path w="21600" h="21600">
                <a:moveTo>
                  <a:pt x="0" y="4374"/>
                </a:moveTo>
                <a:lnTo>
                  <a:pt x="0" y="17226"/>
                </a:lnTo>
                <a:lnTo>
                  <a:pt x="675" y="17226"/>
                </a:lnTo>
                <a:lnTo>
                  <a:pt x="675" y="4374"/>
                </a:lnTo>
                <a:close/>
              </a:path>
            </a:pathLst>
          </a:custGeom>
          <a:solidFill>
            <a:srgbClr val="FF0000"/>
          </a:solidFill>
          <a:ln w="9525">
            <a:solidFill>
              <a:schemeClr val="tx1"/>
            </a:solidFill>
            <a:miter lim="800000"/>
            <a:headEnd/>
            <a:tailEnd/>
          </a:ln>
          <a:effectLst/>
        </p:spPr>
        <p:txBody>
          <a:bodyPr rot="10800000" vert="eaVert" wrap="none" anchor="ctr"/>
          <a:lstStyle/>
          <a:p>
            <a:pPr algn="ctr"/>
            <a:endParaRPr lang="en-GB"/>
          </a:p>
        </p:txBody>
      </p:sp>
      <p:pic>
        <p:nvPicPr>
          <p:cNvPr id="786456" name="Picture 24" descr="HMCL2775"/>
          <p:cNvPicPr>
            <a:picLocks noChangeAspect="1" noChangeArrowheads="1"/>
          </p:cNvPicPr>
          <p:nvPr/>
        </p:nvPicPr>
        <p:blipFill>
          <a:blip r:embed="rId11" cstate="print">
            <a:clrChange>
              <a:clrFrom>
                <a:srgbClr val="FFFFFF"/>
              </a:clrFrom>
              <a:clrTo>
                <a:srgbClr val="FFFFFF">
                  <a:alpha val="0"/>
                </a:srgbClr>
              </a:clrTo>
            </a:clrChange>
          </a:blip>
          <a:srcRect/>
          <a:stretch>
            <a:fillRect/>
          </a:stretch>
        </p:blipFill>
        <p:spPr bwMode="auto">
          <a:xfrm>
            <a:off x="5918689" y="4530726"/>
            <a:ext cx="1790700" cy="703263"/>
          </a:xfrm>
          <a:prstGeom prst="rect">
            <a:avLst/>
          </a:prstGeom>
          <a:noFill/>
        </p:spPr>
      </p:pic>
      <p:pic>
        <p:nvPicPr>
          <p:cNvPr id="786457" name="Picture 25" descr="YACHT"/>
          <p:cNvPicPr>
            <a:picLocks noChangeAspect="1" noChangeArrowheads="1"/>
          </p:cNvPicPr>
          <p:nvPr/>
        </p:nvPicPr>
        <p:blipFill>
          <a:blip r:embed="rId12"/>
          <a:srcRect/>
          <a:stretch>
            <a:fillRect/>
          </a:stretch>
        </p:blipFill>
        <p:spPr bwMode="auto">
          <a:xfrm>
            <a:off x="7477858" y="5100639"/>
            <a:ext cx="1418492" cy="631825"/>
          </a:xfrm>
          <a:prstGeom prst="rect">
            <a:avLst/>
          </a:prstGeom>
          <a:noFill/>
        </p:spPr>
      </p:pic>
      <p:grpSp>
        <p:nvGrpSpPr>
          <p:cNvPr id="7" name="Group 26"/>
          <p:cNvGrpSpPr>
            <a:grpSpLocks/>
          </p:cNvGrpSpPr>
          <p:nvPr/>
        </p:nvGrpSpPr>
        <p:grpSpPr bwMode="auto">
          <a:xfrm>
            <a:off x="3365989" y="1387476"/>
            <a:ext cx="2162908" cy="644525"/>
            <a:chOff x="2297" y="874"/>
            <a:chExt cx="1476" cy="406"/>
          </a:xfrm>
        </p:grpSpPr>
        <p:pic>
          <p:nvPicPr>
            <p:cNvPr id="786459" name="Picture 27" descr="BS00004_">
              <a:hlinkClick r:id="rId13" action="ppaction://hlinkpres?slideindex=2&amp;slidetitle=RETRIBUSI ada kontraprestasi langsung  SUMBANGAN utk golon..."/>
            </p:cNvPr>
            <p:cNvPicPr>
              <a:picLocks noChangeAspect="1" noChangeArrowheads="1"/>
            </p:cNvPicPr>
            <p:nvPr/>
          </p:nvPicPr>
          <p:blipFill>
            <a:blip r:embed="rId14"/>
            <a:srcRect/>
            <a:stretch>
              <a:fillRect/>
            </a:stretch>
          </p:blipFill>
          <p:spPr bwMode="auto">
            <a:xfrm>
              <a:off x="2709" y="923"/>
              <a:ext cx="798" cy="357"/>
            </a:xfrm>
            <a:prstGeom prst="rect">
              <a:avLst/>
            </a:prstGeom>
            <a:noFill/>
            <a:ln>
              <a:noFill/>
            </a:ln>
            <a:effectLst/>
          </p:spPr>
        </p:pic>
        <p:pic>
          <p:nvPicPr>
            <p:cNvPr id="786460" name="Picture 28" descr="j0183778"/>
            <p:cNvPicPr>
              <a:picLocks noChangeAspect="1" noChangeArrowheads="1"/>
            </p:cNvPicPr>
            <p:nvPr/>
          </p:nvPicPr>
          <p:blipFill>
            <a:blip r:embed="rId15"/>
            <a:srcRect/>
            <a:stretch>
              <a:fillRect/>
            </a:stretch>
          </p:blipFill>
          <p:spPr bwMode="auto">
            <a:xfrm>
              <a:off x="2297" y="1041"/>
              <a:ext cx="660" cy="221"/>
            </a:xfrm>
            <a:prstGeom prst="rect">
              <a:avLst/>
            </a:prstGeom>
            <a:noFill/>
          </p:spPr>
        </p:pic>
        <p:pic>
          <p:nvPicPr>
            <p:cNvPr id="786461" name="Picture 29" descr="AG00358_"/>
            <p:cNvPicPr>
              <a:picLocks noChangeAspect="1" noChangeArrowheads="1" noCrop="1"/>
            </p:cNvPicPr>
            <p:nvPr/>
          </p:nvPicPr>
          <p:blipFill>
            <a:blip r:embed="rId16"/>
            <a:srcRect/>
            <a:stretch>
              <a:fillRect/>
            </a:stretch>
          </p:blipFill>
          <p:spPr bwMode="auto">
            <a:xfrm>
              <a:off x="3301" y="874"/>
              <a:ext cx="472" cy="405"/>
            </a:xfrm>
            <a:prstGeom prst="rect">
              <a:avLst/>
            </a:prstGeom>
            <a:noFill/>
          </p:spPr>
        </p:pic>
      </p:grpSp>
      <p:pic>
        <p:nvPicPr>
          <p:cNvPr id="786462" name="Picture 30" descr="PARENTS"/>
          <p:cNvPicPr>
            <a:picLocks noChangeAspect="1" noChangeArrowheads="1"/>
          </p:cNvPicPr>
          <p:nvPr/>
        </p:nvPicPr>
        <p:blipFill>
          <a:blip r:embed="rId17"/>
          <a:srcRect/>
          <a:stretch>
            <a:fillRect/>
          </a:stretch>
        </p:blipFill>
        <p:spPr bwMode="auto">
          <a:xfrm>
            <a:off x="2010508" y="3284539"/>
            <a:ext cx="766397" cy="1036637"/>
          </a:xfrm>
          <a:prstGeom prst="rect">
            <a:avLst/>
          </a:prstGeom>
          <a:noFill/>
        </p:spPr>
      </p:pic>
      <p:grpSp>
        <p:nvGrpSpPr>
          <p:cNvPr id="8" name="Group 31"/>
          <p:cNvGrpSpPr>
            <a:grpSpLocks/>
          </p:cNvGrpSpPr>
          <p:nvPr/>
        </p:nvGrpSpPr>
        <p:grpSpPr bwMode="auto">
          <a:xfrm>
            <a:off x="1417028" y="4465639"/>
            <a:ext cx="1584080" cy="1074737"/>
            <a:chOff x="2314" y="2216"/>
            <a:chExt cx="887" cy="552"/>
          </a:xfrm>
        </p:grpSpPr>
        <p:pic>
          <p:nvPicPr>
            <p:cNvPr id="786464" name="Picture 32" descr="J0079251"/>
            <p:cNvPicPr>
              <a:picLocks noChangeAspect="1" noChangeArrowheads="1"/>
            </p:cNvPicPr>
            <p:nvPr/>
          </p:nvPicPr>
          <p:blipFill>
            <a:blip r:embed="rId18"/>
            <a:srcRect/>
            <a:stretch>
              <a:fillRect/>
            </a:stretch>
          </p:blipFill>
          <p:spPr bwMode="auto">
            <a:xfrm>
              <a:off x="2314" y="2234"/>
              <a:ext cx="540" cy="531"/>
            </a:xfrm>
            <a:prstGeom prst="rect">
              <a:avLst/>
            </a:prstGeom>
            <a:noFill/>
          </p:spPr>
        </p:pic>
        <p:pic>
          <p:nvPicPr>
            <p:cNvPr id="786465" name="Picture 33" descr="J0079256"/>
            <p:cNvPicPr>
              <a:picLocks noChangeAspect="1" noChangeArrowheads="1"/>
            </p:cNvPicPr>
            <p:nvPr/>
          </p:nvPicPr>
          <p:blipFill>
            <a:blip r:embed="rId19"/>
            <a:srcRect/>
            <a:stretch>
              <a:fillRect/>
            </a:stretch>
          </p:blipFill>
          <p:spPr bwMode="auto">
            <a:xfrm>
              <a:off x="2679" y="2216"/>
              <a:ext cx="522" cy="552"/>
            </a:xfrm>
            <a:prstGeom prst="rect">
              <a:avLst/>
            </a:prstGeom>
            <a:noFill/>
          </p:spPr>
        </p:pic>
      </p:grpSp>
      <p:pic>
        <p:nvPicPr>
          <p:cNvPr id="786466" name="Picture 34" descr="HMCL2574"/>
          <p:cNvPicPr>
            <a:picLocks noChangeAspect="1" noChangeArrowheads="1"/>
          </p:cNvPicPr>
          <p:nvPr/>
        </p:nvPicPr>
        <p:blipFill>
          <a:blip r:embed="rId20" cstate="print">
            <a:clrChange>
              <a:clrFrom>
                <a:srgbClr val="FFFFFF"/>
              </a:clrFrom>
              <a:clrTo>
                <a:srgbClr val="FFFFFF">
                  <a:alpha val="0"/>
                </a:srgbClr>
              </a:clrTo>
            </a:clrChange>
          </a:blip>
          <a:srcRect/>
          <a:stretch>
            <a:fillRect/>
          </a:stretch>
        </p:blipFill>
        <p:spPr bwMode="auto">
          <a:xfrm>
            <a:off x="6729047" y="3937000"/>
            <a:ext cx="2132135" cy="642938"/>
          </a:xfrm>
          <a:prstGeom prst="rect">
            <a:avLst/>
          </a:prstGeom>
          <a:noFill/>
        </p:spPr>
      </p:pic>
      <p:grpSp>
        <p:nvGrpSpPr>
          <p:cNvPr id="9" name="Group 35"/>
          <p:cNvGrpSpPr>
            <a:grpSpLocks/>
          </p:cNvGrpSpPr>
          <p:nvPr/>
        </p:nvGrpSpPr>
        <p:grpSpPr bwMode="auto">
          <a:xfrm>
            <a:off x="5421923" y="5232400"/>
            <a:ext cx="1880089" cy="1460500"/>
            <a:chOff x="2967" y="727"/>
            <a:chExt cx="1702" cy="1448"/>
          </a:xfrm>
        </p:grpSpPr>
        <p:pic>
          <p:nvPicPr>
            <p:cNvPr id="786468" name="Picture 36" descr="g0224127"/>
            <p:cNvPicPr>
              <a:picLocks noChangeAspect="1" noChangeArrowheads="1"/>
            </p:cNvPicPr>
            <p:nvPr/>
          </p:nvPicPr>
          <p:blipFill>
            <a:blip r:embed="rId21"/>
            <a:srcRect/>
            <a:stretch>
              <a:fillRect/>
            </a:stretch>
          </p:blipFill>
          <p:spPr bwMode="auto">
            <a:xfrm>
              <a:off x="3613" y="781"/>
              <a:ext cx="765" cy="1379"/>
            </a:xfrm>
            <a:prstGeom prst="rect">
              <a:avLst/>
            </a:prstGeom>
            <a:noFill/>
          </p:spPr>
        </p:pic>
        <p:pic>
          <p:nvPicPr>
            <p:cNvPr id="786469" name="Picture 37" descr="g0224101"/>
            <p:cNvPicPr>
              <a:picLocks noChangeAspect="1" noChangeArrowheads="1"/>
            </p:cNvPicPr>
            <p:nvPr/>
          </p:nvPicPr>
          <p:blipFill>
            <a:blip r:embed="rId22"/>
            <a:srcRect/>
            <a:stretch>
              <a:fillRect/>
            </a:stretch>
          </p:blipFill>
          <p:spPr bwMode="auto">
            <a:xfrm>
              <a:off x="4064" y="727"/>
              <a:ext cx="605" cy="1360"/>
            </a:xfrm>
            <a:prstGeom prst="rect">
              <a:avLst/>
            </a:prstGeom>
            <a:noFill/>
          </p:spPr>
        </p:pic>
        <p:pic>
          <p:nvPicPr>
            <p:cNvPr id="786470" name="Picture 38" descr="g0224110"/>
            <p:cNvPicPr>
              <a:picLocks noChangeAspect="1" noChangeArrowheads="1"/>
            </p:cNvPicPr>
            <p:nvPr/>
          </p:nvPicPr>
          <p:blipFill>
            <a:blip r:embed="rId23"/>
            <a:srcRect/>
            <a:stretch>
              <a:fillRect/>
            </a:stretch>
          </p:blipFill>
          <p:spPr bwMode="auto">
            <a:xfrm>
              <a:off x="3359" y="742"/>
              <a:ext cx="656" cy="1363"/>
            </a:xfrm>
            <a:prstGeom prst="rect">
              <a:avLst/>
            </a:prstGeom>
            <a:noFill/>
          </p:spPr>
        </p:pic>
        <p:pic>
          <p:nvPicPr>
            <p:cNvPr id="786471" name="Picture 39" descr="g0224133"/>
            <p:cNvPicPr>
              <a:picLocks noChangeAspect="1" noChangeArrowheads="1"/>
            </p:cNvPicPr>
            <p:nvPr/>
          </p:nvPicPr>
          <p:blipFill>
            <a:blip r:embed="rId24"/>
            <a:srcRect/>
            <a:stretch>
              <a:fillRect/>
            </a:stretch>
          </p:blipFill>
          <p:spPr bwMode="auto">
            <a:xfrm>
              <a:off x="2967" y="757"/>
              <a:ext cx="695" cy="1418"/>
            </a:xfrm>
            <a:prstGeom prst="rect">
              <a:avLst/>
            </a:prstGeom>
            <a:noFill/>
          </p:spPr>
        </p:pic>
      </p:grpSp>
      <p:pic>
        <p:nvPicPr>
          <p:cNvPr id="786472" name="Picture 40" descr="SCIENTS1"/>
          <p:cNvPicPr>
            <a:picLocks noChangeAspect="1" noChangeArrowheads="1"/>
          </p:cNvPicPr>
          <p:nvPr/>
        </p:nvPicPr>
        <p:blipFill>
          <a:blip r:embed="rId25"/>
          <a:srcRect/>
          <a:stretch>
            <a:fillRect/>
          </a:stretch>
        </p:blipFill>
        <p:spPr bwMode="auto">
          <a:xfrm>
            <a:off x="2373924" y="5502275"/>
            <a:ext cx="1737946" cy="1155700"/>
          </a:xfrm>
          <a:prstGeom prst="rect">
            <a:avLst/>
          </a:prstGeom>
          <a:noFill/>
        </p:spPr>
      </p:pic>
      <p:grpSp>
        <p:nvGrpSpPr>
          <p:cNvPr id="10" name="Group 42"/>
          <p:cNvGrpSpPr>
            <a:grpSpLocks/>
          </p:cNvGrpSpPr>
          <p:nvPr/>
        </p:nvGrpSpPr>
        <p:grpSpPr bwMode="auto">
          <a:xfrm>
            <a:off x="7230208" y="5788025"/>
            <a:ext cx="1595804" cy="712788"/>
            <a:chOff x="217" y="1652"/>
            <a:chExt cx="2186" cy="643"/>
          </a:xfrm>
        </p:grpSpPr>
        <p:pic>
          <p:nvPicPr>
            <p:cNvPr id="786475" name="Picture 43" descr="FIREENGN"/>
            <p:cNvPicPr>
              <a:picLocks noChangeAspect="1" noChangeArrowheads="1"/>
            </p:cNvPicPr>
            <p:nvPr/>
          </p:nvPicPr>
          <p:blipFill>
            <a:blip r:embed="rId26"/>
            <a:srcRect/>
            <a:stretch>
              <a:fillRect/>
            </a:stretch>
          </p:blipFill>
          <p:spPr bwMode="auto">
            <a:xfrm>
              <a:off x="217" y="1652"/>
              <a:ext cx="2186" cy="643"/>
            </a:xfrm>
            <a:prstGeom prst="rect">
              <a:avLst/>
            </a:prstGeom>
            <a:noFill/>
          </p:spPr>
        </p:pic>
        <p:pic>
          <p:nvPicPr>
            <p:cNvPr id="786476" name="Picture 44" descr="HYDRANT"/>
            <p:cNvPicPr>
              <a:picLocks noChangeArrowheads="1"/>
            </p:cNvPicPr>
            <p:nvPr/>
          </p:nvPicPr>
          <p:blipFill>
            <a:blip r:embed="rId27"/>
            <a:srcRect/>
            <a:stretch>
              <a:fillRect/>
            </a:stretch>
          </p:blipFill>
          <p:spPr bwMode="auto">
            <a:xfrm>
              <a:off x="217" y="1993"/>
              <a:ext cx="288" cy="288"/>
            </a:xfrm>
            <a:prstGeom prst="rect">
              <a:avLst/>
            </a:prstGeom>
            <a:noFill/>
          </p:spPr>
        </p:pic>
      </p:grpSp>
      <p:grpSp>
        <p:nvGrpSpPr>
          <p:cNvPr id="11" name="Group 45"/>
          <p:cNvGrpSpPr>
            <a:grpSpLocks/>
          </p:cNvGrpSpPr>
          <p:nvPr/>
        </p:nvGrpSpPr>
        <p:grpSpPr bwMode="auto">
          <a:xfrm>
            <a:off x="4086959" y="5464176"/>
            <a:ext cx="1513742" cy="1209675"/>
            <a:chOff x="2789" y="3442"/>
            <a:chExt cx="1033" cy="762"/>
          </a:xfrm>
        </p:grpSpPr>
        <p:pic>
          <p:nvPicPr>
            <p:cNvPr id="786478" name="Picture 46" descr="JUDGE2"/>
            <p:cNvPicPr>
              <a:picLocks noChangeAspect="1" noChangeArrowheads="1"/>
            </p:cNvPicPr>
            <p:nvPr/>
          </p:nvPicPr>
          <p:blipFill>
            <a:blip r:embed="rId28"/>
            <a:srcRect/>
            <a:stretch>
              <a:fillRect/>
            </a:stretch>
          </p:blipFill>
          <p:spPr bwMode="auto">
            <a:xfrm>
              <a:off x="3062" y="3442"/>
              <a:ext cx="760" cy="762"/>
            </a:xfrm>
            <a:prstGeom prst="rect">
              <a:avLst/>
            </a:prstGeom>
            <a:noFill/>
          </p:spPr>
        </p:pic>
        <p:pic>
          <p:nvPicPr>
            <p:cNvPr id="786479" name="Picture 47" descr="j0162997"/>
            <p:cNvPicPr>
              <a:picLocks noChangeAspect="1" noChangeArrowheads="1" noCrop="1"/>
            </p:cNvPicPr>
            <p:nvPr/>
          </p:nvPicPr>
          <p:blipFill>
            <a:blip r:embed="rId29"/>
            <a:srcRect/>
            <a:stretch>
              <a:fillRect/>
            </a:stretch>
          </p:blipFill>
          <p:spPr bwMode="auto">
            <a:xfrm>
              <a:off x="2789" y="3950"/>
              <a:ext cx="709" cy="212"/>
            </a:xfrm>
            <a:prstGeom prst="rect">
              <a:avLst/>
            </a:prstGeom>
            <a:noFill/>
          </p:spPr>
        </p:pic>
      </p:grpSp>
      <p:grpSp>
        <p:nvGrpSpPr>
          <p:cNvPr id="12" name="Group 48"/>
          <p:cNvGrpSpPr>
            <a:grpSpLocks/>
          </p:cNvGrpSpPr>
          <p:nvPr/>
        </p:nvGrpSpPr>
        <p:grpSpPr bwMode="auto">
          <a:xfrm>
            <a:off x="282820" y="333375"/>
            <a:ext cx="8578362" cy="1982788"/>
            <a:chOff x="193" y="277"/>
            <a:chExt cx="5854" cy="1249"/>
          </a:xfrm>
        </p:grpSpPr>
        <p:grpSp>
          <p:nvGrpSpPr>
            <p:cNvPr id="13" name="Group 49"/>
            <p:cNvGrpSpPr>
              <a:grpSpLocks/>
            </p:cNvGrpSpPr>
            <p:nvPr/>
          </p:nvGrpSpPr>
          <p:grpSpPr bwMode="auto">
            <a:xfrm>
              <a:off x="193" y="277"/>
              <a:ext cx="5854" cy="1246"/>
              <a:chOff x="193" y="277"/>
              <a:chExt cx="5854" cy="1246"/>
            </a:xfrm>
          </p:grpSpPr>
          <p:grpSp>
            <p:nvGrpSpPr>
              <p:cNvPr id="14" name="Group 50"/>
              <p:cNvGrpSpPr>
                <a:grpSpLocks/>
              </p:cNvGrpSpPr>
              <p:nvPr/>
            </p:nvGrpSpPr>
            <p:grpSpPr bwMode="auto">
              <a:xfrm>
                <a:off x="4644" y="277"/>
                <a:ext cx="1403" cy="1229"/>
                <a:chOff x="4644" y="277"/>
                <a:chExt cx="1403" cy="1229"/>
              </a:xfrm>
            </p:grpSpPr>
            <p:pic>
              <p:nvPicPr>
                <p:cNvPr id="786483" name="Picture 51" descr="BAGOMONY"/>
                <p:cNvPicPr>
                  <a:picLocks noChangeAspect="1" noChangeArrowheads="1"/>
                </p:cNvPicPr>
                <p:nvPr/>
              </p:nvPicPr>
              <p:blipFill>
                <a:blip r:embed="rId30"/>
                <a:srcRect/>
                <a:stretch>
                  <a:fillRect/>
                </a:stretch>
              </p:blipFill>
              <p:spPr bwMode="auto">
                <a:xfrm>
                  <a:off x="4644" y="483"/>
                  <a:ext cx="842" cy="972"/>
                </a:xfrm>
                <a:prstGeom prst="rect">
                  <a:avLst/>
                </a:prstGeom>
                <a:noFill/>
              </p:spPr>
            </p:pic>
            <p:pic>
              <p:nvPicPr>
                <p:cNvPr id="786484" name="Picture 52" descr="AG00358_"/>
                <p:cNvPicPr>
                  <a:picLocks noChangeAspect="1" noChangeArrowheads="1" noCrop="1"/>
                </p:cNvPicPr>
                <p:nvPr/>
              </p:nvPicPr>
              <p:blipFill>
                <a:blip r:embed="rId16"/>
                <a:srcRect/>
                <a:stretch>
                  <a:fillRect/>
                </a:stretch>
              </p:blipFill>
              <p:spPr bwMode="auto">
                <a:xfrm>
                  <a:off x="4665" y="647"/>
                  <a:ext cx="338" cy="290"/>
                </a:xfrm>
                <a:prstGeom prst="rect">
                  <a:avLst/>
                </a:prstGeom>
                <a:noFill/>
              </p:spPr>
            </p:pic>
            <p:pic>
              <p:nvPicPr>
                <p:cNvPr id="786485" name="Picture 53" descr="j0151845"/>
                <p:cNvPicPr preferRelativeResize="0">
                  <a:picLocks noChangeArrowheads="1"/>
                </p:cNvPicPr>
                <p:nvPr/>
              </p:nvPicPr>
              <p:blipFill>
                <a:blip r:embed="rId31"/>
                <a:srcRect/>
                <a:stretch>
                  <a:fillRect/>
                </a:stretch>
              </p:blipFill>
              <p:spPr bwMode="auto">
                <a:xfrm flipH="1">
                  <a:off x="5201" y="277"/>
                  <a:ext cx="846" cy="1229"/>
                </a:xfrm>
                <a:prstGeom prst="rect">
                  <a:avLst/>
                </a:prstGeom>
                <a:noFill/>
              </p:spPr>
            </p:pic>
          </p:grpSp>
          <p:grpSp>
            <p:nvGrpSpPr>
              <p:cNvPr id="15" name="Group 54"/>
              <p:cNvGrpSpPr>
                <a:grpSpLocks/>
              </p:cNvGrpSpPr>
              <p:nvPr/>
            </p:nvGrpSpPr>
            <p:grpSpPr bwMode="auto">
              <a:xfrm>
                <a:off x="193" y="297"/>
                <a:ext cx="1354" cy="1226"/>
                <a:chOff x="193" y="297"/>
                <a:chExt cx="1354" cy="1226"/>
              </a:xfrm>
            </p:grpSpPr>
            <p:pic>
              <p:nvPicPr>
                <p:cNvPr id="786487" name="Picture 55" descr="BAGOMONY"/>
                <p:cNvPicPr>
                  <a:picLocks noChangeArrowheads="1"/>
                </p:cNvPicPr>
                <p:nvPr/>
              </p:nvPicPr>
              <p:blipFill>
                <a:blip r:embed="rId30"/>
                <a:srcRect/>
                <a:stretch>
                  <a:fillRect/>
                </a:stretch>
              </p:blipFill>
              <p:spPr bwMode="auto">
                <a:xfrm flipH="1">
                  <a:off x="706" y="487"/>
                  <a:ext cx="841" cy="974"/>
                </a:xfrm>
                <a:prstGeom prst="rect">
                  <a:avLst/>
                </a:prstGeom>
                <a:noFill/>
              </p:spPr>
            </p:pic>
            <p:pic>
              <p:nvPicPr>
                <p:cNvPr id="786488" name="Picture 56" descr="AG00358_"/>
                <p:cNvPicPr>
                  <a:picLocks noChangeAspect="1" noChangeArrowheads="1" noCrop="1"/>
                </p:cNvPicPr>
                <p:nvPr/>
              </p:nvPicPr>
              <p:blipFill>
                <a:blip r:embed="rId16"/>
                <a:srcRect/>
                <a:stretch>
                  <a:fillRect/>
                </a:stretch>
              </p:blipFill>
              <p:spPr bwMode="auto">
                <a:xfrm>
                  <a:off x="1180" y="653"/>
                  <a:ext cx="338" cy="290"/>
                </a:xfrm>
                <a:prstGeom prst="rect">
                  <a:avLst/>
                </a:prstGeom>
                <a:noFill/>
              </p:spPr>
            </p:pic>
            <p:pic>
              <p:nvPicPr>
                <p:cNvPr id="786489" name="Picture 57" descr="j0151845"/>
                <p:cNvPicPr preferRelativeResize="0">
                  <a:picLocks noChangeArrowheads="1"/>
                </p:cNvPicPr>
                <p:nvPr/>
              </p:nvPicPr>
              <p:blipFill>
                <a:blip r:embed="rId31"/>
                <a:srcRect/>
                <a:stretch>
                  <a:fillRect/>
                </a:stretch>
              </p:blipFill>
              <p:spPr bwMode="auto">
                <a:xfrm>
                  <a:off x="193" y="297"/>
                  <a:ext cx="846" cy="1226"/>
                </a:xfrm>
                <a:prstGeom prst="rect">
                  <a:avLst/>
                </a:prstGeom>
                <a:noFill/>
              </p:spPr>
            </p:pic>
          </p:grpSp>
        </p:grpSp>
        <p:sp>
          <p:nvSpPr>
            <p:cNvPr id="786490" name="Text Box 58"/>
            <p:cNvSpPr txBox="1">
              <a:spLocks noChangeArrowheads="1"/>
            </p:cNvSpPr>
            <p:nvPr/>
          </p:nvSpPr>
          <p:spPr bwMode="auto">
            <a:xfrm>
              <a:off x="193" y="1275"/>
              <a:ext cx="990" cy="237"/>
            </a:xfrm>
            <a:prstGeom prst="rect">
              <a:avLst/>
            </a:prstGeom>
            <a:solidFill>
              <a:srgbClr val="FFFF99"/>
            </a:solidFill>
            <a:ln w="9525">
              <a:solidFill>
                <a:schemeClr val="tx1"/>
              </a:solidFill>
              <a:miter lim="800000"/>
              <a:headEnd/>
              <a:tailEnd/>
            </a:ln>
            <a:effectLst/>
          </p:spPr>
          <p:txBody>
            <a:bodyPr wrap="none">
              <a:spAutoFit/>
            </a:bodyPr>
            <a:lstStyle/>
            <a:p>
              <a:r>
                <a:rPr lang="en-US" b="1"/>
                <a:t>Wajib Pajak</a:t>
              </a:r>
            </a:p>
          </p:txBody>
        </p:sp>
        <p:sp>
          <p:nvSpPr>
            <p:cNvPr id="786491" name="Text Box 59"/>
            <p:cNvSpPr txBox="1">
              <a:spLocks noChangeArrowheads="1"/>
            </p:cNvSpPr>
            <p:nvPr/>
          </p:nvSpPr>
          <p:spPr bwMode="auto">
            <a:xfrm>
              <a:off x="5031" y="1289"/>
              <a:ext cx="990" cy="237"/>
            </a:xfrm>
            <a:prstGeom prst="rect">
              <a:avLst/>
            </a:prstGeom>
            <a:solidFill>
              <a:srgbClr val="FFFF99"/>
            </a:solidFill>
            <a:ln w="9525">
              <a:solidFill>
                <a:schemeClr val="tx1"/>
              </a:solidFill>
              <a:miter lim="800000"/>
              <a:headEnd/>
              <a:tailEnd/>
            </a:ln>
            <a:effectLst/>
          </p:spPr>
          <p:txBody>
            <a:bodyPr wrap="none">
              <a:spAutoFit/>
            </a:bodyPr>
            <a:lstStyle/>
            <a:p>
              <a:r>
                <a:rPr lang="en-US" b="1"/>
                <a:t>Wajib Pajak</a:t>
              </a: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2" presetClass="entr" presetSubtype="4" fill="hold" nodeType="after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ipe(down)">
                                      <p:cBhvr>
                                        <p:cTn id="13" dur="1000"/>
                                        <p:tgtEl>
                                          <p:spTgt spid="12"/>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1000"/>
                                        <p:tgtEl>
                                          <p:spTgt spid="4"/>
                                        </p:tgtEl>
                                      </p:cBhvr>
                                    </p:animEffect>
                                  </p:childTnLst>
                                </p:cTn>
                              </p:par>
                              <p:par>
                                <p:cTn id="18" presetID="22" presetClass="entr" presetSubtype="2"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right)">
                                      <p:cBhvr>
                                        <p:cTn id="20" dur="1000"/>
                                        <p:tgtEl>
                                          <p:spTgt spid="5"/>
                                        </p:tgtEl>
                                      </p:cBhvr>
                                    </p:animEffect>
                                  </p:childTnLst>
                                </p:cTn>
                              </p:par>
                            </p:childTnLst>
                          </p:cTn>
                        </p:par>
                        <p:par>
                          <p:cTn id="21" fill="hold">
                            <p:stCondLst>
                              <p:cond delay="2500"/>
                            </p:stCondLst>
                            <p:childTnLst>
                              <p:par>
                                <p:cTn id="22" presetID="10" presetClass="entr" presetSubtype="0"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childTnLst>
                                </p:cTn>
                              </p:par>
                            </p:childTnLst>
                          </p:cTn>
                        </p:par>
                        <p:par>
                          <p:cTn id="25" fill="hold">
                            <p:stCondLst>
                              <p:cond delay="3500"/>
                            </p:stCondLst>
                            <p:childTnLst>
                              <p:par>
                                <p:cTn id="26" presetID="22" presetClass="entr" presetSubtype="1" fill="hold" grpId="0" nodeType="afterEffect">
                                  <p:stCondLst>
                                    <p:cond delay="0"/>
                                  </p:stCondLst>
                                  <p:childTnLst>
                                    <p:set>
                                      <p:cBhvr>
                                        <p:cTn id="27" dur="1" fill="hold">
                                          <p:stCondLst>
                                            <p:cond delay="0"/>
                                          </p:stCondLst>
                                        </p:cTn>
                                        <p:tgtEl>
                                          <p:spTgt spid="786455"/>
                                        </p:tgtEl>
                                        <p:attrNameLst>
                                          <p:attrName>style.visibility</p:attrName>
                                        </p:attrNameLst>
                                      </p:cBhvr>
                                      <p:to>
                                        <p:strVal val="visible"/>
                                      </p:to>
                                    </p:set>
                                    <p:animEffect transition="in" filter="wipe(up)">
                                      <p:cBhvr>
                                        <p:cTn id="28" dur="500"/>
                                        <p:tgtEl>
                                          <p:spTgt spid="786455"/>
                                        </p:tgtEl>
                                      </p:cBhvr>
                                    </p:animEffect>
                                  </p:childTnLst>
                                </p:cTn>
                              </p:par>
                            </p:childTnLst>
                          </p:cTn>
                        </p:par>
                        <p:par>
                          <p:cTn id="29" fill="hold">
                            <p:stCondLst>
                              <p:cond delay="4000"/>
                            </p:stCondLst>
                            <p:childTnLst>
                              <p:par>
                                <p:cTn id="30" presetID="53"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p:cTn id="32" dur="1000" fill="hold"/>
                                        <p:tgtEl>
                                          <p:spTgt spid="3"/>
                                        </p:tgtEl>
                                        <p:attrNameLst>
                                          <p:attrName>ppt_w</p:attrName>
                                        </p:attrNameLst>
                                      </p:cBhvr>
                                      <p:tavLst>
                                        <p:tav tm="0">
                                          <p:val>
                                            <p:fltVal val="0"/>
                                          </p:val>
                                        </p:tav>
                                        <p:tav tm="100000">
                                          <p:val>
                                            <p:strVal val="#ppt_w"/>
                                          </p:val>
                                        </p:tav>
                                      </p:tavLst>
                                    </p:anim>
                                    <p:anim calcmode="lin" valueType="num">
                                      <p:cBhvr>
                                        <p:cTn id="33" dur="1000" fill="hold"/>
                                        <p:tgtEl>
                                          <p:spTgt spid="3"/>
                                        </p:tgtEl>
                                        <p:attrNameLst>
                                          <p:attrName>ppt_h</p:attrName>
                                        </p:attrNameLst>
                                      </p:cBhvr>
                                      <p:tavLst>
                                        <p:tav tm="0">
                                          <p:val>
                                            <p:fltVal val="0"/>
                                          </p:val>
                                        </p:tav>
                                        <p:tav tm="100000">
                                          <p:val>
                                            <p:strVal val="#ppt_h"/>
                                          </p:val>
                                        </p:tav>
                                      </p:tavLst>
                                    </p:anim>
                                    <p:animEffect transition="in" filter="fade">
                                      <p:cBhvr>
                                        <p:cTn id="34" dur="1000"/>
                                        <p:tgtEl>
                                          <p:spTgt spid="3"/>
                                        </p:tgtEl>
                                      </p:cBhvr>
                                    </p:animEffect>
                                  </p:childTnLst>
                                </p:cTn>
                              </p:par>
                            </p:childTnLst>
                          </p:cTn>
                        </p:par>
                        <p:par>
                          <p:cTn id="35" fill="hold">
                            <p:stCondLst>
                              <p:cond delay="5000"/>
                            </p:stCondLst>
                            <p:childTnLst>
                              <p:par>
                                <p:cTn id="36" presetID="10" presetClass="entr" presetSubtype="0" fill="hold" nodeType="afterEffect">
                                  <p:stCondLst>
                                    <p:cond delay="0"/>
                                  </p:stCondLst>
                                  <p:childTnLst>
                                    <p:set>
                                      <p:cBhvr>
                                        <p:cTn id="37" dur="1" fill="hold">
                                          <p:stCondLst>
                                            <p:cond delay="0"/>
                                          </p:stCondLst>
                                        </p:cTn>
                                        <p:tgtEl>
                                          <p:spTgt spid="786462"/>
                                        </p:tgtEl>
                                        <p:attrNameLst>
                                          <p:attrName>style.visibility</p:attrName>
                                        </p:attrNameLst>
                                      </p:cBhvr>
                                      <p:to>
                                        <p:strVal val="visible"/>
                                      </p:to>
                                    </p:set>
                                    <p:animEffect transition="in" filter="fade">
                                      <p:cBhvr>
                                        <p:cTn id="38" dur="1000"/>
                                        <p:tgtEl>
                                          <p:spTgt spid="786462"/>
                                        </p:tgtEl>
                                      </p:cBhvr>
                                    </p:animEffect>
                                  </p:childTnLst>
                                </p:cTn>
                              </p:par>
                            </p:childTnLst>
                          </p:cTn>
                        </p:par>
                        <p:par>
                          <p:cTn id="39" fill="hold">
                            <p:stCondLst>
                              <p:cond delay="6000"/>
                            </p:stCondLst>
                            <p:childTnLst>
                              <p:par>
                                <p:cTn id="40" presetID="10" presetClass="entr" presetSubtype="0" fill="hold" nodeType="afterEffect">
                                  <p:stCondLst>
                                    <p:cond delay="0"/>
                                  </p:stCondLst>
                                  <p:childTnLst>
                                    <p:set>
                                      <p:cBhvr>
                                        <p:cTn id="41" dur="1" fill="hold">
                                          <p:stCondLst>
                                            <p:cond delay="0"/>
                                          </p:stCondLst>
                                        </p:cTn>
                                        <p:tgtEl>
                                          <p:spTgt spid="786451"/>
                                        </p:tgtEl>
                                        <p:attrNameLst>
                                          <p:attrName>style.visibility</p:attrName>
                                        </p:attrNameLst>
                                      </p:cBhvr>
                                      <p:to>
                                        <p:strVal val="visible"/>
                                      </p:to>
                                    </p:set>
                                    <p:animEffect transition="in" filter="fade">
                                      <p:cBhvr>
                                        <p:cTn id="42" dur="1000"/>
                                        <p:tgtEl>
                                          <p:spTgt spid="786451"/>
                                        </p:tgtEl>
                                      </p:cBhvr>
                                    </p:animEffect>
                                  </p:childTnLst>
                                </p:cTn>
                              </p:par>
                            </p:childTnLst>
                          </p:cTn>
                        </p:par>
                        <p:par>
                          <p:cTn id="43" fill="hold">
                            <p:stCondLst>
                              <p:cond delay="7000"/>
                            </p:stCondLst>
                            <p:childTnLst>
                              <p:par>
                                <p:cTn id="44" presetID="10" presetClass="entr" presetSubtype="0" fill="hold" nodeType="afterEffect">
                                  <p:stCondLst>
                                    <p:cond delay="0"/>
                                  </p:stCondLst>
                                  <p:childTnLst>
                                    <p:set>
                                      <p:cBhvr>
                                        <p:cTn id="45" dur="1" fill="hold">
                                          <p:stCondLst>
                                            <p:cond delay="0"/>
                                          </p:stCondLst>
                                        </p:cTn>
                                        <p:tgtEl>
                                          <p:spTgt spid="786452"/>
                                        </p:tgtEl>
                                        <p:attrNameLst>
                                          <p:attrName>style.visibility</p:attrName>
                                        </p:attrNameLst>
                                      </p:cBhvr>
                                      <p:to>
                                        <p:strVal val="visible"/>
                                      </p:to>
                                    </p:set>
                                    <p:animEffect transition="in" filter="fade">
                                      <p:cBhvr>
                                        <p:cTn id="46" dur="1000"/>
                                        <p:tgtEl>
                                          <p:spTgt spid="786452"/>
                                        </p:tgtEl>
                                      </p:cBhvr>
                                    </p:animEffect>
                                  </p:childTnLst>
                                </p:cTn>
                              </p:par>
                            </p:childTnLst>
                          </p:cTn>
                        </p:par>
                        <p:par>
                          <p:cTn id="47" fill="hold">
                            <p:stCondLst>
                              <p:cond delay="8000"/>
                            </p:stCondLst>
                            <p:childTnLst>
                              <p:par>
                                <p:cTn id="48" presetID="10" presetClass="entr" presetSubtype="0" fill="hold" nodeType="afterEffect">
                                  <p:stCondLst>
                                    <p:cond delay="0"/>
                                  </p:stCondLst>
                                  <p:childTnLst>
                                    <p:set>
                                      <p:cBhvr>
                                        <p:cTn id="49" dur="1" fill="hold">
                                          <p:stCondLst>
                                            <p:cond delay="0"/>
                                          </p:stCondLst>
                                        </p:cTn>
                                        <p:tgtEl>
                                          <p:spTgt spid="6"/>
                                        </p:tgtEl>
                                        <p:attrNameLst>
                                          <p:attrName>style.visibility</p:attrName>
                                        </p:attrNameLst>
                                      </p:cBhvr>
                                      <p:to>
                                        <p:strVal val="visible"/>
                                      </p:to>
                                    </p:set>
                                    <p:animEffect transition="in" filter="fade">
                                      <p:cBhvr>
                                        <p:cTn id="50" dur="1000"/>
                                        <p:tgtEl>
                                          <p:spTgt spid="6"/>
                                        </p:tgtEl>
                                      </p:cBhvr>
                                    </p:animEffect>
                                  </p:childTnLst>
                                </p:cTn>
                              </p:par>
                            </p:childTnLst>
                          </p:cTn>
                        </p:par>
                        <p:par>
                          <p:cTn id="51" fill="hold">
                            <p:stCondLst>
                              <p:cond delay="9000"/>
                            </p:stCondLst>
                            <p:childTnLst>
                              <p:par>
                                <p:cTn id="52" presetID="10" presetClass="entr" presetSubtype="0" fill="hold" nodeType="after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fade">
                                      <p:cBhvr>
                                        <p:cTn id="54" dur="1000"/>
                                        <p:tgtEl>
                                          <p:spTgt spid="8"/>
                                        </p:tgtEl>
                                      </p:cBhvr>
                                    </p:animEffect>
                                  </p:childTnLst>
                                </p:cTn>
                              </p:par>
                            </p:childTnLst>
                          </p:cTn>
                        </p:par>
                        <p:par>
                          <p:cTn id="55" fill="hold">
                            <p:stCondLst>
                              <p:cond delay="10000"/>
                            </p:stCondLst>
                            <p:childTnLst>
                              <p:par>
                                <p:cTn id="56" presetID="10" presetClass="entr" presetSubtype="0" fill="hold" nodeType="afterEffect">
                                  <p:stCondLst>
                                    <p:cond delay="0"/>
                                  </p:stCondLst>
                                  <p:childTnLst>
                                    <p:set>
                                      <p:cBhvr>
                                        <p:cTn id="57" dur="1" fill="hold">
                                          <p:stCondLst>
                                            <p:cond delay="0"/>
                                          </p:stCondLst>
                                        </p:cTn>
                                        <p:tgtEl>
                                          <p:spTgt spid="786450"/>
                                        </p:tgtEl>
                                        <p:attrNameLst>
                                          <p:attrName>style.visibility</p:attrName>
                                        </p:attrNameLst>
                                      </p:cBhvr>
                                      <p:to>
                                        <p:strVal val="visible"/>
                                      </p:to>
                                    </p:set>
                                    <p:animEffect transition="in" filter="fade">
                                      <p:cBhvr>
                                        <p:cTn id="58" dur="1000"/>
                                        <p:tgtEl>
                                          <p:spTgt spid="786450"/>
                                        </p:tgtEl>
                                      </p:cBhvr>
                                    </p:animEffect>
                                  </p:childTnLst>
                                </p:cTn>
                              </p:par>
                            </p:childTnLst>
                          </p:cTn>
                        </p:par>
                        <p:par>
                          <p:cTn id="59" fill="hold">
                            <p:stCondLst>
                              <p:cond delay="11000"/>
                            </p:stCondLst>
                            <p:childTnLst>
                              <p:par>
                                <p:cTn id="60" presetID="10" presetClass="entr" presetSubtype="0" fill="hold" nodeType="afterEffect">
                                  <p:stCondLst>
                                    <p:cond delay="0"/>
                                  </p:stCondLst>
                                  <p:childTnLst>
                                    <p:set>
                                      <p:cBhvr>
                                        <p:cTn id="61" dur="1" fill="hold">
                                          <p:stCondLst>
                                            <p:cond delay="0"/>
                                          </p:stCondLst>
                                        </p:cTn>
                                        <p:tgtEl>
                                          <p:spTgt spid="786472"/>
                                        </p:tgtEl>
                                        <p:attrNameLst>
                                          <p:attrName>style.visibility</p:attrName>
                                        </p:attrNameLst>
                                      </p:cBhvr>
                                      <p:to>
                                        <p:strVal val="visible"/>
                                      </p:to>
                                    </p:set>
                                    <p:animEffect transition="in" filter="fade">
                                      <p:cBhvr>
                                        <p:cTn id="62" dur="1000"/>
                                        <p:tgtEl>
                                          <p:spTgt spid="786472"/>
                                        </p:tgtEl>
                                      </p:cBhvr>
                                    </p:animEffect>
                                  </p:childTnLst>
                                </p:cTn>
                              </p:par>
                            </p:childTnLst>
                          </p:cTn>
                        </p:par>
                        <p:par>
                          <p:cTn id="63" fill="hold">
                            <p:stCondLst>
                              <p:cond delay="12000"/>
                            </p:stCondLst>
                            <p:childTnLst>
                              <p:par>
                                <p:cTn id="64" presetID="10" presetClass="entr" presetSubtype="0"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fade">
                                      <p:cBhvr>
                                        <p:cTn id="66" dur="1000"/>
                                        <p:tgtEl>
                                          <p:spTgt spid="11"/>
                                        </p:tgtEl>
                                      </p:cBhvr>
                                    </p:animEffect>
                                  </p:childTnLst>
                                </p:cTn>
                              </p:par>
                            </p:childTnLst>
                          </p:cTn>
                        </p:par>
                        <p:par>
                          <p:cTn id="67" fill="hold">
                            <p:stCondLst>
                              <p:cond delay="13000"/>
                            </p:stCondLst>
                            <p:childTnLst>
                              <p:par>
                                <p:cTn id="68" presetID="10" presetClass="entr" presetSubtype="0" fill="hold" nodeType="afterEffect">
                                  <p:stCondLst>
                                    <p:cond delay="0"/>
                                  </p:stCondLst>
                                  <p:childTnLst>
                                    <p:set>
                                      <p:cBhvr>
                                        <p:cTn id="69" dur="1" fill="hold">
                                          <p:stCondLst>
                                            <p:cond delay="0"/>
                                          </p:stCondLst>
                                        </p:cTn>
                                        <p:tgtEl>
                                          <p:spTgt spid="9"/>
                                        </p:tgtEl>
                                        <p:attrNameLst>
                                          <p:attrName>style.visibility</p:attrName>
                                        </p:attrNameLst>
                                      </p:cBhvr>
                                      <p:to>
                                        <p:strVal val="visible"/>
                                      </p:to>
                                    </p:set>
                                    <p:animEffect transition="in" filter="fade">
                                      <p:cBhvr>
                                        <p:cTn id="70" dur="1000"/>
                                        <p:tgtEl>
                                          <p:spTgt spid="9"/>
                                        </p:tgtEl>
                                      </p:cBhvr>
                                    </p:animEffect>
                                  </p:childTnLst>
                                </p:cTn>
                              </p:par>
                            </p:childTnLst>
                          </p:cTn>
                        </p:par>
                        <p:par>
                          <p:cTn id="71" fill="hold">
                            <p:stCondLst>
                              <p:cond delay="14000"/>
                            </p:stCondLst>
                            <p:childTnLst>
                              <p:par>
                                <p:cTn id="72" presetID="10" presetClass="entr" presetSubtype="0"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Effect transition="in" filter="fade">
                                      <p:cBhvr>
                                        <p:cTn id="74" dur="1000"/>
                                        <p:tgtEl>
                                          <p:spTgt spid="10"/>
                                        </p:tgtEl>
                                      </p:cBhvr>
                                    </p:animEffect>
                                  </p:childTnLst>
                                </p:cTn>
                              </p:par>
                            </p:childTnLst>
                          </p:cTn>
                        </p:par>
                        <p:par>
                          <p:cTn id="75" fill="hold">
                            <p:stCondLst>
                              <p:cond delay="15000"/>
                            </p:stCondLst>
                            <p:childTnLst>
                              <p:par>
                                <p:cTn id="76" presetID="10" presetClass="entr" presetSubtype="0" fill="hold" nodeType="afterEffect">
                                  <p:stCondLst>
                                    <p:cond delay="0"/>
                                  </p:stCondLst>
                                  <p:childTnLst>
                                    <p:set>
                                      <p:cBhvr>
                                        <p:cTn id="77" dur="1" fill="hold">
                                          <p:stCondLst>
                                            <p:cond delay="0"/>
                                          </p:stCondLst>
                                        </p:cTn>
                                        <p:tgtEl>
                                          <p:spTgt spid="786457"/>
                                        </p:tgtEl>
                                        <p:attrNameLst>
                                          <p:attrName>style.visibility</p:attrName>
                                        </p:attrNameLst>
                                      </p:cBhvr>
                                      <p:to>
                                        <p:strVal val="visible"/>
                                      </p:to>
                                    </p:set>
                                    <p:animEffect transition="in" filter="fade">
                                      <p:cBhvr>
                                        <p:cTn id="78" dur="1000"/>
                                        <p:tgtEl>
                                          <p:spTgt spid="786457"/>
                                        </p:tgtEl>
                                      </p:cBhvr>
                                    </p:animEffect>
                                  </p:childTnLst>
                                </p:cTn>
                              </p:par>
                            </p:childTnLst>
                          </p:cTn>
                        </p:par>
                        <p:par>
                          <p:cTn id="79" fill="hold">
                            <p:stCondLst>
                              <p:cond delay="16000"/>
                            </p:stCondLst>
                            <p:childTnLst>
                              <p:par>
                                <p:cTn id="80" presetID="10" presetClass="entr" presetSubtype="0" fill="hold" nodeType="afterEffect">
                                  <p:stCondLst>
                                    <p:cond delay="0"/>
                                  </p:stCondLst>
                                  <p:childTnLst>
                                    <p:set>
                                      <p:cBhvr>
                                        <p:cTn id="81" dur="1" fill="hold">
                                          <p:stCondLst>
                                            <p:cond delay="0"/>
                                          </p:stCondLst>
                                        </p:cTn>
                                        <p:tgtEl>
                                          <p:spTgt spid="786456"/>
                                        </p:tgtEl>
                                        <p:attrNameLst>
                                          <p:attrName>style.visibility</p:attrName>
                                        </p:attrNameLst>
                                      </p:cBhvr>
                                      <p:to>
                                        <p:strVal val="visible"/>
                                      </p:to>
                                    </p:set>
                                    <p:animEffect transition="in" filter="fade">
                                      <p:cBhvr>
                                        <p:cTn id="82" dur="1000"/>
                                        <p:tgtEl>
                                          <p:spTgt spid="786456"/>
                                        </p:tgtEl>
                                      </p:cBhvr>
                                    </p:animEffect>
                                  </p:childTnLst>
                                </p:cTn>
                              </p:par>
                            </p:childTnLst>
                          </p:cTn>
                        </p:par>
                        <p:par>
                          <p:cTn id="83" fill="hold">
                            <p:stCondLst>
                              <p:cond delay="17000"/>
                            </p:stCondLst>
                            <p:childTnLst>
                              <p:par>
                                <p:cTn id="84" presetID="10" presetClass="entr" presetSubtype="0" fill="hold" nodeType="afterEffect">
                                  <p:stCondLst>
                                    <p:cond delay="0"/>
                                  </p:stCondLst>
                                  <p:childTnLst>
                                    <p:set>
                                      <p:cBhvr>
                                        <p:cTn id="85" dur="1" fill="hold">
                                          <p:stCondLst>
                                            <p:cond delay="0"/>
                                          </p:stCondLst>
                                        </p:cTn>
                                        <p:tgtEl>
                                          <p:spTgt spid="786466"/>
                                        </p:tgtEl>
                                        <p:attrNameLst>
                                          <p:attrName>style.visibility</p:attrName>
                                        </p:attrNameLst>
                                      </p:cBhvr>
                                      <p:to>
                                        <p:strVal val="visible"/>
                                      </p:to>
                                    </p:set>
                                    <p:animEffect transition="in" filter="fade">
                                      <p:cBhvr>
                                        <p:cTn id="86" dur="1000"/>
                                        <p:tgtEl>
                                          <p:spTgt spid="786466"/>
                                        </p:tgtEl>
                                      </p:cBhvr>
                                    </p:animEffect>
                                  </p:childTnLst>
                                </p:cTn>
                              </p:par>
                            </p:childTnLst>
                          </p:cTn>
                        </p:par>
                        <p:par>
                          <p:cTn id="87" fill="hold">
                            <p:stCondLst>
                              <p:cond delay="18000"/>
                            </p:stCondLst>
                            <p:childTnLst>
                              <p:par>
                                <p:cTn id="88" presetID="10" presetClass="entr" presetSubtype="0" fill="hold" nodeType="afterEffect">
                                  <p:stCondLst>
                                    <p:cond delay="0"/>
                                  </p:stCondLst>
                                  <p:childTnLst>
                                    <p:set>
                                      <p:cBhvr>
                                        <p:cTn id="89" dur="1" fill="hold">
                                          <p:stCondLst>
                                            <p:cond delay="0"/>
                                          </p:stCondLst>
                                        </p:cTn>
                                        <p:tgtEl>
                                          <p:spTgt spid="786453"/>
                                        </p:tgtEl>
                                        <p:attrNameLst>
                                          <p:attrName>style.visibility</p:attrName>
                                        </p:attrNameLst>
                                      </p:cBhvr>
                                      <p:to>
                                        <p:strVal val="visible"/>
                                      </p:to>
                                    </p:set>
                                    <p:animEffect transition="in" filter="fade">
                                      <p:cBhvr>
                                        <p:cTn id="90" dur="1000"/>
                                        <p:tgtEl>
                                          <p:spTgt spid="786453"/>
                                        </p:tgtEl>
                                      </p:cBhvr>
                                    </p:animEffect>
                                  </p:childTnLst>
                                </p:cTn>
                              </p:par>
                            </p:childTnLst>
                          </p:cTn>
                        </p:par>
                        <p:par>
                          <p:cTn id="91" fill="hold">
                            <p:stCondLst>
                              <p:cond delay="19000"/>
                            </p:stCondLst>
                            <p:childTnLst>
                              <p:par>
                                <p:cTn id="92" presetID="10" presetClass="entr" presetSubtype="0" fill="hold" nodeType="afterEffect">
                                  <p:stCondLst>
                                    <p:cond delay="0"/>
                                  </p:stCondLst>
                                  <p:childTnLst>
                                    <p:set>
                                      <p:cBhvr>
                                        <p:cTn id="93" dur="1" fill="hold">
                                          <p:stCondLst>
                                            <p:cond delay="0"/>
                                          </p:stCondLst>
                                        </p:cTn>
                                        <p:tgtEl>
                                          <p:spTgt spid="786454"/>
                                        </p:tgtEl>
                                        <p:attrNameLst>
                                          <p:attrName>style.visibility</p:attrName>
                                        </p:attrNameLst>
                                      </p:cBhvr>
                                      <p:to>
                                        <p:strVal val="visible"/>
                                      </p:to>
                                    </p:set>
                                    <p:animEffect transition="in" filter="fade">
                                      <p:cBhvr>
                                        <p:cTn id="94" dur="1000"/>
                                        <p:tgtEl>
                                          <p:spTgt spid="786454"/>
                                        </p:tgtEl>
                                      </p:cBhvr>
                                    </p:animEffect>
                                  </p:childTnLst>
                                </p:cTn>
                              </p:par>
                            </p:childTnLst>
                          </p:cTn>
                        </p:par>
                        <p:par>
                          <p:cTn id="95" fill="hold">
                            <p:stCondLst>
                              <p:cond delay="20000"/>
                            </p:stCondLst>
                            <p:childTnLst>
                              <p:par>
                                <p:cTn id="96" presetID="35" presetClass="emph" presetSubtype="0" repeatCount="indefinite" fill="hold" nodeType="afterEffect">
                                  <p:stCondLst>
                                    <p:cond delay="0"/>
                                  </p:stCondLst>
                                  <p:childTnLst>
                                    <p:anim calcmode="discrete" valueType="str">
                                      <p:cBhvr>
                                        <p:cTn id="97" dur="1000" fill="hold"/>
                                        <p:tgtEl>
                                          <p:spTgt spid="3"/>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645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dirty="0" smtClean="0">
                <a:latin typeface="Arial" pitchFamily="34" charset="0"/>
                <a:cs typeface="Arial" pitchFamily="34" charset="0"/>
              </a:rPr>
              <a:t>Sistem Perpajakan di Indonesia</a:t>
            </a:r>
            <a:endParaRPr lang="id-ID" dirty="0">
              <a:latin typeface="Arial" pitchFamily="34" charset="0"/>
              <a:cs typeface="Arial" pitchFamily="34" charset="0"/>
            </a:endParaRPr>
          </a:p>
        </p:txBody>
      </p:sp>
      <p:sp>
        <p:nvSpPr>
          <p:cNvPr id="3" name="Content Placeholder 2"/>
          <p:cNvSpPr>
            <a:spLocks noGrp="1"/>
          </p:cNvSpPr>
          <p:nvPr>
            <p:ph idx="1"/>
          </p:nvPr>
        </p:nvSpPr>
        <p:spPr/>
        <p:txBody>
          <a:bodyPr>
            <a:normAutofit/>
          </a:bodyPr>
          <a:lstStyle/>
          <a:p>
            <a:r>
              <a:rPr lang="id-ID" sz="3600" b="1" dirty="0" smtClean="0">
                <a:latin typeface="Arial" pitchFamily="34" charset="0"/>
                <a:cs typeface="Arial" pitchFamily="34" charset="0"/>
              </a:rPr>
              <a:t>Self Assesment System</a:t>
            </a:r>
          </a:p>
          <a:p>
            <a:r>
              <a:rPr lang="id-ID" sz="3600" dirty="0" smtClean="0">
                <a:latin typeface="Arial" pitchFamily="34" charset="0"/>
                <a:cs typeface="Arial" pitchFamily="34" charset="0"/>
              </a:rPr>
              <a:t>Official Assesment System</a:t>
            </a:r>
          </a:p>
          <a:p>
            <a:r>
              <a:rPr lang="id-ID" sz="3600" dirty="0" smtClean="0">
                <a:latin typeface="Arial" pitchFamily="34" charset="0"/>
                <a:cs typeface="Arial" pitchFamily="34" charset="0"/>
              </a:rPr>
              <a:t>Global taxation System</a:t>
            </a:r>
          </a:p>
          <a:p>
            <a:r>
              <a:rPr lang="id-ID" sz="3600" dirty="0" smtClean="0">
                <a:latin typeface="Arial" pitchFamily="34" charset="0"/>
                <a:cs typeface="Arial" pitchFamily="34" charset="0"/>
              </a:rPr>
              <a:t>Global Schedular Taxation</a:t>
            </a:r>
            <a:endParaRPr lang="id-ID" sz="3600" dirty="0">
              <a:latin typeface="Arial" pitchFamily="34" charset="0"/>
              <a:cs typeface="Arial" pitchFamily="34" charset="0"/>
            </a:endParaRPr>
          </a:p>
        </p:txBody>
      </p:sp>
      <p:pic>
        <p:nvPicPr>
          <p:cNvPr id="4" name="Picture 3" descr="Pajak  Pengertian, Fungsi, Jenis, Sistem Perpajakan, Pajak yang Ditanggung (Pelajaran IPS SMP MTs Kelas VIII).jpg"/>
          <p:cNvPicPr>
            <a:picLocks noChangeAspect="1"/>
          </p:cNvPicPr>
          <p:nvPr/>
        </p:nvPicPr>
        <p:blipFill>
          <a:blip r:embed="rId2"/>
          <a:stretch>
            <a:fillRect/>
          </a:stretch>
        </p:blipFill>
        <p:spPr>
          <a:xfrm>
            <a:off x="7215206" y="5072074"/>
            <a:ext cx="1928794" cy="1785925"/>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4802" name="AutoShape 2" descr="Zig zag"/>
          <p:cNvSpPr>
            <a:spLocks noChangeArrowheads="1"/>
          </p:cNvSpPr>
          <p:nvPr/>
        </p:nvSpPr>
        <p:spPr bwMode="auto">
          <a:xfrm>
            <a:off x="715108" y="868364"/>
            <a:ext cx="7760677" cy="1671637"/>
          </a:xfrm>
          <a:prstGeom prst="flowChartAlternateProcess">
            <a:avLst/>
          </a:prstGeom>
          <a:pattFill prst="zigZag">
            <a:fgClr>
              <a:srgbClr val="FFCCFF"/>
            </a:fgClr>
            <a:bgClr>
              <a:schemeClr val="bg1"/>
            </a:bgClr>
          </a:pattFill>
          <a:ln w="28575" algn="ctr">
            <a:solidFill>
              <a:srgbClr val="FF0000"/>
            </a:solidFill>
            <a:miter lim="800000"/>
            <a:headEnd/>
            <a:tailEnd/>
          </a:ln>
          <a:effectLst/>
        </p:spPr>
        <p:txBody>
          <a:bodyPr wrap="none" lIns="93763" tIns="46881" rIns="93763" bIns="46881" anchor="ctr"/>
          <a:lstStyle/>
          <a:p>
            <a:endParaRPr lang="en-US"/>
          </a:p>
        </p:txBody>
      </p:sp>
      <p:sp>
        <p:nvSpPr>
          <p:cNvPr id="844803" name="Rectangle 3"/>
          <p:cNvSpPr>
            <a:spLocks noGrp="1" noChangeArrowheads="1"/>
          </p:cNvSpPr>
          <p:nvPr>
            <p:ph type="title" sz="quarter"/>
          </p:nvPr>
        </p:nvSpPr>
        <p:spPr>
          <a:xfrm>
            <a:off x="315058" y="336550"/>
            <a:ext cx="8522677" cy="412750"/>
          </a:xfrm>
          <a:noFill/>
          <a:ln/>
        </p:spPr>
        <p:txBody>
          <a:bodyPr>
            <a:normAutofit fontScale="90000"/>
          </a:bodyPr>
          <a:lstStyle/>
          <a:p>
            <a:r>
              <a:rPr lang="en-US" sz="2200" b="1" dirty="0">
                <a:solidFill>
                  <a:srgbClr val="FF0000"/>
                </a:solidFill>
                <a:effectLst>
                  <a:outerShdw blurRad="38100" dist="38100" dir="2700000" algn="tl">
                    <a:srgbClr val="C0C0C0"/>
                  </a:outerShdw>
                </a:effectLst>
                <a:latin typeface="Verdana" pitchFamily="34" charset="0"/>
              </a:rPr>
              <a:t>OFFICIAL ASSESSMENT </a:t>
            </a:r>
            <a:r>
              <a:rPr lang="en-US" sz="2200" b="1" dirty="0">
                <a:effectLst>
                  <a:outerShdw blurRad="38100" dist="38100" dir="2700000" algn="tl">
                    <a:srgbClr val="C0C0C0"/>
                  </a:outerShdw>
                </a:effectLst>
                <a:latin typeface="Verdana" pitchFamily="34" charset="0"/>
              </a:rPr>
              <a:t>vs. </a:t>
            </a:r>
            <a:r>
              <a:rPr lang="en-US" sz="2200" b="1" dirty="0">
                <a:solidFill>
                  <a:srgbClr val="FF0000"/>
                </a:solidFill>
                <a:effectLst>
                  <a:outerShdw blurRad="38100" dist="38100" dir="2700000" algn="tl">
                    <a:srgbClr val="C0C0C0"/>
                  </a:outerShdw>
                </a:effectLst>
                <a:latin typeface="Verdana" pitchFamily="34" charset="0"/>
              </a:rPr>
              <a:t>SELF ASSESSMENT</a:t>
            </a:r>
            <a:endParaRPr lang="id-ID" sz="2200" b="1" dirty="0">
              <a:effectLst>
                <a:outerShdw blurRad="38100" dist="38100" dir="2700000" algn="tl">
                  <a:srgbClr val="C0C0C0"/>
                </a:outerShdw>
              </a:effectLst>
              <a:latin typeface="Verdana" pitchFamily="34" charset="0"/>
            </a:endParaRPr>
          </a:p>
        </p:txBody>
      </p:sp>
      <p:graphicFrame>
        <p:nvGraphicFramePr>
          <p:cNvPr id="844804" name="Object 4"/>
          <p:cNvGraphicFramePr>
            <a:graphicFrameLocks noChangeAspect="1"/>
          </p:cNvGraphicFramePr>
          <p:nvPr>
            <p:ph sz="quarter" idx="1"/>
          </p:nvPr>
        </p:nvGraphicFramePr>
        <p:xfrm>
          <a:off x="5871797" y="4476751"/>
          <a:ext cx="1893277" cy="969963"/>
        </p:xfrm>
        <a:graphic>
          <a:graphicData uri="http://schemas.openxmlformats.org/presentationml/2006/ole">
            <p:oleObj spid="_x0000_s47106" name="Clip" r:id="rId4" imgW="3848040" imgH="5478120" progId="">
              <p:embed/>
            </p:oleObj>
          </a:graphicData>
        </a:graphic>
      </p:graphicFrame>
      <p:pic>
        <p:nvPicPr>
          <p:cNvPr id="844805" name="Picture 5"/>
          <p:cNvPicPr>
            <a:picLocks noGrp="1" noChangeAspect="1" noChangeArrowheads="1"/>
          </p:cNvPicPr>
          <p:nvPr>
            <p:ph sz="quarter" idx="2"/>
          </p:nvPr>
        </p:nvPicPr>
        <p:blipFill>
          <a:blip r:embed="rId5"/>
          <a:srcRect/>
          <a:stretch>
            <a:fillRect/>
          </a:stretch>
        </p:blipFill>
        <p:spPr>
          <a:xfrm>
            <a:off x="2299189" y="933450"/>
            <a:ext cx="2291862" cy="966788"/>
          </a:xfrm>
          <a:noFill/>
          <a:ln/>
        </p:spPr>
      </p:pic>
      <p:graphicFrame>
        <p:nvGraphicFramePr>
          <p:cNvPr id="844806" name="Object 6"/>
          <p:cNvGraphicFramePr>
            <a:graphicFrameLocks noChangeAspect="1"/>
          </p:cNvGraphicFramePr>
          <p:nvPr>
            <p:ph sz="quarter" idx="3"/>
          </p:nvPr>
        </p:nvGraphicFramePr>
        <p:xfrm>
          <a:off x="5081954" y="996951"/>
          <a:ext cx="2960077" cy="931863"/>
        </p:xfrm>
        <a:graphic>
          <a:graphicData uri="http://schemas.openxmlformats.org/presentationml/2006/ole">
            <p:oleObj spid="_x0000_s47107" name="Clip" r:id="rId6" imgW="4046400" imgH="3352320" progId="">
              <p:embed/>
            </p:oleObj>
          </a:graphicData>
        </a:graphic>
      </p:graphicFrame>
      <p:sp>
        <p:nvSpPr>
          <p:cNvPr id="844807" name="Text Box 7"/>
          <p:cNvSpPr txBox="1">
            <a:spLocks noChangeArrowheads="1"/>
          </p:cNvSpPr>
          <p:nvPr/>
        </p:nvSpPr>
        <p:spPr bwMode="auto">
          <a:xfrm>
            <a:off x="335574" y="5668963"/>
            <a:ext cx="8506557" cy="1131909"/>
          </a:xfrm>
          <a:prstGeom prst="rect">
            <a:avLst/>
          </a:prstGeom>
          <a:noFill/>
          <a:ln w="9525">
            <a:noFill/>
            <a:miter lim="800000"/>
            <a:headEnd/>
            <a:tailEnd/>
          </a:ln>
          <a:effectLst/>
        </p:spPr>
        <p:txBody>
          <a:bodyPr lIns="84642" tIns="42321" rIns="84642" bIns="42321">
            <a:spAutoFit/>
          </a:bodyPr>
          <a:lstStyle/>
          <a:p>
            <a:pPr algn="ctr" defTabSz="868363"/>
            <a:r>
              <a:rPr lang="en-US" sz="1700" b="1" dirty="0" err="1">
                <a:latin typeface="Verdana" pitchFamily="34" charset="0"/>
              </a:rPr>
              <a:t>Administrasi</a:t>
            </a:r>
            <a:r>
              <a:rPr lang="en-US" sz="1700" b="1" dirty="0">
                <a:latin typeface="Verdana" pitchFamily="34" charset="0"/>
              </a:rPr>
              <a:t> </a:t>
            </a:r>
            <a:r>
              <a:rPr lang="en-US" sz="1700" b="1" dirty="0" err="1">
                <a:latin typeface="Verdana" pitchFamily="34" charset="0"/>
              </a:rPr>
              <a:t>perpajakan</a:t>
            </a:r>
            <a:r>
              <a:rPr lang="en-US" sz="1700" b="1" dirty="0">
                <a:latin typeface="Verdana" pitchFamily="34" charset="0"/>
              </a:rPr>
              <a:t> </a:t>
            </a:r>
            <a:r>
              <a:rPr lang="en-US" sz="1700" b="1" dirty="0" err="1">
                <a:solidFill>
                  <a:srgbClr val="0000CC"/>
                </a:solidFill>
                <a:latin typeface="Verdana" pitchFamily="34" charset="0"/>
              </a:rPr>
              <a:t>berperan</a:t>
            </a:r>
            <a:r>
              <a:rPr lang="en-US" sz="1700" b="1" dirty="0">
                <a:solidFill>
                  <a:srgbClr val="0000CC"/>
                </a:solidFill>
                <a:latin typeface="Verdana" pitchFamily="34" charset="0"/>
              </a:rPr>
              <a:t> </a:t>
            </a:r>
            <a:r>
              <a:rPr lang="en-US" sz="1700" b="1" dirty="0" err="1">
                <a:solidFill>
                  <a:srgbClr val="0000CC"/>
                </a:solidFill>
                <a:latin typeface="Verdana" pitchFamily="34" charset="0"/>
              </a:rPr>
              <a:t>aktif</a:t>
            </a:r>
            <a:r>
              <a:rPr lang="en-US" sz="1700" b="1" dirty="0">
                <a:solidFill>
                  <a:srgbClr val="0000CC"/>
                </a:solidFill>
                <a:latin typeface="Verdana" pitchFamily="34" charset="0"/>
              </a:rPr>
              <a:t> </a:t>
            </a:r>
            <a:r>
              <a:rPr lang="en-US" sz="1700" b="1" dirty="0" err="1">
                <a:solidFill>
                  <a:srgbClr val="0000CC"/>
                </a:solidFill>
                <a:latin typeface="Verdana" pitchFamily="34" charset="0"/>
              </a:rPr>
              <a:t>melaksanakan</a:t>
            </a:r>
            <a:r>
              <a:rPr lang="en-US" sz="1700" b="1" dirty="0">
                <a:solidFill>
                  <a:srgbClr val="0000CC"/>
                </a:solidFill>
                <a:latin typeface="Verdana" pitchFamily="34" charset="0"/>
              </a:rPr>
              <a:t> </a:t>
            </a:r>
            <a:r>
              <a:rPr lang="en-US" sz="1700" b="1" dirty="0" err="1">
                <a:solidFill>
                  <a:srgbClr val="0000CC"/>
                </a:solidFill>
                <a:latin typeface="Verdana" pitchFamily="34" charset="0"/>
              </a:rPr>
              <a:t>tugas-tugas</a:t>
            </a:r>
            <a:r>
              <a:rPr lang="en-US" sz="1700" b="1" dirty="0">
                <a:solidFill>
                  <a:srgbClr val="0000CC"/>
                </a:solidFill>
                <a:latin typeface="Verdana" pitchFamily="34" charset="0"/>
              </a:rPr>
              <a:t>: </a:t>
            </a:r>
          </a:p>
          <a:p>
            <a:pPr algn="ctr" defTabSz="868363"/>
            <a:r>
              <a:rPr lang="en-US" sz="1700" b="1" dirty="0">
                <a:latin typeface="Verdana" pitchFamily="34" charset="0"/>
              </a:rPr>
              <a:t>PENYULUHAN</a:t>
            </a:r>
            <a:r>
              <a:rPr lang="en-US" sz="1700" b="1" dirty="0">
                <a:solidFill>
                  <a:srgbClr val="0000CC"/>
                </a:solidFill>
                <a:latin typeface="Verdana" pitchFamily="34" charset="0"/>
              </a:rPr>
              <a:t>,</a:t>
            </a:r>
            <a:r>
              <a:rPr lang="en-US" sz="1700" b="1" dirty="0">
                <a:latin typeface="Verdana" pitchFamily="34" charset="0"/>
              </a:rPr>
              <a:t> PELAYANAN</a:t>
            </a:r>
            <a:r>
              <a:rPr lang="en-US" sz="1700" b="1" dirty="0">
                <a:solidFill>
                  <a:srgbClr val="0000CC"/>
                </a:solidFill>
                <a:latin typeface="Verdana" pitchFamily="34" charset="0"/>
              </a:rPr>
              <a:t>,</a:t>
            </a:r>
            <a:r>
              <a:rPr lang="en-US" sz="1700" b="1" dirty="0">
                <a:latin typeface="Verdana" pitchFamily="34" charset="0"/>
              </a:rPr>
              <a:t> PENGAWASAN </a:t>
            </a:r>
            <a:r>
              <a:rPr lang="en-US" sz="1700" b="1" dirty="0" err="1">
                <a:latin typeface="Verdana" pitchFamily="34" charset="0"/>
              </a:rPr>
              <a:t>dan</a:t>
            </a:r>
            <a:r>
              <a:rPr lang="en-US" sz="1700" b="1" dirty="0">
                <a:latin typeface="Verdana" pitchFamily="34" charset="0"/>
              </a:rPr>
              <a:t> PENERAPAN SANKSI </a:t>
            </a:r>
          </a:p>
          <a:p>
            <a:pPr algn="ctr" defTabSz="868363"/>
            <a:r>
              <a:rPr lang="en-US" sz="1700" b="1" dirty="0" err="1">
                <a:solidFill>
                  <a:srgbClr val="0000CC"/>
                </a:solidFill>
                <a:latin typeface="Verdana" pitchFamily="34" charset="0"/>
              </a:rPr>
              <a:t>sesuai</a:t>
            </a:r>
            <a:r>
              <a:rPr lang="en-US" sz="1700" b="1" dirty="0">
                <a:solidFill>
                  <a:srgbClr val="0000CC"/>
                </a:solidFill>
                <a:latin typeface="Verdana" pitchFamily="34" charset="0"/>
              </a:rPr>
              <a:t> </a:t>
            </a:r>
            <a:r>
              <a:rPr lang="en-US" sz="1700" b="1" dirty="0" err="1">
                <a:solidFill>
                  <a:srgbClr val="0000CC"/>
                </a:solidFill>
                <a:latin typeface="Verdana" pitchFamily="34" charset="0"/>
              </a:rPr>
              <a:t>dengan</a:t>
            </a:r>
            <a:r>
              <a:rPr lang="en-US" sz="1700" b="1" dirty="0">
                <a:solidFill>
                  <a:srgbClr val="0000CC"/>
                </a:solidFill>
                <a:latin typeface="Verdana" pitchFamily="34" charset="0"/>
              </a:rPr>
              <a:t> </a:t>
            </a:r>
            <a:r>
              <a:rPr lang="en-US" sz="1700" b="1" dirty="0" err="1">
                <a:solidFill>
                  <a:srgbClr val="0000CC"/>
                </a:solidFill>
                <a:latin typeface="Verdana" pitchFamily="34" charset="0"/>
              </a:rPr>
              <a:t>peraturan</a:t>
            </a:r>
            <a:r>
              <a:rPr lang="en-US" sz="1700" b="1" dirty="0">
                <a:solidFill>
                  <a:srgbClr val="0000CC"/>
                </a:solidFill>
                <a:latin typeface="Verdana" pitchFamily="34" charset="0"/>
              </a:rPr>
              <a:t> </a:t>
            </a:r>
            <a:r>
              <a:rPr lang="en-US" sz="1700" b="1" dirty="0" err="1">
                <a:solidFill>
                  <a:srgbClr val="0000CC"/>
                </a:solidFill>
                <a:latin typeface="Verdana" pitchFamily="34" charset="0"/>
              </a:rPr>
              <a:t>perundang-undangan</a:t>
            </a:r>
            <a:r>
              <a:rPr lang="en-US" sz="1700" b="1" dirty="0">
                <a:solidFill>
                  <a:srgbClr val="0000CC"/>
                </a:solidFill>
                <a:latin typeface="Verdana" pitchFamily="34" charset="0"/>
              </a:rPr>
              <a:t> </a:t>
            </a:r>
            <a:r>
              <a:rPr lang="en-US" sz="1700" b="1" dirty="0" err="1">
                <a:solidFill>
                  <a:srgbClr val="0000CC"/>
                </a:solidFill>
                <a:latin typeface="Verdana" pitchFamily="34" charset="0"/>
              </a:rPr>
              <a:t>perpajakan</a:t>
            </a:r>
            <a:r>
              <a:rPr lang="en-US" sz="1700" b="1" dirty="0">
                <a:solidFill>
                  <a:srgbClr val="0000CC"/>
                </a:solidFill>
                <a:latin typeface="Verdana" pitchFamily="34" charset="0"/>
              </a:rPr>
              <a:t> yang </a:t>
            </a:r>
            <a:r>
              <a:rPr lang="en-US" sz="1700" b="1" dirty="0" err="1">
                <a:solidFill>
                  <a:srgbClr val="0000CC"/>
                </a:solidFill>
                <a:latin typeface="Verdana" pitchFamily="34" charset="0"/>
              </a:rPr>
              <a:t>berlaku</a:t>
            </a:r>
            <a:r>
              <a:rPr lang="en-US" sz="1700" b="1" dirty="0">
                <a:solidFill>
                  <a:srgbClr val="0000CC"/>
                </a:solidFill>
                <a:latin typeface="Verdana" pitchFamily="34" charset="0"/>
              </a:rPr>
              <a:t>.</a:t>
            </a:r>
            <a:endParaRPr lang="id-ID" sz="1700" b="1" dirty="0">
              <a:latin typeface="Verdana" pitchFamily="34" charset="0"/>
            </a:endParaRPr>
          </a:p>
        </p:txBody>
      </p:sp>
      <p:sp>
        <p:nvSpPr>
          <p:cNvPr id="844808" name="Text Box 8"/>
          <p:cNvSpPr txBox="1">
            <a:spLocks noChangeArrowheads="1"/>
          </p:cNvSpPr>
          <p:nvPr/>
        </p:nvSpPr>
        <p:spPr bwMode="auto">
          <a:xfrm>
            <a:off x="602274" y="5335588"/>
            <a:ext cx="7980485" cy="360362"/>
          </a:xfrm>
          <a:prstGeom prst="rect">
            <a:avLst/>
          </a:prstGeom>
          <a:noFill/>
          <a:ln w="9525">
            <a:noFill/>
            <a:miter lim="800000"/>
            <a:headEnd/>
            <a:tailEnd/>
          </a:ln>
          <a:effectLst/>
        </p:spPr>
        <p:txBody>
          <a:bodyPr lIns="84642" tIns="42321" rIns="84642" bIns="42321">
            <a:spAutoFit/>
          </a:bodyPr>
          <a:lstStyle/>
          <a:p>
            <a:pPr algn="ctr" defTabSz="868363"/>
            <a:r>
              <a:rPr lang="en-US" b="1" i="1" dirty="0" err="1">
                <a:solidFill>
                  <a:srgbClr val="FF0000"/>
                </a:solidFill>
                <a:latin typeface="Times New Roman" pitchFamily="18" charset="0"/>
              </a:rPr>
              <a:t>ayo</a:t>
            </a:r>
            <a:r>
              <a:rPr lang="en-US" b="1" i="1" dirty="0">
                <a:solidFill>
                  <a:srgbClr val="FF0000"/>
                </a:solidFill>
                <a:latin typeface="Times New Roman" pitchFamily="18" charset="0"/>
              </a:rPr>
              <a:t> … </a:t>
            </a:r>
            <a:r>
              <a:rPr lang="en-US" b="1" i="1" dirty="0" err="1">
                <a:solidFill>
                  <a:srgbClr val="FF0000"/>
                </a:solidFill>
                <a:latin typeface="Times New Roman" pitchFamily="18" charset="0"/>
              </a:rPr>
              <a:t>ayo</a:t>
            </a:r>
            <a:r>
              <a:rPr lang="en-US" b="1" i="1" dirty="0">
                <a:solidFill>
                  <a:srgbClr val="FF0000"/>
                </a:solidFill>
                <a:latin typeface="Times New Roman" pitchFamily="18" charset="0"/>
              </a:rPr>
              <a:t> … </a:t>
            </a:r>
            <a:r>
              <a:rPr lang="en-US" b="1" i="1" dirty="0" err="1">
                <a:solidFill>
                  <a:srgbClr val="FF0000"/>
                </a:solidFill>
                <a:latin typeface="Times New Roman" pitchFamily="18" charset="0"/>
              </a:rPr>
              <a:t>daftarkan</a:t>
            </a:r>
            <a:r>
              <a:rPr lang="en-US" b="1" i="1" dirty="0">
                <a:solidFill>
                  <a:srgbClr val="FF0000"/>
                </a:solidFill>
                <a:latin typeface="Times New Roman" pitchFamily="18" charset="0"/>
              </a:rPr>
              <a:t> </a:t>
            </a:r>
            <a:r>
              <a:rPr lang="en-US" b="1" i="1" dirty="0" err="1">
                <a:solidFill>
                  <a:srgbClr val="FF0000"/>
                </a:solidFill>
                <a:latin typeface="Times New Roman" pitchFamily="18" charset="0"/>
              </a:rPr>
              <a:t>diri</a:t>
            </a:r>
            <a:r>
              <a:rPr lang="en-US" b="1" i="1" dirty="0">
                <a:solidFill>
                  <a:srgbClr val="FF0000"/>
                </a:solidFill>
                <a:latin typeface="Times New Roman" pitchFamily="18" charset="0"/>
              </a:rPr>
              <a:t>, </a:t>
            </a:r>
            <a:r>
              <a:rPr lang="en-US" b="1" i="1" dirty="0" err="1">
                <a:solidFill>
                  <a:srgbClr val="FF0000"/>
                </a:solidFill>
                <a:latin typeface="Times New Roman" pitchFamily="18" charset="0"/>
              </a:rPr>
              <a:t>hitung</a:t>
            </a:r>
            <a:r>
              <a:rPr lang="en-US" b="1" i="1" dirty="0">
                <a:solidFill>
                  <a:srgbClr val="FF0000"/>
                </a:solidFill>
                <a:latin typeface="Times New Roman" pitchFamily="18" charset="0"/>
              </a:rPr>
              <a:t> </a:t>
            </a:r>
            <a:r>
              <a:rPr lang="en-US" b="1" i="1" dirty="0" err="1">
                <a:solidFill>
                  <a:srgbClr val="FF0000"/>
                </a:solidFill>
                <a:latin typeface="Times New Roman" pitchFamily="18" charset="0"/>
              </a:rPr>
              <a:t>sendiri</a:t>
            </a:r>
            <a:r>
              <a:rPr lang="en-US" b="1" i="1" dirty="0">
                <a:solidFill>
                  <a:srgbClr val="FF0000"/>
                </a:solidFill>
                <a:latin typeface="Times New Roman" pitchFamily="18" charset="0"/>
              </a:rPr>
              <a:t>, </a:t>
            </a:r>
            <a:r>
              <a:rPr lang="en-US" b="1" i="1" dirty="0" err="1">
                <a:solidFill>
                  <a:srgbClr val="FF0000"/>
                </a:solidFill>
                <a:latin typeface="Times New Roman" pitchFamily="18" charset="0"/>
              </a:rPr>
              <a:t>setor</a:t>
            </a:r>
            <a:r>
              <a:rPr lang="en-US" b="1" i="1" dirty="0">
                <a:solidFill>
                  <a:srgbClr val="FF0000"/>
                </a:solidFill>
                <a:latin typeface="Times New Roman" pitchFamily="18" charset="0"/>
              </a:rPr>
              <a:t> </a:t>
            </a:r>
            <a:r>
              <a:rPr lang="en-US" b="1" i="1" dirty="0" err="1">
                <a:solidFill>
                  <a:srgbClr val="FF0000"/>
                </a:solidFill>
                <a:latin typeface="Times New Roman" pitchFamily="18" charset="0"/>
              </a:rPr>
              <a:t>sendiri</a:t>
            </a:r>
            <a:r>
              <a:rPr lang="en-US" b="1" i="1" dirty="0">
                <a:solidFill>
                  <a:srgbClr val="FF0000"/>
                </a:solidFill>
                <a:latin typeface="Times New Roman" pitchFamily="18" charset="0"/>
              </a:rPr>
              <a:t>, </a:t>
            </a:r>
            <a:r>
              <a:rPr lang="en-US" b="1" i="1" dirty="0" err="1">
                <a:solidFill>
                  <a:srgbClr val="FF0000"/>
                </a:solidFill>
                <a:latin typeface="Times New Roman" pitchFamily="18" charset="0"/>
              </a:rPr>
              <a:t>lapor</a:t>
            </a:r>
            <a:r>
              <a:rPr lang="en-US" b="1" i="1" dirty="0">
                <a:solidFill>
                  <a:srgbClr val="FF0000"/>
                </a:solidFill>
                <a:latin typeface="Times New Roman" pitchFamily="18" charset="0"/>
              </a:rPr>
              <a:t> </a:t>
            </a:r>
            <a:r>
              <a:rPr lang="en-US" b="1" i="1" dirty="0" err="1">
                <a:solidFill>
                  <a:srgbClr val="FF0000"/>
                </a:solidFill>
                <a:latin typeface="Times New Roman" pitchFamily="18" charset="0"/>
              </a:rPr>
              <a:t>sendiri</a:t>
            </a:r>
            <a:endParaRPr lang="id-ID" b="1" i="1" dirty="0">
              <a:solidFill>
                <a:srgbClr val="FF0000"/>
              </a:solidFill>
              <a:latin typeface="Times New Roman" pitchFamily="18" charset="0"/>
            </a:endParaRPr>
          </a:p>
        </p:txBody>
      </p:sp>
      <p:sp>
        <p:nvSpPr>
          <p:cNvPr id="844809" name="Rectangle 9"/>
          <p:cNvSpPr>
            <a:spLocks noChangeArrowheads="1"/>
          </p:cNvSpPr>
          <p:nvPr/>
        </p:nvSpPr>
        <p:spPr bwMode="auto">
          <a:xfrm>
            <a:off x="328247" y="781050"/>
            <a:ext cx="8521212" cy="5734050"/>
          </a:xfrm>
          <a:prstGeom prst="rect">
            <a:avLst/>
          </a:prstGeom>
          <a:noFill/>
          <a:ln w="28575" algn="ctr">
            <a:solidFill>
              <a:schemeClr val="tx1"/>
            </a:solidFill>
            <a:miter lim="800000"/>
            <a:headEnd/>
            <a:tailEnd/>
          </a:ln>
          <a:effectLst/>
        </p:spPr>
        <p:txBody>
          <a:bodyPr wrap="none" lIns="93763" tIns="46881" rIns="93763" bIns="46881" anchor="ctr"/>
          <a:lstStyle/>
          <a:p>
            <a:endParaRPr lang="en-US"/>
          </a:p>
        </p:txBody>
      </p:sp>
      <p:sp>
        <p:nvSpPr>
          <p:cNvPr id="844810" name="Text Box 10"/>
          <p:cNvSpPr txBox="1">
            <a:spLocks noChangeArrowheads="1"/>
          </p:cNvSpPr>
          <p:nvPr/>
        </p:nvSpPr>
        <p:spPr bwMode="auto">
          <a:xfrm>
            <a:off x="696059" y="1919288"/>
            <a:ext cx="7787054" cy="603250"/>
          </a:xfrm>
          <a:prstGeom prst="rect">
            <a:avLst/>
          </a:prstGeom>
          <a:noFill/>
          <a:ln w="9525">
            <a:noFill/>
            <a:miter lim="800000"/>
            <a:headEnd/>
            <a:tailEnd/>
          </a:ln>
          <a:effectLst/>
        </p:spPr>
        <p:txBody>
          <a:bodyPr lIns="84642" tIns="42321" rIns="84642" bIns="42321">
            <a:spAutoFit/>
          </a:bodyPr>
          <a:lstStyle/>
          <a:p>
            <a:pPr algn="ctr" defTabSz="868363"/>
            <a:r>
              <a:rPr lang="en-US" sz="1700" b="1" dirty="0" err="1">
                <a:solidFill>
                  <a:srgbClr val="0000CC"/>
                </a:solidFill>
              </a:rPr>
              <a:t>Dalam</a:t>
            </a:r>
            <a:r>
              <a:rPr lang="en-US" sz="1700" b="1" dirty="0"/>
              <a:t> </a:t>
            </a:r>
            <a:r>
              <a:rPr lang="en-US" sz="1700" b="1" dirty="0">
                <a:solidFill>
                  <a:srgbClr val="FF0000"/>
                </a:solidFill>
              </a:rPr>
              <a:t>Official Assessment System</a:t>
            </a:r>
            <a:r>
              <a:rPr lang="en-US" sz="1700" b="1" dirty="0"/>
              <a:t>, </a:t>
            </a:r>
            <a:r>
              <a:rPr lang="en-US" sz="1700" b="1" dirty="0" err="1">
                <a:solidFill>
                  <a:srgbClr val="0000CC"/>
                </a:solidFill>
              </a:rPr>
              <a:t>besarnya</a:t>
            </a:r>
            <a:r>
              <a:rPr lang="en-US" sz="1700" b="1" dirty="0">
                <a:solidFill>
                  <a:srgbClr val="0000CC"/>
                </a:solidFill>
              </a:rPr>
              <a:t> </a:t>
            </a:r>
            <a:r>
              <a:rPr lang="en-US" sz="1700" b="1" dirty="0" err="1">
                <a:solidFill>
                  <a:srgbClr val="0000CC"/>
                </a:solidFill>
              </a:rPr>
              <a:t>pajak</a:t>
            </a:r>
            <a:r>
              <a:rPr lang="en-US" sz="1700" b="1" dirty="0">
                <a:solidFill>
                  <a:srgbClr val="0000CC"/>
                </a:solidFill>
              </a:rPr>
              <a:t> yang </a:t>
            </a:r>
            <a:r>
              <a:rPr lang="en-US" sz="1700" b="1" dirty="0" err="1">
                <a:solidFill>
                  <a:srgbClr val="0000CC"/>
                </a:solidFill>
              </a:rPr>
              <a:t>terutang</a:t>
            </a:r>
            <a:r>
              <a:rPr lang="en-US" sz="1700" b="1" dirty="0">
                <a:solidFill>
                  <a:srgbClr val="0000CC"/>
                </a:solidFill>
              </a:rPr>
              <a:t> </a:t>
            </a:r>
            <a:r>
              <a:rPr lang="en-US" sz="1700" b="1" dirty="0" err="1">
                <a:solidFill>
                  <a:srgbClr val="0000CC"/>
                </a:solidFill>
              </a:rPr>
              <a:t>ditentukan</a:t>
            </a:r>
            <a:r>
              <a:rPr lang="en-US" sz="1700" b="1" dirty="0">
                <a:solidFill>
                  <a:srgbClr val="0000CC"/>
                </a:solidFill>
              </a:rPr>
              <a:t>/</a:t>
            </a:r>
            <a:r>
              <a:rPr lang="en-US" sz="1700" b="1" dirty="0" err="1">
                <a:solidFill>
                  <a:srgbClr val="0000CC"/>
                </a:solidFill>
              </a:rPr>
              <a:t>ditetapkan</a:t>
            </a:r>
            <a:r>
              <a:rPr lang="en-US" sz="1700" b="1" dirty="0">
                <a:solidFill>
                  <a:srgbClr val="0000CC"/>
                </a:solidFill>
              </a:rPr>
              <a:t> </a:t>
            </a:r>
            <a:r>
              <a:rPr lang="en-US" sz="1700" b="1" dirty="0" err="1">
                <a:solidFill>
                  <a:srgbClr val="FF0000"/>
                </a:solidFill>
              </a:rPr>
              <a:t>setiap</a:t>
            </a:r>
            <a:r>
              <a:rPr lang="en-US" sz="1700" b="1" dirty="0">
                <a:solidFill>
                  <a:srgbClr val="FF0000"/>
                </a:solidFill>
              </a:rPr>
              <a:t> </a:t>
            </a:r>
            <a:r>
              <a:rPr lang="en-US" sz="1700" b="1" dirty="0" err="1">
                <a:solidFill>
                  <a:srgbClr val="FF0000"/>
                </a:solidFill>
              </a:rPr>
              <a:t>tahun</a:t>
            </a:r>
            <a:r>
              <a:rPr lang="en-US" sz="1700" b="1" dirty="0">
                <a:solidFill>
                  <a:srgbClr val="FF0000"/>
                </a:solidFill>
              </a:rPr>
              <a:t> </a:t>
            </a:r>
            <a:r>
              <a:rPr lang="en-US" sz="1700" b="1" dirty="0" err="1">
                <a:solidFill>
                  <a:srgbClr val="0000CC"/>
                </a:solidFill>
              </a:rPr>
              <a:t>oleh</a:t>
            </a:r>
            <a:r>
              <a:rPr lang="en-US" sz="1700" b="1" dirty="0">
                <a:solidFill>
                  <a:srgbClr val="0000CC"/>
                </a:solidFill>
              </a:rPr>
              <a:t> </a:t>
            </a:r>
            <a:r>
              <a:rPr lang="en-US" sz="1700" b="1" dirty="0" err="1">
                <a:solidFill>
                  <a:srgbClr val="0000CC"/>
                </a:solidFill>
              </a:rPr>
              <a:t>administrasi</a:t>
            </a:r>
            <a:r>
              <a:rPr lang="en-US" sz="1700" b="1" dirty="0">
                <a:solidFill>
                  <a:srgbClr val="0000CC"/>
                </a:solidFill>
              </a:rPr>
              <a:t> </a:t>
            </a:r>
            <a:r>
              <a:rPr lang="en-US" sz="1700" b="1" dirty="0" err="1">
                <a:solidFill>
                  <a:srgbClr val="0000CC"/>
                </a:solidFill>
              </a:rPr>
              <a:t>perpajakan</a:t>
            </a:r>
            <a:endParaRPr lang="id-ID" sz="1700" b="1" dirty="0">
              <a:solidFill>
                <a:srgbClr val="0000CC"/>
              </a:solidFill>
            </a:endParaRPr>
          </a:p>
        </p:txBody>
      </p:sp>
      <p:pic>
        <p:nvPicPr>
          <p:cNvPr id="844811" name="Picture 11"/>
          <p:cNvPicPr>
            <a:picLocks noGrp="1" noChangeArrowheads="1"/>
          </p:cNvPicPr>
          <p:nvPr>
            <p:ph sz="quarter" idx="4"/>
          </p:nvPr>
        </p:nvPicPr>
        <p:blipFill>
          <a:blip r:embed="rId7"/>
          <a:srcRect/>
          <a:stretch>
            <a:fillRect/>
          </a:stretch>
        </p:blipFill>
        <p:spPr>
          <a:xfrm>
            <a:off x="1395046" y="4537075"/>
            <a:ext cx="1654420" cy="884238"/>
          </a:xfrm>
          <a:noFill/>
          <a:ln/>
        </p:spPr>
      </p:pic>
      <p:pic>
        <p:nvPicPr>
          <p:cNvPr id="844812" name="Picture 12"/>
          <p:cNvPicPr>
            <a:picLocks noChangeAspect="1" noChangeArrowheads="1"/>
          </p:cNvPicPr>
          <p:nvPr/>
        </p:nvPicPr>
        <p:blipFill>
          <a:blip r:embed="rId8"/>
          <a:srcRect/>
          <a:stretch>
            <a:fillRect/>
          </a:stretch>
        </p:blipFill>
        <p:spPr bwMode="auto">
          <a:xfrm>
            <a:off x="3732336" y="4514851"/>
            <a:ext cx="1650023" cy="887413"/>
          </a:xfrm>
          <a:prstGeom prst="rect">
            <a:avLst/>
          </a:prstGeom>
          <a:noFill/>
          <a:ln w="9525">
            <a:noFill/>
            <a:miter lim="800000"/>
            <a:headEnd/>
            <a:tailEnd/>
          </a:ln>
          <a:effectLst/>
        </p:spPr>
      </p:pic>
      <p:sp>
        <p:nvSpPr>
          <p:cNvPr id="844813" name="Text Box 13"/>
          <p:cNvSpPr txBox="1">
            <a:spLocks noChangeArrowheads="1"/>
          </p:cNvSpPr>
          <p:nvPr/>
        </p:nvSpPr>
        <p:spPr bwMode="auto">
          <a:xfrm>
            <a:off x="329712" y="2552700"/>
            <a:ext cx="8502162" cy="1385888"/>
          </a:xfrm>
          <a:prstGeom prst="rect">
            <a:avLst/>
          </a:prstGeom>
          <a:noFill/>
          <a:ln w="9525">
            <a:noFill/>
            <a:miter lim="800000"/>
            <a:headEnd/>
            <a:tailEnd/>
          </a:ln>
          <a:effectLst/>
        </p:spPr>
        <p:txBody>
          <a:bodyPr lIns="84642" tIns="42321" rIns="84642" bIns="42321">
            <a:spAutoFit/>
          </a:bodyPr>
          <a:lstStyle/>
          <a:p>
            <a:pPr marL="346075" indent="-346075" algn="just" defTabSz="868363">
              <a:tabLst>
                <a:tab pos="346075" algn="l"/>
              </a:tabLst>
            </a:pPr>
            <a:r>
              <a:rPr lang="en-US" sz="1700" b="1" dirty="0" err="1">
                <a:solidFill>
                  <a:srgbClr val="0000CC"/>
                </a:solidFill>
              </a:rPr>
              <a:t>Dalam</a:t>
            </a:r>
            <a:r>
              <a:rPr lang="en-US" sz="1700" b="1" dirty="0">
                <a:solidFill>
                  <a:srgbClr val="0000CC"/>
                </a:solidFill>
              </a:rPr>
              <a:t> </a:t>
            </a:r>
            <a:r>
              <a:rPr lang="en-US" sz="1700" b="1" dirty="0">
                <a:solidFill>
                  <a:srgbClr val="FF0000"/>
                </a:solidFill>
              </a:rPr>
              <a:t>Self Assessment System</a:t>
            </a:r>
            <a:r>
              <a:rPr lang="en-US" sz="1700" b="1" dirty="0">
                <a:solidFill>
                  <a:srgbClr val="0000CC"/>
                </a:solidFill>
              </a:rPr>
              <a:t>, </a:t>
            </a:r>
            <a:r>
              <a:rPr lang="en-US" sz="1700" b="1" dirty="0" err="1">
                <a:solidFill>
                  <a:srgbClr val="0000CC"/>
                </a:solidFill>
              </a:rPr>
              <a:t>kepada</a:t>
            </a:r>
            <a:r>
              <a:rPr lang="en-US" sz="1700" b="1" dirty="0">
                <a:solidFill>
                  <a:srgbClr val="0000CC"/>
                </a:solidFill>
              </a:rPr>
              <a:t> WP </a:t>
            </a:r>
            <a:r>
              <a:rPr lang="en-US" sz="1700" b="1" dirty="0" err="1">
                <a:solidFill>
                  <a:srgbClr val="0000CC"/>
                </a:solidFill>
              </a:rPr>
              <a:t>diberi</a:t>
            </a:r>
            <a:r>
              <a:rPr lang="en-US" sz="1700" b="1" dirty="0">
                <a:solidFill>
                  <a:srgbClr val="0000CC"/>
                </a:solidFill>
              </a:rPr>
              <a:t> </a:t>
            </a:r>
            <a:r>
              <a:rPr lang="en-US" sz="1700" b="1" dirty="0" err="1">
                <a:solidFill>
                  <a:srgbClr val="0000CC"/>
                </a:solidFill>
              </a:rPr>
              <a:t>kepercayaan</a:t>
            </a:r>
            <a:r>
              <a:rPr lang="en-US" sz="1700" b="1" dirty="0">
                <a:solidFill>
                  <a:srgbClr val="0000CC"/>
                </a:solidFill>
              </a:rPr>
              <a:t>:</a:t>
            </a:r>
          </a:p>
          <a:p>
            <a:pPr marL="346075" indent="-346075" algn="just" defTabSz="868363">
              <a:lnSpc>
                <a:spcPct val="25000"/>
              </a:lnSpc>
              <a:tabLst>
                <a:tab pos="346075" algn="l"/>
              </a:tabLst>
            </a:pPr>
            <a:r>
              <a:rPr lang="en-US" sz="1700" b="1" dirty="0">
                <a:solidFill>
                  <a:srgbClr val="0000CC"/>
                </a:solidFill>
              </a:rPr>
              <a:t>	</a:t>
            </a:r>
          </a:p>
          <a:p>
            <a:pPr marL="346075" indent="-346075" algn="just" defTabSz="868363">
              <a:lnSpc>
                <a:spcPct val="95000"/>
              </a:lnSpc>
              <a:tabLst>
                <a:tab pos="346075" algn="l"/>
              </a:tabLst>
            </a:pPr>
            <a:r>
              <a:rPr lang="en-US" sz="1600" b="1" dirty="0">
                <a:solidFill>
                  <a:srgbClr val="0000CC"/>
                </a:solidFill>
              </a:rPr>
              <a:t>	</a:t>
            </a:r>
            <a:r>
              <a:rPr lang="en-US" sz="1600" b="1" dirty="0" err="1">
                <a:solidFill>
                  <a:srgbClr val="0000CC"/>
                </a:solidFill>
              </a:rPr>
              <a:t>untuk</a:t>
            </a:r>
            <a:r>
              <a:rPr lang="en-US" sz="1600" b="1" dirty="0">
                <a:solidFill>
                  <a:srgbClr val="0000CC"/>
                </a:solidFill>
              </a:rPr>
              <a:t> </a:t>
            </a:r>
            <a:r>
              <a:rPr lang="en-US" sz="1600" b="1" dirty="0" err="1">
                <a:solidFill>
                  <a:srgbClr val="FF0000"/>
                </a:solidFill>
              </a:rPr>
              <a:t>mendaftarkan</a:t>
            </a:r>
            <a:r>
              <a:rPr lang="en-US" sz="1600" b="1" dirty="0">
                <a:solidFill>
                  <a:srgbClr val="FF0000"/>
                </a:solidFill>
              </a:rPr>
              <a:t> </a:t>
            </a:r>
            <a:r>
              <a:rPr lang="en-US" sz="1600" b="1" dirty="0" err="1">
                <a:solidFill>
                  <a:srgbClr val="FF0000"/>
                </a:solidFill>
              </a:rPr>
              <a:t>diri</a:t>
            </a:r>
            <a:r>
              <a:rPr lang="en-US" sz="1600" b="1" dirty="0">
                <a:solidFill>
                  <a:srgbClr val="FF0000"/>
                </a:solidFill>
              </a:rPr>
              <a:t> </a:t>
            </a:r>
            <a:r>
              <a:rPr lang="en-US" sz="1600" b="1" dirty="0" err="1">
                <a:solidFill>
                  <a:srgbClr val="0000CC"/>
                </a:solidFill>
              </a:rPr>
              <a:t>guna</a:t>
            </a:r>
            <a:r>
              <a:rPr lang="en-US" sz="1600" b="1" dirty="0">
                <a:solidFill>
                  <a:srgbClr val="0000CC"/>
                </a:solidFill>
              </a:rPr>
              <a:t> </a:t>
            </a:r>
            <a:r>
              <a:rPr lang="en-US" sz="1600" b="1" dirty="0" err="1">
                <a:solidFill>
                  <a:srgbClr val="0000CC"/>
                </a:solidFill>
              </a:rPr>
              <a:t>memperoleh</a:t>
            </a:r>
            <a:r>
              <a:rPr lang="en-US" sz="1600" b="1" dirty="0">
                <a:solidFill>
                  <a:srgbClr val="0000CC"/>
                </a:solidFill>
              </a:rPr>
              <a:t> NPWP &amp; </a:t>
            </a:r>
            <a:r>
              <a:rPr lang="en-US" sz="1600" b="1" dirty="0" err="1">
                <a:solidFill>
                  <a:srgbClr val="0000CC"/>
                </a:solidFill>
              </a:rPr>
              <a:t>Pengukuhan</a:t>
            </a:r>
            <a:r>
              <a:rPr lang="en-US" sz="1600" b="1" dirty="0">
                <a:solidFill>
                  <a:srgbClr val="0000CC"/>
                </a:solidFill>
              </a:rPr>
              <a:t> </a:t>
            </a:r>
            <a:r>
              <a:rPr lang="en-US" sz="1600" b="1" dirty="0" err="1">
                <a:solidFill>
                  <a:srgbClr val="0000CC"/>
                </a:solidFill>
              </a:rPr>
              <a:t>Pengusaha</a:t>
            </a:r>
            <a:r>
              <a:rPr lang="en-US" sz="1600" b="1" dirty="0">
                <a:solidFill>
                  <a:srgbClr val="0000CC"/>
                </a:solidFill>
              </a:rPr>
              <a:t> </a:t>
            </a:r>
            <a:r>
              <a:rPr lang="en-US" sz="1600" b="1" dirty="0" err="1">
                <a:solidFill>
                  <a:srgbClr val="0000CC"/>
                </a:solidFill>
              </a:rPr>
              <a:t>Kena</a:t>
            </a:r>
            <a:r>
              <a:rPr lang="en-US" sz="1600" b="1" dirty="0">
                <a:solidFill>
                  <a:srgbClr val="0000CC"/>
                </a:solidFill>
              </a:rPr>
              <a:t> </a:t>
            </a:r>
            <a:r>
              <a:rPr lang="en-US" sz="1600" b="1" dirty="0" err="1">
                <a:solidFill>
                  <a:srgbClr val="0000CC"/>
                </a:solidFill>
              </a:rPr>
              <a:t>Pajak</a:t>
            </a:r>
            <a:endParaRPr lang="en-US" sz="1600" b="1" dirty="0">
              <a:solidFill>
                <a:srgbClr val="0000CC"/>
              </a:solidFill>
            </a:endParaRPr>
          </a:p>
          <a:p>
            <a:pPr marL="346075" indent="-346075" algn="just" defTabSz="868363">
              <a:lnSpc>
                <a:spcPct val="20000"/>
              </a:lnSpc>
              <a:tabLst>
                <a:tab pos="346075" algn="l"/>
              </a:tabLst>
            </a:pPr>
            <a:endParaRPr lang="en-US" sz="1600" b="1" dirty="0">
              <a:solidFill>
                <a:srgbClr val="0000CC"/>
              </a:solidFill>
            </a:endParaRPr>
          </a:p>
          <a:p>
            <a:pPr marL="346075" indent="-346075" algn="just" defTabSz="868363">
              <a:lnSpc>
                <a:spcPct val="95000"/>
              </a:lnSpc>
              <a:tabLst>
                <a:tab pos="346075" algn="l"/>
              </a:tabLst>
            </a:pPr>
            <a:r>
              <a:rPr lang="en-US" sz="1600" b="1" dirty="0">
                <a:solidFill>
                  <a:srgbClr val="0000CC"/>
                </a:solidFill>
              </a:rPr>
              <a:t>	</a:t>
            </a:r>
            <a:r>
              <a:rPr lang="en-US" sz="1600" b="1" dirty="0" err="1">
                <a:solidFill>
                  <a:srgbClr val="0000CC"/>
                </a:solidFill>
              </a:rPr>
              <a:t>untuk</a:t>
            </a:r>
            <a:r>
              <a:rPr lang="en-US" sz="1600" b="1" dirty="0">
                <a:solidFill>
                  <a:srgbClr val="0000CC"/>
                </a:solidFill>
              </a:rPr>
              <a:t> </a:t>
            </a:r>
            <a:r>
              <a:rPr lang="en-US" sz="1600" b="1" dirty="0" err="1">
                <a:solidFill>
                  <a:srgbClr val="FF0000"/>
                </a:solidFill>
              </a:rPr>
              <a:t>menghitung</a:t>
            </a:r>
            <a:r>
              <a:rPr lang="en-US" sz="1600" b="1" dirty="0">
                <a:solidFill>
                  <a:srgbClr val="0000CC"/>
                </a:solidFill>
              </a:rPr>
              <a:t>, </a:t>
            </a:r>
            <a:r>
              <a:rPr lang="en-US" sz="1600" b="1" dirty="0" err="1">
                <a:solidFill>
                  <a:srgbClr val="FF0000"/>
                </a:solidFill>
              </a:rPr>
              <a:t>memperhitungkan</a:t>
            </a:r>
            <a:r>
              <a:rPr lang="en-US" sz="1600" b="1" dirty="0">
                <a:solidFill>
                  <a:srgbClr val="0000CC"/>
                </a:solidFill>
              </a:rPr>
              <a:t>, </a:t>
            </a:r>
            <a:r>
              <a:rPr lang="en-US" sz="1600" b="1" dirty="0" err="1">
                <a:solidFill>
                  <a:srgbClr val="FF0000"/>
                </a:solidFill>
              </a:rPr>
              <a:t>membayar</a:t>
            </a:r>
            <a:r>
              <a:rPr lang="en-US" sz="1600" b="1" dirty="0">
                <a:solidFill>
                  <a:srgbClr val="FF0000"/>
                </a:solidFill>
              </a:rPr>
              <a:t> </a:t>
            </a:r>
            <a:r>
              <a:rPr lang="en-US" sz="1600" b="1" dirty="0">
                <a:solidFill>
                  <a:srgbClr val="0000CC"/>
                </a:solidFill>
              </a:rPr>
              <a:t>&amp; </a:t>
            </a:r>
            <a:r>
              <a:rPr lang="en-US" sz="1600" b="1" dirty="0" err="1">
                <a:solidFill>
                  <a:srgbClr val="FF0000"/>
                </a:solidFill>
              </a:rPr>
              <a:t>melaporkan</a:t>
            </a:r>
            <a:r>
              <a:rPr lang="en-US" sz="1600" b="1" dirty="0">
                <a:solidFill>
                  <a:srgbClr val="FF0000"/>
                </a:solidFill>
              </a:rPr>
              <a:t> </a:t>
            </a:r>
            <a:r>
              <a:rPr lang="en-US" sz="1600" b="1" dirty="0" err="1">
                <a:solidFill>
                  <a:srgbClr val="FF0000"/>
                </a:solidFill>
              </a:rPr>
              <a:t>sendiri</a:t>
            </a:r>
            <a:r>
              <a:rPr lang="en-US" sz="1600" b="1" dirty="0">
                <a:solidFill>
                  <a:srgbClr val="FF0000"/>
                </a:solidFill>
              </a:rPr>
              <a:t> </a:t>
            </a:r>
            <a:r>
              <a:rPr lang="en-US" sz="1600" b="1" dirty="0" err="1">
                <a:solidFill>
                  <a:srgbClr val="0000CC"/>
                </a:solidFill>
              </a:rPr>
              <a:t>pajak</a:t>
            </a:r>
            <a:r>
              <a:rPr lang="en-US" sz="1600" b="1" dirty="0">
                <a:solidFill>
                  <a:srgbClr val="0000CC"/>
                </a:solidFill>
              </a:rPr>
              <a:t> yang </a:t>
            </a:r>
            <a:r>
              <a:rPr lang="en-US" sz="1600" b="1" dirty="0" err="1">
                <a:solidFill>
                  <a:srgbClr val="0000CC"/>
                </a:solidFill>
              </a:rPr>
              <a:t>terutang</a:t>
            </a:r>
            <a:endParaRPr lang="en-US" sz="1600" b="1" dirty="0">
              <a:solidFill>
                <a:srgbClr val="0000CC"/>
              </a:solidFill>
            </a:endParaRPr>
          </a:p>
        </p:txBody>
      </p:sp>
      <p:sp>
        <p:nvSpPr>
          <p:cNvPr id="844814" name="AutoShape 14"/>
          <p:cNvSpPr>
            <a:spLocks noChangeArrowheads="1"/>
          </p:cNvSpPr>
          <p:nvPr/>
        </p:nvSpPr>
        <p:spPr bwMode="auto">
          <a:xfrm>
            <a:off x="315059" y="2905125"/>
            <a:ext cx="337038" cy="274638"/>
          </a:xfrm>
          <a:prstGeom prst="rightArrow">
            <a:avLst>
              <a:gd name="adj1" fmla="val 50000"/>
              <a:gd name="adj2" fmla="val 33237"/>
            </a:avLst>
          </a:prstGeom>
          <a:solidFill>
            <a:srgbClr val="00CC00"/>
          </a:solidFill>
          <a:ln w="28575" algn="ctr">
            <a:solidFill>
              <a:schemeClr val="tx1"/>
            </a:solidFill>
            <a:miter lim="800000"/>
            <a:headEnd/>
            <a:tailEnd/>
          </a:ln>
          <a:effectLst/>
        </p:spPr>
        <p:txBody>
          <a:bodyPr wrap="none" lIns="93763" tIns="46881" rIns="93763" bIns="46881" anchor="ctr"/>
          <a:lstStyle/>
          <a:p>
            <a:endParaRPr lang="en-US"/>
          </a:p>
        </p:txBody>
      </p:sp>
      <p:sp>
        <p:nvSpPr>
          <p:cNvPr id="844815" name="AutoShape 15"/>
          <p:cNvSpPr>
            <a:spLocks noChangeArrowheads="1"/>
          </p:cNvSpPr>
          <p:nvPr/>
        </p:nvSpPr>
        <p:spPr bwMode="auto">
          <a:xfrm>
            <a:off x="312128" y="3424239"/>
            <a:ext cx="337038" cy="274637"/>
          </a:xfrm>
          <a:prstGeom prst="rightArrow">
            <a:avLst>
              <a:gd name="adj1" fmla="val 50000"/>
              <a:gd name="adj2" fmla="val 33237"/>
            </a:avLst>
          </a:prstGeom>
          <a:solidFill>
            <a:srgbClr val="00CC00"/>
          </a:solidFill>
          <a:ln w="28575" algn="ctr">
            <a:solidFill>
              <a:schemeClr val="tx1"/>
            </a:solidFill>
            <a:miter lim="800000"/>
            <a:headEnd/>
            <a:tailEnd/>
          </a:ln>
          <a:effectLst/>
        </p:spPr>
        <p:txBody>
          <a:bodyPr wrap="none" lIns="93763" tIns="46881" rIns="93763" bIns="46881" anchor="ctr"/>
          <a:lstStyle/>
          <a:p>
            <a:endParaRPr lang="en-US"/>
          </a:p>
        </p:txBody>
      </p:sp>
      <p:sp>
        <p:nvSpPr>
          <p:cNvPr id="844816" name="Text Box 16"/>
          <p:cNvSpPr txBox="1">
            <a:spLocks noChangeArrowheads="1"/>
          </p:cNvSpPr>
          <p:nvPr/>
        </p:nvSpPr>
        <p:spPr bwMode="auto">
          <a:xfrm>
            <a:off x="419100" y="3949700"/>
            <a:ext cx="8430358" cy="800538"/>
          </a:xfrm>
          <a:prstGeom prst="rect">
            <a:avLst/>
          </a:prstGeom>
          <a:noFill/>
          <a:ln w="28575" algn="ctr">
            <a:noFill/>
            <a:miter lim="800000"/>
            <a:headEnd/>
            <a:tailEnd/>
          </a:ln>
          <a:effectLst/>
        </p:spPr>
        <p:txBody>
          <a:bodyPr lIns="15557" tIns="7778" rIns="15557" bIns="7778">
            <a:spAutoFit/>
          </a:bodyPr>
          <a:lstStyle/>
          <a:p>
            <a:pPr defTabSz="846138"/>
            <a:r>
              <a:rPr lang="en-US" sz="1700" b="1" dirty="0" err="1">
                <a:solidFill>
                  <a:srgbClr val="0000CC"/>
                </a:solidFill>
              </a:rPr>
              <a:t>Sistem</a:t>
            </a:r>
            <a:r>
              <a:rPr lang="en-US" sz="1700" b="1" dirty="0">
                <a:solidFill>
                  <a:srgbClr val="0000CC"/>
                </a:solidFill>
              </a:rPr>
              <a:t> </a:t>
            </a:r>
            <a:r>
              <a:rPr lang="en-US" sz="1700" b="1" dirty="0" err="1">
                <a:solidFill>
                  <a:srgbClr val="0000CC"/>
                </a:solidFill>
              </a:rPr>
              <a:t>pemungutan</a:t>
            </a:r>
            <a:r>
              <a:rPr lang="en-US" sz="1700" b="1" dirty="0">
                <a:solidFill>
                  <a:srgbClr val="0000CC"/>
                </a:solidFill>
              </a:rPr>
              <a:t> </a:t>
            </a:r>
            <a:r>
              <a:rPr lang="en-US" sz="1700" b="1" dirty="0" err="1">
                <a:solidFill>
                  <a:srgbClr val="0000CC"/>
                </a:solidFill>
              </a:rPr>
              <a:t>pajak</a:t>
            </a:r>
            <a:r>
              <a:rPr lang="en-US" sz="1700" b="1" dirty="0">
                <a:solidFill>
                  <a:srgbClr val="0000CC"/>
                </a:solidFill>
              </a:rPr>
              <a:t> </a:t>
            </a:r>
            <a:r>
              <a:rPr lang="en-US" sz="1700" b="1" dirty="0" err="1">
                <a:solidFill>
                  <a:srgbClr val="0000CC"/>
                </a:solidFill>
              </a:rPr>
              <a:t>tersebut</a:t>
            </a:r>
            <a:r>
              <a:rPr lang="en-US" sz="1700" b="1" dirty="0">
                <a:solidFill>
                  <a:srgbClr val="0000CC"/>
                </a:solidFill>
              </a:rPr>
              <a:t> </a:t>
            </a:r>
            <a:r>
              <a:rPr lang="en-US" sz="1700" b="1" dirty="0" err="1">
                <a:solidFill>
                  <a:srgbClr val="0000CC"/>
                </a:solidFill>
              </a:rPr>
              <a:t>mempunyai</a:t>
            </a:r>
            <a:r>
              <a:rPr lang="en-US" sz="1700" b="1" dirty="0">
                <a:solidFill>
                  <a:srgbClr val="0000CC"/>
                </a:solidFill>
              </a:rPr>
              <a:t> </a:t>
            </a:r>
            <a:r>
              <a:rPr lang="en-US" sz="1700" b="1" dirty="0" err="1">
                <a:solidFill>
                  <a:srgbClr val="0000CC"/>
                </a:solidFill>
              </a:rPr>
              <a:t>arti</a:t>
            </a:r>
            <a:r>
              <a:rPr lang="en-US" sz="1700" b="1" dirty="0">
                <a:solidFill>
                  <a:srgbClr val="0000CC"/>
                </a:solidFill>
              </a:rPr>
              <a:t> </a:t>
            </a:r>
            <a:r>
              <a:rPr lang="en-US" sz="1700" b="1" dirty="0" err="1">
                <a:solidFill>
                  <a:srgbClr val="0000CC"/>
                </a:solidFill>
              </a:rPr>
              <a:t>bahwa</a:t>
            </a:r>
            <a:r>
              <a:rPr lang="en-US" sz="1700" b="1" dirty="0">
                <a:solidFill>
                  <a:srgbClr val="0000CC"/>
                </a:solidFill>
              </a:rPr>
              <a:t>:</a:t>
            </a:r>
          </a:p>
          <a:p>
            <a:pPr defTabSz="846138"/>
            <a:r>
              <a:rPr lang="en-US" sz="1700" b="1" dirty="0" err="1">
                <a:solidFill>
                  <a:srgbClr val="800080"/>
                </a:solidFill>
              </a:rPr>
              <a:t>penentuan</a:t>
            </a:r>
            <a:r>
              <a:rPr lang="en-US" sz="1700" b="1" dirty="0">
                <a:solidFill>
                  <a:srgbClr val="800080"/>
                </a:solidFill>
              </a:rPr>
              <a:t> </a:t>
            </a:r>
            <a:r>
              <a:rPr lang="en-US" sz="1700" b="1" dirty="0" err="1">
                <a:solidFill>
                  <a:srgbClr val="800080"/>
                </a:solidFill>
              </a:rPr>
              <a:t>besarnya</a:t>
            </a:r>
            <a:r>
              <a:rPr lang="en-US" sz="1700" b="1" dirty="0">
                <a:solidFill>
                  <a:srgbClr val="800080"/>
                </a:solidFill>
              </a:rPr>
              <a:t> </a:t>
            </a:r>
            <a:r>
              <a:rPr lang="en-US" sz="1700" b="1" dirty="0" err="1">
                <a:solidFill>
                  <a:srgbClr val="800080"/>
                </a:solidFill>
              </a:rPr>
              <a:t>pajak</a:t>
            </a:r>
            <a:r>
              <a:rPr lang="en-US" sz="1700" b="1" dirty="0">
                <a:solidFill>
                  <a:srgbClr val="800080"/>
                </a:solidFill>
              </a:rPr>
              <a:t> yang </a:t>
            </a:r>
            <a:r>
              <a:rPr lang="en-US" sz="1700" b="1" dirty="0" err="1">
                <a:solidFill>
                  <a:srgbClr val="800080"/>
                </a:solidFill>
              </a:rPr>
              <a:t>terutang</a:t>
            </a:r>
            <a:r>
              <a:rPr lang="en-US" sz="1700" b="1" dirty="0">
                <a:solidFill>
                  <a:srgbClr val="800080"/>
                </a:solidFill>
              </a:rPr>
              <a:t> </a:t>
            </a:r>
            <a:r>
              <a:rPr lang="en-US" sz="1700" b="1" dirty="0" err="1">
                <a:solidFill>
                  <a:srgbClr val="800080"/>
                </a:solidFill>
              </a:rPr>
              <a:t>dipercayakan</a:t>
            </a:r>
            <a:r>
              <a:rPr lang="en-US" sz="1700" b="1" dirty="0">
                <a:solidFill>
                  <a:srgbClr val="800080"/>
                </a:solidFill>
              </a:rPr>
              <a:t> </a:t>
            </a:r>
            <a:r>
              <a:rPr lang="en-US" sz="1700" b="1" dirty="0" err="1">
                <a:solidFill>
                  <a:srgbClr val="800080"/>
                </a:solidFill>
              </a:rPr>
              <a:t>kepada</a:t>
            </a:r>
            <a:r>
              <a:rPr lang="en-US" sz="1700" b="1" dirty="0">
                <a:solidFill>
                  <a:srgbClr val="800080"/>
                </a:solidFill>
              </a:rPr>
              <a:t> </a:t>
            </a:r>
            <a:r>
              <a:rPr lang="en-US" sz="1700" b="1" dirty="0" err="1">
                <a:solidFill>
                  <a:srgbClr val="800080"/>
                </a:solidFill>
              </a:rPr>
              <a:t>Wajib</a:t>
            </a:r>
            <a:r>
              <a:rPr lang="en-US" sz="1700" b="1" dirty="0">
                <a:solidFill>
                  <a:srgbClr val="800080"/>
                </a:solidFill>
              </a:rPr>
              <a:t> </a:t>
            </a:r>
            <a:r>
              <a:rPr lang="en-US" sz="1700" b="1" dirty="0" err="1">
                <a:solidFill>
                  <a:srgbClr val="800080"/>
                </a:solidFill>
              </a:rPr>
              <a:t>Pajak</a:t>
            </a:r>
            <a:r>
              <a:rPr lang="en-US" sz="1700" b="1" dirty="0">
                <a:solidFill>
                  <a:srgbClr val="800080"/>
                </a:solidFill>
              </a:rPr>
              <a:t> </a:t>
            </a:r>
            <a:r>
              <a:rPr lang="en-US" sz="1700" b="1" dirty="0" err="1">
                <a:solidFill>
                  <a:srgbClr val="800080"/>
                </a:solidFill>
              </a:rPr>
              <a:t>sendiri</a:t>
            </a:r>
            <a:endParaRPr lang="id-ID" sz="1700" b="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afterEffect">
                                  <p:stCondLst>
                                    <p:cond delay="0"/>
                                  </p:stCondLst>
                                  <p:childTnLst>
                                    <p:set>
                                      <p:cBhvr>
                                        <p:cTn id="6" dur="1" fill="hold">
                                          <p:stCondLst>
                                            <p:cond delay="0"/>
                                          </p:stCondLst>
                                        </p:cTn>
                                        <p:tgtEl>
                                          <p:spTgt spid="844802"/>
                                        </p:tgtEl>
                                        <p:attrNameLst>
                                          <p:attrName>style.visibility</p:attrName>
                                        </p:attrNameLst>
                                      </p:cBhvr>
                                      <p:to>
                                        <p:strVal val="visible"/>
                                      </p:to>
                                    </p:set>
                                    <p:animEffect transition="in" filter="box(out)">
                                      <p:cBhvr>
                                        <p:cTn id="7" dur="500"/>
                                        <p:tgtEl>
                                          <p:spTgt spid="844802"/>
                                        </p:tgtEl>
                                      </p:cBhvr>
                                    </p:animEffect>
                                  </p:childTnLst>
                                </p:cTn>
                              </p:par>
                            </p:childTnLst>
                          </p:cTn>
                        </p:par>
                        <p:par>
                          <p:cTn id="8" fill="hold">
                            <p:stCondLst>
                              <p:cond delay="500"/>
                            </p:stCondLst>
                            <p:childTnLst>
                              <p:par>
                                <p:cTn id="9" presetID="4" presetClass="entr" presetSubtype="32" fill="hold" nodeType="afterEffect">
                                  <p:stCondLst>
                                    <p:cond delay="0"/>
                                  </p:stCondLst>
                                  <p:childTnLst>
                                    <p:set>
                                      <p:cBhvr>
                                        <p:cTn id="10" dur="1" fill="hold">
                                          <p:stCondLst>
                                            <p:cond delay="0"/>
                                          </p:stCondLst>
                                        </p:cTn>
                                        <p:tgtEl>
                                          <p:spTgt spid="844805"/>
                                        </p:tgtEl>
                                        <p:attrNameLst>
                                          <p:attrName>style.visibility</p:attrName>
                                        </p:attrNameLst>
                                      </p:cBhvr>
                                      <p:to>
                                        <p:strVal val="visible"/>
                                      </p:to>
                                    </p:set>
                                    <p:animEffect transition="in" filter="box(out)">
                                      <p:cBhvr>
                                        <p:cTn id="11" dur="500"/>
                                        <p:tgtEl>
                                          <p:spTgt spid="844805"/>
                                        </p:tgtEl>
                                      </p:cBhvr>
                                    </p:animEffect>
                                  </p:childTnLst>
                                </p:cTn>
                              </p:par>
                            </p:childTnLst>
                          </p:cTn>
                        </p:par>
                        <p:par>
                          <p:cTn id="12" fill="hold">
                            <p:stCondLst>
                              <p:cond delay="1000"/>
                            </p:stCondLst>
                            <p:childTnLst>
                              <p:par>
                                <p:cTn id="13" presetID="4" presetClass="entr" presetSubtype="32" fill="hold" nodeType="afterEffect">
                                  <p:stCondLst>
                                    <p:cond delay="0"/>
                                  </p:stCondLst>
                                  <p:childTnLst>
                                    <p:set>
                                      <p:cBhvr>
                                        <p:cTn id="14" dur="1" fill="hold">
                                          <p:stCondLst>
                                            <p:cond delay="0"/>
                                          </p:stCondLst>
                                        </p:cTn>
                                        <p:tgtEl>
                                          <p:spTgt spid="844806"/>
                                        </p:tgtEl>
                                        <p:attrNameLst>
                                          <p:attrName>style.visibility</p:attrName>
                                        </p:attrNameLst>
                                      </p:cBhvr>
                                      <p:to>
                                        <p:strVal val="visible"/>
                                      </p:to>
                                    </p:set>
                                    <p:animEffect transition="in" filter="box(out)">
                                      <p:cBhvr>
                                        <p:cTn id="15" dur="500"/>
                                        <p:tgtEl>
                                          <p:spTgt spid="844806"/>
                                        </p:tgtEl>
                                      </p:cBhvr>
                                    </p:animEffect>
                                  </p:childTnLst>
                                </p:cTn>
                              </p:par>
                            </p:childTnLst>
                          </p:cTn>
                        </p:par>
                        <p:par>
                          <p:cTn id="16" fill="hold">
                            <p:stCondLst>
                              <p:cond delay="1500"/>
                            </p:stCondLst>
                            <p:childTnLst>
                              <p:par>
                                <p:cTn id="17" presetID="4" presetClass="entr" presetSubtype="16" fill="hold" grpId="0" nodeType="afterEffect">
                                  <p:stCondLst>
                                    <p:cond delay="0"/>
                                  </p:stCondLst>
                                  <p:childTnLst>
                                    <p:set>
                                      <p:cBhvr>
                                        <p:cTn id="18" dur="1" fill="hold">
                                          <p:stCondLst>
                                            <p:cond delay="0"/>
                                          </p:stCondLst>
                                        </p:cTn>
                                        <p:tgtEl>
                                          <p:spTgt spid="844810"/>
                                        </p:tgtEl>
                                        <p:attrNameLst>
                                          <p:attrName>style.visibility</p:attrName>
                                        </p:attrNameLst>
                                      </p:cBhvr>
                                      <p:to>
                                        <p:strVal val="visible"/>
                                      </p:to>
                                    </p:set>
                                    <p:animEffect transition="in" filter="box(in)">
                                      <p:cBhvr>
                                        <p:cTn id="19" dur="500"/>
                                        <p:tgtEl>
                                          <p:spTgt spid="844810"/>
                                        </p:tgtEl>
                                      </p:cBhvr>
                                    </p:animEffect>
                                  </p:childTnLst>
                                </p:cTn>
                              </p:par>
                            </p:childTnLst>
                          </p:cTn>
                        </p:par>
                      </p:childTnLst>
                    </p:cTn>
                  </p:par>
                  <p:par>
                    <p:cTn id="20" fill="hold">
                      <p:stCondLst>
                        <p:cond delay="indefinite"/>
                      </p:stCondLst>
                      <p:childTnLst>
                        <p:par>
                          <p:cTn id="21" fill="hold">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844813"/>
                                        </p:tgtEl>
                                        <p:attrNameLst>
                                          <p:attrName>style.visibility</p:attrName>
                                        </p:attrNameLst>
                                      </p:cBhvr>
                                      <p:to>
                                        <p:strVal val="visible"/>
                                      </p:to>
                                    </p:set>
                                    <p:animEffect transition="in" filter="box(in)">
                                      <p:cBhvr>
                                        <p:cTn id="24" dur="500"/>
                                        <p:tgtEl>
                                          <p:spTgt spid="844813"/>
                                        </p:tgtEl>
                                      </p:cBhvr>
                                    </p:animEffect>
                                  </p:childTnLst>
                                </p:cTn>
                              </p:par>
                            </p:childTnLst>
                          </p:cTn>
                        </p:par>
                        <p:par>
                          <p:cTn id="25" fill="hold">
                            <p:stCondLst>
                              <p:cond delay="500"/>
                            </p:stCondLst>
                            <p:childTnLst>
                              <p:par>
                                <p:cTn id="26" presetID="2" presetClass="entr" presetSubtype="8" fill="hold" grpId="0" nodeType="afterEffect">
                                  <p:stCondLst>
                                    <p:cond delay="0"/>
                                  </p:stCondLst>
                                  <p:childTnLst>
                                    <p:set>
                                      <p:cBhvr>
                                        <p:cTn id="27" dur="1" fill="hold">
                                          <p:stCondLst>
                                            <p:cond delay="0"/>
                                          </p:stCondLst>
                                        </p:cTn>
                                        <p:tgtEl>
                                          <p:spTgt spid="844814"/>
                                        </p:tgtEl>
                                        <p:attrNameLst>
                                          <p:attrName>style.visibility</p:attrName>
                                        </p:attrNameLst>
                                      </p:cBhvr>
                                      <p:to>
                                        <p:strVal val="visible"/>
                                      </p:to>
                                    </p:set>
                                    <p:anim calcmode="lin" valueType="num">
                                      <p:cBhvr additive="base">
                                        <p:cTn id="28" dur="500" fill="hold"/>
                                        <p:tgtEl>
                                          <p:spTgt spid="844814"/>
                                        </p:tgtEl>
                                        <p:attrNameLst>
                                          <p:attrName>ppt_x</p:attrName>
                                        </p:attrNameLst>
                                      </p:cBhvr>
                                      <p:tavLst>
                                        <p:tav tm="0">
                                          <p:val>
                                            <p:strVal val="0-#ppt_w/2"/>
                                          </p:val>
                                        </p:tav>
                                        <p:tav tm="100000">
                                          <p:val>
                                            <p:strVal val="#ppt_x"/>
                                          </p:val>
                                        </p:tav>
                                      </p:tavLst>
                                    </p:anim>
                                    <p:anim calcmode="lin" valueType="num">
                                      <p:cBhvr additive="base">
                                        <p:cTn id="29" dur="500" fill="hold"/>
                                        <p:tgtEl>
                                          <p:spTgt spid="844814"/>
                                        </p:tgtEl>
                                        <p:attrNameLst>
                                          <p:attrName>ppt_y</p:attrName>
                                        </p:attrNameLst>
                                      </p:cBhvr>
                                      <p:tavLst>
                                        <p:tav tm="0">
                                          <p:val>
                                            <p:strVal val="#ppt_y"/>
                                          </p:val>
                                        </p:tav>
                                        <p:tav tm="100000">
                                          <p:val>
                                            <p:strVal val="#ppt_y"/>
                                          </p:val>
                                        </p:tav>
                                      </p:tavLst>
                                    </p:anim>
                                  </p:childTnLst>
                                </p:cTn>
                              </p:par>
                            </p:childTnLst>
                          </p:cTn>
                        </p:par>
                        <p:par>
                          <p:cTn id="30" fill="hold">
                            <p:stCondLst>
                              <p:cond delay="1000"/>
                            </p:stCondLst>
                            <p:childTnLst>
                              <p:par>
                                <p:cTn id="31" presetID="2" presetClass="entr" presetSubtype="8" fill="hold" grpId="0" nodeType="afterEffect">
                                  <p:stCondLst>
                                    <p:cond delay="0"/>
                                  </p:stCondLst>
                                  <p:childTnLst>
                                    <p:set>
                                      <p:cBhvr>
                                        <p:cTn id="32" dur="1" fill="hold">
                                          <p:stCondLst>
                                            <p:cond delay="0"/>
                                          </p:stCondLst>
                                        </p:cTn>
                                        <p:tgtEl>
                                          <p:spTgt spid="844815"/>
                                        </p:tgtEl>
                                        <p:attrNameLst>
                                          <p:attrName>style.visibility</p:attrName>
                                        </p:attrNameLst>
                                      </p:cBhvr>
                                      <p:to>
                                        <p:strVal val="visible"/>
                                      </p:to>
                                    </p:set>
                                    <p:anim calcmode="lin" valueType="num">
                                      <p:cBhvr additive="base">
                                        <p:cTn id="33" dur="500" fill="hold"/>
                                        <p:tgtEl>
                                          <p:spTgt spid="844815"/>
                                        </p:tgtEl>
                                        <p:attrNameLst>
                                          <p:attrName>ppt_x</p:attrName>
                                        </p:attrNameLst>
                                      </p:cBhvr>
                                      <p:tavLst>
                                        <p:tav tm="0">
                                          <p:val>
                                            <p:strVal val="0-#ppt_w/2"/>
                                          </p:val>
                                        </p:tav>
                                        <p:tav tm="100000">
                                          <p:val>
                                            <p:strVal val="#ppt_x"/>
                                          </p:val>
                                        </p:tav>
                                      </p:tavLst>
                                    </p:anim>
                                    <p:anim calcmode="lin" valueType="num">
                                      <p:cBhvr additive="base">
                                        <p:cTn id="34" dur="500" fill="hold"/>
                                        <p:tgtEl>
                                          <p:spTgt spid="844815"/>
                                        </p:tgtEl>
                                        <p:attrNameLst>
                                          <p:attrName>ppt_y</p:attrName>
                                        </p:attrNameLst>
                                      </p:cBhvr>
                                      <p:tavLst>
                                        <p:tav tm="0">
                                          <p:val>
                                            <p:strVal val="#ppt_y"/>
                                          </p:val>
                                        </p:tav>
                                        <p:tav tm="100000">
                                          <p:val>
                                            <p:strVal val="#ppt_y"/>
                                          </p:val>
                                        </p:tav>
                                      </p:tavLst>
                                    </p:anim>
                                  </p:childTnLst>
                                </p:cTn>
                              </p:par>
                            </p:childTnLst>
                          </p:cTn>
                        </p:par>
                        <p:par>
                          <p:cTn id="35" fill="hold">
                            <p:stCondLst>
                              <p:cond delay="1500"/>
                            </p:stCondLst>
                            <p:childTnLst>
                              <p:par>
                                <p:cTn id="36" presetID="4" presetClass="entr" presetSubtype="16" fill="hold" grpId="0" nodeType="afterEffect">
                                  <p:stCondLst>
                                    <p:cond delay="0"/>
                                  </p:stCondLst>
                                  <p:childTnLst>
                                    <p:set>
                                      <p:cBhvr>
                                        <p:cTn id="37" dur="1" fill="hold">
                                          <p:stCondLst>
                                            <p:cond delay="0"/>
                                          </p:stCondLst>
                                        </p:cTn>
                                        <p:tgtEl>
                                          <p:spTgt spid="844816"/>
                                        </p:tgtEl>
                                        <p:attrNameLst>
                                          <p:attrName>style.visibility</p:attrName>
                                        </p:attrNameLst>
                                      </p:cBhvr>
                                      <p:to>
                                        <p:strVal val="visible"/>
                                      </p:to>
                                    </p:set>
                                    <p:animEffect transition="in" filter="box(in)">
                                      <p:cBhvr>
                                        <p:cTn id="38" dur="500"/>
                                        <p:tgtEl>
                                          <p:spTgt spid="844816"/>
                                        </p:tgtEl>
                                      </p:cBhvr>
                                    </p:animEffect>
                                  </p:childTnLst>
                                </p:cTn>
                              </p:par>
                              <p:par>
                                <p:cTn id="39" presetID="4" presetClass="entr" presetSubtype="32" fill="hold" nodeType="withEffect">
                                  <p:stCondLst>
                                    <p:cond delay="0"/>
                                  </p:stCondLst>
                                  <p:childTnLst>
                                    <p:set>
                                      <p:cBhvr>
                                        <p:cTn id="40" dur="1" fill="hold">
                                          <p:stCondLst>
                                            <p:cond delay="0"/>
                                          </p:stCondLst>
                                        </p:cTn>
                                        <p:tgtEl>
                                          <p:spTgt spid="844811"/>
                                        </p:tgtEl>
                                        <p:attrNameLst>
                                          <p:attrName>style.visibility</p:attrName>
                                        </p:attrNameLst>
                                      </p:cBhvr>
                                      <p:to>
                                        <p:strVal val="visible"/>
                                      </p:to>
                                    </p:set>
                                    <p:animEffect transition="in" filter="box(out)">
                                      <p:cBhvr>
                                        <p:cTn id="41" dur="500"/>
                                        <p:tgtEl>
                                          <p:spTgt spid="844811"/>
                                        </p:tgtEl>
                                      </p:cBhvr>
                                    </p:animEffect>
                                  </p:childTnLst>
                                </p:cTn>
                              </p:par>
                            </p:childTnLst>
                          </p:cTn>
                        </p:par>
                        <p:par>
                          <p:cTn id="42" fill="hold">
                            <p:stCondLst>
                              <p:cond delay="2000"/>
                            </p:stCondLst>
                            <p:childTnLst>
                              <p:par>
                                <p:cTn id="43" presetID="4" presetClass="entr" presetSubtype="16" fill="hold" nodeType="afterEffect">
                                  <p:stCondLst>
                                    <p:cond delay="0"/>
                                  </p:stCondLst>
                                  <p:childTnLst>
                                    <p:set>
                                      <p:cBhvr>
                                        <p:cTn id="44" dur="1" fill="hold">
                                          <p:stCondLst>
                                            <p:cond delay="0"/>
                                          </p:stCondLst>
                                        </p:cTn>
                                        <p:tgtEl>
                                          <p:spTgt spid="844812"/>
                                        </p:tgtEl>
                                        <p:attrNameLst>
                                          <p:attrName>style.visibility</p:attrName>
                                        </p:attrNameLst>
                                      </p:cBhvr>
                                      <p:to>
                                        <p:strVal val="visible"/>
                                      </p:to>
                                    </p:set>
                                    <p:animEffect transition="in" filter="box(in)">
                                      <p:cBhvr>
                                        <p:cTn id="45" dur="500"/>
                                        <p:tgtEl>
                                          <p:spTgt spid="844812"/>
                                        </p:tgtEl>
                                      </p:cBhvr>
                                    </p:animEffect>
                                  </p:childTnLst>
                                </p:cTn>
                              </p:par>
                            </p:childTnLst>
                          </p:cTn>
                        </p:par>
                        <p:par>
                          <p:cTn id="46" fill="hold">
                            <p:stCondLst>
                              <p:cond delay="2500"/>
                            </p:stCondLst>
                            <p:childTnLst>
                              <p:par>
                                <p:cTn id="47" presetID="4" presetClass="entr" presetSubtype="32" fill="hold" nodeType="afterEffect">
                                  <p:stCondLst>
                                    <p:cond delay="0"/>
                                  </p:stCondLst>
                                  <p:childTnLst>
                                    <p:set>
                                      <p:cBhvr>
                                        <p:cTn id="48" dur="1" fill="hold">
                                          <p:stCondLst>
                                            <p:cond delay="0"/>
                                          </p:stCondLst>
                                        </p:cTn>
                                        <p:tgtEl>
                                          <p:spTgt spid="844804"/>
                                        </p:tgtEl>
                                        <p:attrNameLst>
                                          <p:attrName>style.visibility</p:attrName>
                                        </p:attrNameLst>
                                      </p:cBhvr>
                                      <p:to>
                                        <p:strVal val="visible"/>
                                      </p:to>
                                    </p:set>
                                    <p:animEffect transition="in" filter="box(out)">
                                      <p:cBhvr>
                                        <p:cTn id="49" dur="500"/>
                                        <p:tgtEl>
                                          <p:spTgt spid="844804"/>
                                        </p:tgtEl>
                                      </p:cBhvr>
                                    </p:animEffect>
                                  </p:childTnLst>
                                </p:cTn>
                              </p:par>
                            </p:childTnLst>
                          </p:cTn>
                        </p:par>
                        <p:par>
                          <p:cTn id="50" fill="hold">
                            <p:stCondLst>
                              <p:cond delay="3000"/>
                            </p:stCondLst>
                            <p:childTnLst>
                              <p:par>
                                <p:cTn id="51" presetID="4" presetClass="entr" presetSubtype="32" fill="hold" grpId="0" nodeType="afterEffect">
                                  <p:stCondLst>
                                    <p:cond delay="0"/>
                                  </p:stCondLst>
                                  <p:childTnLst>
                                    <p:set>
                                      <p:cBhvr>
                                        <p:cTn id="52" dur="1" fill="hold">
                                          <p:stCondLst>
                                            <p:cond delay="0"/>
                                          </p:stCondLst>
                                        </p:cTn>
                                        <p:tgtEl>
                                          <p:spTgt spid="844808">
                                            <p:txEl>
                                              <p:pRg st="0" end="0"/>
                                            </p:txEl>
                                          </p:spTgt>
                                        </p:tgtEl>
                                        <p:attrNameLst>
                                          <p:attrName>style.visibility</p:attrName>
                                        </p:attrNameLst>
                                      </p:cBhvr>
                                      <p:to>
                                        <p:strVal val="visible"/>
                                      </p:to>
                                    </p:set>
                                    <p:animEffect transition="in" filter="box(out)">
                                      <p:cBhvr>
                                        <p:cTn id="53" dur="500"/>
                                        <p:tgtEl>
                                          <p:spTgt spid="844808">
                                            <p:txEl>
                                              <p:pRg st="0" end="0"/>
                                            </p:txEl>
                                          </p:spTgt>
                                        </p:tgtEl>
                                      </p:cBhvr>
                                    </p:animEffect>
                                  </p:childTnLst>
                                </p:cTn>
                              </p:par>
                            </p:childTnLst>
                          </p:cTn>
                        </p:par>
                        <p:par>
                          <p:cTn id="54" fill="hold">
                            <p:stCondLst>
                              <p:cond delay="3500"/>
                            </p:stCondLst>
                            <p:childTnLst>
                              <p:par>
                                <p:cTn id="55" presetID="4" presetClass="entr" presetSubtype="16" fill="hold" grpId="0" nodeType="afterEffect">
                                  <p:stCondLst>
                                    <p:cond delay="0"/>
                                  </p:stCondLst>
                                  <p:childTnLst>
                                    <p:set>
                                      <p:cBhvr>
                                        <p:cTn id="56" dur="1" fill="hold">
                                          <p:stCondLst>
                                            <p:cond delay="0"/>
                                          </p:stCondLst>
                                        </p:cTn>
                                        <p:tgtEl>
                                          <p:spTgt spid="844807"/>
                                        </p:tgtEl>
                                        <p:attrNameLst>
                                          <p:attrName>style.visibility</p:attrName>
                                        </p:attrNameLst>
                                      </p:cBhvr>
                                      <p:to>
                                        <p:strVal val="visible"/>
                                      </p:to>
                                    </p:set>
                                    <p:animEffect transition="in" filter="box(in)">
                                      <p:cBhvr>
                                        <p:cTn id="57" dur="500"/>
                                        <p:tgtEl>
                                          <p:spTgt spid="8448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4802" grpId="0" animBg="1"/>
      <p:bldP spid="844807" grpId="0" autoUpdateAnimBg="0"/>
      <p:bldP spid="844808" grpId="0" build="p" autoUpdateAnimBg="0" advAuto="0"/>
      <p:bldP spid="844810" grpId="0" autoUpdateAnimBg="0"/>
      <p:bldP spid="844813" grpId="0" autoUpdateAnimBg="0"/>
      <p:bldP spid="844814" grpId="0" animBg="1"/>
      <p:bldP spid="844815" grpId="0" animBg="1"/>
      <p:bldP spid="844816"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i="1" dirty="0" smtClean="0"/>
              <a:t>Self Assesment System</a:t>
            </a:r>
            <a:endParaRPr lang="id-ID" i="1" dirty="0"/>
          </a:p>
        </p:txBody>
      </p:sp>
      <p:sp>
        <p:nvSpPr>
          <p:cNvPr id="5" name="Content Placeholder 4"/>
          <p:cNvSpPr>
            <a:spLocks noGrp="1"/>
          </p:cNvSpPr>
          <p:nvPr>
            <p:ph idx="1"/>
          </p:nvPr>
        </p:nvSpPr>
        <p:spPr/>
        <p:txBody>
          <a:bodyPr/>
          <a:lstStyle/>
          <a:p>
            <a:r>
              <a:rPr lang="id-ID" dirty="0" smtClean="0"/>
              <a:t>suatu sistem pemungutan pajak yang memberi wewenang penuh kepada WP untuk menghitung, memperhitungkan, menyetor, dan melaporkannya sendiri besarnya pajak yang terutang.</a:t>
            </a:r>
          </a:p>
          <a:p>
            <a:r>
              <a:rPr lang="id-ID" b="1" dirty="0" smtClean="0"/>
              <a:t>Ciri-cirinya:</a:t>
            </a:r>
          </a:p>
          <a:p>
            <a:pPr>
              <a:buNone/>
            </a:pPr>
            <a:r>
              <a:rPr lang="id-ID" dirty="0" smtClean="0"/>
              <a:t>a. Wajib Pajak bersifat aktif</a:t>
            </a:r>
          </a:p>
          <a:p>
            <a:pPr>
              <a:buNone/>
            </a:pPr>
            <a:r>
              <a:rPr lang="id-ID" dirty="0" smtClean="0"/>
              <a:t>b. Fiskus tidak ikut campur dalam penentuan besarnya utang pajak</a:t>
            </a:r>
          </a:p>
          <a:p>
            <a:endParaRPr lang="id-ID" dirty="0"/>
          </a:p>
        </p:txBody>
      </p:sp>
      <p:pic>
        <p:nvPicPr>
          <p:cNvPr id="46084" name="Picture 4" descr="D:\hiqma\gmbr pjk\images.jpg"/>
          <p:cNvPicPr>
            <a:picLocks noChangeAspect="1" noChangeArrowheads="1"/>
          </p:cNvPicPr>
          <p:nvPr/>
        </p:nvPicPr>
        <p:blipFill>
          <a:blip r:embed="rId2"/>
          <a:srcRect/>
          <a:stretch>
            <a:fillRect/>
          </a:stretch>
        </p:blipFill>
        <p:spPr bwMode="auto">
          <a:xfrm>
            <a:off x="7429520" y="5500702"/>
            <a:ext cx="1714480" cy="1357298"/>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i="1" dirty="0" smtClean="0"/>
              <a:t>Official Assessment System</a:t>
            </a:r>
            <a:endParaRPr lang="id-ID" i="1" dirty="0"/>
          </a:p>
        </p:txBody>
      </p:sp>
      <p:sp>
        <p:nvSpPr>
          <p:cNvPr id="3" name="Content Placeholder 2"/>
          <p:cNvSpPr>
            <a:spLocks noGrp="1"/>
          </p:cNvSpPr>
          <p:nvPr>
            <p:ph idx="1"/>
          </p:nvPr>
        </p:nvSpPr>
        <p:spPr/>
        <p:txBody>
          <a:bodyPr>
            <a:normAutofit lnSpcReduction="10000"/>
          </a:bodyPr>
          <a:lstStyle/>
          <a:p>
            <a:r>
              <a:rPr lang="id-ID" dirty="0" smtClean="0"/>
              <a:t>Adalah suatu sistem pemungutan yang memberikan wewenang kepada pemerintah (fiskus) untuk menentukan besarnya pajak terutang.</a:t>
            </a:r>
          </a:p>
          <a:p>
            <a:r>
              <a:rPr lang="id-ID" b="1" dirty="0" smtClean="0"/>
              <a:t>Ciri-cirinya :</a:t>
            </a:r>
          </a:p>
          <a:p>
            <a:r>
              <a:rPr lang="id-ID" dirty="0" smtClean="0"/>
              <a:t>a. Wewenang untuk menentukan besarnya pajak terutang kepada fiskus;</a:t>
            </a:r>
          </a:p>
          <a:p>
            <a:r>
              <a:rPr lang="id-ID" dirty="0" smtClean="0"/>
              <a:t>b. Wajib pajak bersifat pasif;</a:t>
            </a:r>
          </a:p>
          <a:p>
            <a:r>
              <a:rPr lang="id-ID" dirty="0" smtClean="0"/>
              <a:t>c. Utang pajak timbul setelah dikeluarkan surat ketetapan pajak oleh fiskus.</a:t>
            </a:r>
          </a:p>
          <a:p>
            <a:pPr>
              <a:buNone/>
            </a:pPr>
            <a:endParaRPr lang="id-ID" dirty="0"/>
          </a:p>
        </p:txBody>
      </p:sp>
      <p:pic>
        <p:nvPicPr>
          <p:cNvPr id="71682" name="Picture 2" descr="D:\hiqma\gmbr pjk\pajak.png"/>
          <p:cNvPicPr>
            <a:picLocks noChangeAspect="1" noChangeArrowheads="1"/>
          </p:cNvPicPr>
          <p:nvPr/>
        </p:nvPicPr>
        <p:blipFill>
          <a:blip r:embed="rId2"/>
          <a:srcRect/>
          <a:stretch>
            <a:fillRect/>
          </a:stretch>
        </p:blipFill>
        <p:spPr bwMode="auto">
          <a:xfrm>
            <a:off x="7500958" y="5715016"/>
            <a:ext cx="1643042" cy="1142984"/>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i="1" dirty="0" smtClean="0"/>
              <a:t>Global Schedular Taxation</a:t>
            </a:r>
            <a:endParaRPr lang="id-ID" i="1" dirty="0"/>
          </a:p>
        </p:txBody>
      </p:sp>
      <p:sp>
        <p:nvSpPr>
          <p:cNvPr id="3" name="Content Placeholder 2"/>
          <p:cNvSpPr>
            <a:spLocks noGrp="1"/>
          </p:cNvSpPr>
          <p:nvPr>
            <p:ph idx="1"/>
          </p:nvPr>
        </p:nvSpPr>
        <p:spPr/>
        <p:txBody>
          <a:bodyPr>
            <a:normAutofit fontScale="92500" lnSpcReduction="10000"/>
          </a:bodyPr>
          <a:lstStyle/>
          <a:p>
            <a:r>
              <a:rPr lang="id-ID" dirty="0" smtClean="0"/>
              <a:t>Dalam sistem ini penghasilan-penghasilan tertentu dikenakan tarif sendiri-sendiri berdasarkan aturan yang berlaku. Misal : PPh Final atas Pengalihan hak atas tanah dan bangunan sebesar 10%.</a:t>
            </a:r>
          </a:p>
          <a:p>
            <a:r>
              <a:rPr lang="id-ID" dirty="0" smtClean="0"/>
              <a:t>Ciri-cirinya</a:t>
            </a:r>
            <a:r>
              <a:rPr lang="id-ID" dirty="0" smtClean="0"/>
              <a:t>:</a:t>
            </a:r>
          </a:p>
          <a:p>
            <a:pPr marL="514350" indent="-514350">
              <a:buAutoNum type="arabicPeriod"/>
            </a:pPr>
            <a:r>
              <a:rPr lang="id-ID" dirty="0" smtClean="0"/>
              <a:t>Mempercepat masuknya penerimaan negara dan penyederhanaan administrasi perpajakan.</a:t>
            </a:r>
          </a:p>
          <a:p>
            <a:pPr marL="514350" indent="-514350">
              <a:buAutoNum type="arabicPeriod"/>
            </a:pPr>
            <a:r>
              <a:rPr lang="id-ID" dirty="0" smtClean="0"/>
              <a:t>Ketidakadilan dalam perpajakan karena seharusnya atas semua penghasilan yang diperoleh dijumlahkan dan diterapkan satu tarif saja yaitu tarif progresif.</a:t>
            </a:r>
            <a:endParaRPr lang="id-ID" dirty="0"/>
          </a:p>
        </p:txBody>
      </p:sp>
      <p:pic>
        <p:nvPicPr>
          <p:cNvPr id="4" name="Picture 4" descr="D:\hiqma\gmbr pjk\images.jpg"/>
          <p:cNvPicPr>
            <a:picLocks noChangeAspect="1" noChangeArrowheads="1"/>
          </p:cNvPicPr>
          <p:nvPr/>
        </p:nvPicPr>
        <p:blipFill>
          <a:blip r:embed="rId2"/>
          <a:srcRect/>
          <a:stretch>
            <a:fillRect/>
          </a:stretch>
        </p:blipFill>
        <p:spPr bwMode="auto">
          <a:xfrm>
            <a:off x="7572396" y="5643578"/>
            <a:ext cx="1571604" cy="1214422"/>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djp">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15187</TotalTime>
  <Words>438</Words>
  <Application>Microsoft Office PowerPoint</Application>
  <PresentationFormat>On-screen Show (4:3)</PresentationFormat>
  <Paragraphs>68</Paragraphs>
  <Slides>31</Slides>
  <Notes>3</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3" baseType="lpstr">
      <vt:lpstr>djp</vt:lpstr>
      <vt:lpstr>Clip</vt:lpstr>
      <vt:lpstr>Transparansi dan pertukaran Informasi sebagai upaya Kerjasama Tax Treaty Indonesia dengan berbagai Negara</vt:lpstr>
      <vt:lpstr>Definisi Pajak</vt:lpstr>
      <vt:lpstr>Slide 3</vt:lpstr>
      <vt:lpstr>Slide 4</vt:lpstr>
      <vt:lpstr>Sistem Perpajakan di Indonesia</vt:lpstr>
      <vt:lpstr>OFFICIAL ASSESSMENT vs. SELF ASSESSMENT</vt:lpstr>
      <vt:lpstr>Self Assesment System</vt:lpstr>
      <vt:lpstr>Official Assessment System</vt:lpstr>
      <vt:lpstr>Global Schedular Taxation</vt:lpstr>
      <vt:lpstr>Global Taxation</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root</dc:creator>
  <cp:lastModifiedBy>060104649</cp:lastModifiedBy>
  <cp:revision>1227</cp:revision>
  <cp:lastPrinted>2012-09-25T10:28:34Z</cp:lastPrinted>
  <dcterms:created xsi:type="dcterms:W3CDTF">2012-01-16T04:30:21Z</dcterms:created>
  <dcterms:modified xsi:type="dcterms:W3CDTF">2018-04-26T09:06:50Z</dcterms:modified>
</cp:coreProperties>
</file>