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711" r:id="rId2"/>
  </p:sldMasterIdLst>
  <p:notesMasterIdLst>
    <p:notesMasterId r:id="rId60"/>
  </p:notesMasterIdLst>
  <p:handoutMasterIdLst>
    <p:handoutMasterId r:id="rId61"/>
  </p:handoutMasterIdLst>
  <p:sldIdLst>
    <p:sldId id="283" r:id="rId3"/>
    <p:sldId id="337" r:id="rId4"/>
    <p:sldId id="716" r:id="rId5"/>
    <p:sldId id="274" r:id="rId6"/>
    <p:sldId id="276" r:id="rId7"/>
    <p:sldId id="701" r:id="rId8"/>
    <p:sldId id="692" r:id="rId9"/>
    <p:sldId id="286" r:id="rId10"/>
    <p:sldId id="523" r:id="rId11"/>
    <p:sldId id="534" r:id="rId12"/>
    <p:sldId id="572" r:id="rId13"/>
    <p:sldId id="546" r:id="rId14"/>
    <p:sldId id="696" r:id="rId15"/>
    <p:sldId id="694" r:id="rId16"/>
    <p:sldId id="695" r:id="rId17"/>
    <p:sldId id="717" r:id="rId18"/>
    <p:sldId id="707" r:id="rId19"/>
    <p:sldId id="708" r:id="rId20"/>
    <p:sldId id="709" r:id="rId21"/>
    <p:sldId id="710" r:id="rId22"/>
    <p:sldId id="715" r:id="rId23"/>
    <p:sldId id="698" r:id="rId24"/>
    <p:sldId id="635" r:id="rId25"/>
    <p:sldId id="711" r:id="rId26"/>
    <p:sldId id="526" r:id="rId27"/>
    <p:sldId id="568" r:id="rId28"/>
    <p:sldId id="713" r:id="rId29"/>
    <p:sldId id="714" r:id="rId30"/>
    <p:sldId id="712" r:id="rId31"/>
    <p:sldId id="528" r:id="rId32"/>
    <p:sldId id="529" r:id="rId33"/>
    <p:sldId id="531" r:id="rId34"/>
    <p:sldId id="532" r:id="rId35"/>
    <p:sldId id="530" r:id="rId36"/>
    <p:sldId id="533" r:id="rId37"/>
    <p:sldId id="535" r:id="rId38"/>
    <p:sldId id="540" r:id="rId39"/>
    <p:sldId id="541" r:id="rId40"/>
    <p:sldId id="542" r:id="rId41"/>
    <p:sldId id="543" r:id="rId42"/>
    <p:sldId id="544" r:id="rId43"/>
    <p:sldId id="586" r:id="rId44"/>
    <p:sldId id="587" r:id="rId45"/>
    <p:sldId id="588" r:id="rId46"/>
    <p:sldId id="401" r:id="rId47"/>
    <p:sldId id="656" r:id="rId48"/>
    <p:sldId id="660" r:id="rId49"/>
    <p:sldId id="662" r:id="rId50"/>
    <p:sldId id="663" r:id="rId51"/>
    <p:sldId id="664" r:id="rId52"/>
    <p:sldId id="665" r:id="rId53"/>
    <p:sldId id="666" r:id="rId54"/>
    <p:sldId id="667" r:id="rId55"/>
    <p:sldId id="668" r:id="rId56"/>
    <p:sldId id="671" r:id="rId57"/>
    <p:sldId id="690" r:id="rId58"/>
    <p:sldId id="691" r:id="rId59"/>
  </p:sldIdLst>
  <p:sldSz cx="9906000" cy="6858000" type="A4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393B"/>
    <a:srgbClr val="0033CC"/>
    <a:srgbClr val="0000CC"/>
    <a:srgbClr val="A50021"/>
    <a:srgbClr val="008000"/>
    <a:srgbClr val="832722"/>
    <a:srgbClr val="FF9999"/>
    <a:srgbClr val="B23437"/>
    <a:srgbClr val="FFFF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Tanpa Gaya, Kisi Tabel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Gaya Tera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Gaya Teran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Gaya Terang 1 - Akse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434" autoAdjust="0"/>
  </p:normalViewPr>
  <p:slideViewPr>
    <p:cSldViewPr>
      <p:cViewPr varScale="1">
        <p:scale>
          <a:sx n="51" d="100"/>
          <a:sy n="51" d="100"/>
        </p:scale>
        <p:origin x="1133" y="4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172"/>
    </p:cViewPr>
  </p:sorterViewPr>
  <p:notesViewPr>
    <p:cSldViewPr>
      <p:cViewPr varScale="1">
        <p:scale>
          <a:sx n="73" d="100"/>
          <a:sy n="73" d="100"/>
        </p:scale>
        <p:origin x="-2214" y="-114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637227425335543E-2"/>
          <c:y val="5.8913471082935973E-2"/>
          <c:w val="0.79335620435282073"/>
          <c:h val="0.85897924012398674"/>
        </c:manualLayout>
      </c:layout>
      <c:lineChart>
        <c:grouping val="standard"/>
        <c:varyColors val="0"/>
        <c:ser>
          <c:idx val="0"/>
          <c:order val="0"/>
          <c:tx>
            <c:strRef>
              <c:f>'10 Tahun'!$U$1</c:f>
              <c:strCache>
                <c:ptCount val="1"/>
                <c:pt idx="0">
                  <c:v>Tabungan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Lbls>
            <c:dLbl>
              <c:idx val="10"/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ED7-453B-8EE3-43C5E0EAD28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 Tahun'!$T$5:$T$15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2016*</c:v>
                </c:pt>
              </c:strCache>
            </c:strRef>
          </c:cat>
          <c:val>
            <c:numRef>
              <c:f>'10 Tahun'!$U$5:$U$15</c:f>
              <c:numCache>
                <c:formatCode>0.00</c:formatCode>
                <c:ptCount val="11"/>
                <c:pt idx="0" formatCode="General">
                  <c:v>100</c:v>
                </c:pt>
                <c:pt idx="1">
                  <c:v>103.48</c:v>
                </c:pt>
                <c:pt idx="2">
                  <c:v>106.698228</c:v>
                </c:pt>
                <c:pt idx="3">
                  <c:v>109.67510856120001</c:v>
                </c:pt>
                <c:pt idx="4">
                  <c:v>112.87762173118705</c:v>
                </c:pt>
                <c:pt idx="5">
                  <c:v>115.43994374448499</c:v>
                </c:pt>
                <c:pt idx="6">
                  <c:v>117.64484667000465</c:v>
                </c:pt>
                <c:pt idx="7">
                  <c:v>120.00950808807175</c:v>
                </c:pt>
                <c:pt idx="8">
                  <c:v>122.43370015145081</c:v>
                </c:pt>
                <c:pt idx="9">
                  <c:v>124.87013078446468</c:v>
                </c:pt>
                <c:pt idx="10">
                  <c:v>127.03038404703592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AED7-453B-8EE3-43C5E0EAD28C}"/>
            </c:ext>
          </c:extLst>
        </c:ser>
        <c:ser>
          <c:idx val="1"/>
          <c:order val="1"/>
          <c:tx>
            <c:strRef>
              <c:f>'10 Tahun'!$V$1</c:f>
              <c:strCache>
                <c:ptCount val="1"/>
                <c:pt idx="0">
                  <c:v>Deposito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dLbl>
              <c:idx val="10"/>
              <c:layout>
                <c:manualLayout>
                  <c:x val="1.3293026748454574E-3"/>
                  <c:y val="-1.2374323279195725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ED7-453B-8EE3-43C5E0EAD28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 Tahun'!$T$5:$T$15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2016*</c:v>
                </c:pt>
              </c:strCache>
            </c:strRef>
          </c:cat>
          <c:val>
            <c:numRef>
              <c:f>'10 Tahun'!$V$5:$V$15</c:f>
              <c:numCache>
                <c:formatCode>0.00</c:formatCode>
                <c:ptCount val="11"/>
                <c:pt idx="0" formatCode="General">
                  <c:v>100</c:v>
                </c:pt>
                <c:pt idx="1">
                  <c:v>106.01</c:v>
                </c:pt>
                <c:pt idx="2">
                  <c:v>117.36367100000001</c:v>
                </c:pt>
                <c:pt idx="3">
                  <c:v>125.3091915267</c:v>
                </c:pt>
                <c:pt idx="4">
                  <c:v>133.62972184407289</c:v>
                </c:pt>
                <c:pt idx="5">
                  <c:v>141.64750515471727</c:v>
                </c:pt>
                <c:pt idx="6">
                  <c:v>148.51386796709218</c:v>
                </c:pt>
                <c:pt idx="7">
                  <c:v>156.92717858742796</c:v>
                </c:pt>
                <c:pt idx="8">
                  <c:v>170.36014507451179</c:v>
                </c:pt>
                <c:pt idx="9">
                  <c:v>183.27344407115979</c:v>
                </c:pt>
                <c:pt idx="10">
                  <c:v>194.80134370323574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AED7-453B-8EE3-43C5E0EAD28C}"/>
            </c:ext>
          </c:extLst>
        </c:ser>
        <c:ser>
          <c:idx val="2"/>
          <c:order val="2"/>
          <c:tx>
            <c:strRef>
              <c:f>'10 Tahun'!$W$1</c:f>
              <c:strCache>
                <c:ptCount val="1"/>
                <c:pt idx="0">
                  <c:v>Emas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10"/>
              <c:layout>
                <c:manualLayout>
                  <c:x val="-9.7880293465130478E-17"/>
                  <c:y val="-9.2807424593967514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ED7-453B-8EE3-43C5E0EAD28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 Tahun'!$T$5:$T$15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2016*</c:v>
                </c:pt>
              </c:strCache>
            </c:strRef>
          </c:cat>
          <c:val>
            <c:numRef>
              <c:f>'10 Tahun'!$W$5:$W$15</c:f>
              <c:numCache>
                <c:formatCode>0.00</c:formatCode>
                <c:ptCount val="11"/>
                <c:pt idx="0" formatCode="General">
                  <c:v>100</c:v>
                </c:pt>
                <c:pt idx="1">
                  <c:v>131.30000000000001</c:v>
                </c:pt>
                <c:pt idx="2">
                  <c:v>138.5215</c:v>
                </c:pt>
                <c:pt idx="3">
                  <c:v>171.76666</c:v>
                </c:pt>
                <c:pt idx="4">
                  <c:v>222.78135802</c:v>
                </c:pt>
                <c:pt idx="5">
                  <c:v>272.46160085845997</c:v>
                </c:pt>
                <c:pt idx="6">
                  <c:v>262.65298322755541</c:v>
                </c:pt>
                <c:pt idx="7">
                  <c:v>188.42725016744825</c:v>
                </c:pt>
                <c:pt idx="8">
                  <c:v>185.58199868991977</c:v>
                </c:pt>
                <c:pt idx="9">
                  <c:v>166.17012162695417</c:v>
                </c:pt>
                <c:pt idx="10">
                  <c:v>180.51060312336031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AED7-453B-8EE3-43C5E0EAD28C}"/>
            </c:ext>
          </c:extLst>
        </c:ser>
        <c:ser>
          <c:idx val="3"/>
          <c:order val="3"/>
          <c:tx>
            <c:strRef>
              <c:f>'10 Tahun'!$X$1</c:f>
              <c:strCache>
                <c:ptCount val="1"/>
                <c:pt idx="0">
                  <c:v>Obligasi Negara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10"/>
              <c:layout>
                <c:manualLayout>
                  <c:x val="0"/>
                  <c:y val="-3.4029389017788091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ED7-453B-8EE3-43C5E0EAD28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 Tahun'!$T$5:$T$15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2016*</c:v>
                </c:pt>
              </c:strCache>
            </c:strRef>
          </c:cat>
          <c:val>
            <c:numRef>
              <c:f>'10 Tahun'!$X$5:$X$15</c:f>
              <c:numCache>
                <c:formatCode>0.00</c:formatCode>
                <c:ptCount val="11"/>
                <c:pt idx="0" formatCode="General">
                  <c:v>100</c:v>
                </c:pt>
                <c:pt idx="1">
                  <c:v>110.08</c:v>
                </c:pt>
                <c:pt idx="2">
                  <c:v>123.465728</c:v>
                </c:pt>
                <c:pt idx="3">
                  <c:v>135.874033664</c:v>
                </c:pt>
                <c:pt idx="4">
                  <c:v>146.2140476258304</c:v>
                </c:pt>
                <c:pt idx="5">
                  <c:v>155.0015118881428</c:v>
                </c:pt>
                <c:pt idx="6">
                  <c:v>163.01509005275977</c:v>
                </c:pt>
                <c:pt idx="7">
                  <c:v>177.03438779729711</c:v>
                </c:pt>
                <c:pt idx="8">
                  <c:v>191.1440285047417</c:v>
                </c:pt>
                <c:pt idx="9">
                  <c:v>208.21319025021512</c:v>
                </c:pt>
                <c:pt idx="10">
                  <c:v>225.05763734145754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AED7-453B-8EE3-43C5E0EAD28C}"/>
            </c:ext>
          </c:extLst>
        </c:ser>
        <c:ser>
          <c:idx val="4"/>
          <c:order val="4"/>
          <c:tx>
            <c:strRef>
              <c:f>'10 Tahun'!$Y$1</c:f>
              <c:strCache>
                <c:ptCount val="1"/>
                <c:pt idx="0">
                  <c:v>Saham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10"/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ED7-453B-8EE3-43C5E0EAD28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 Tahun'!$T$5:$T$15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2016*</c:v>
                </c:pt>
              </c:strCache>
            </c:strRef>
          </c:cat>
          <c:val>
            <c:numRef>
              <c:f>'10 Tahun'!$Y$5:$Y$15</c:f>
              <c:numCache>
                <c:formatCode>0.00</c:formatCode>
                <c:ptCount val="11"/>
                <c:pt idx="0" formatCode="General">
                  <c:v>100</c:v>
                </c:pt>
                <c:pt idx="1">
                  <c:v>152.08000000000001</c:v>
                </c:pt>
                <c:pt idx="2">
                  <c:v>75.066688000000013</c:v>
                </c:pt>
                <c:pt idx="3">
                  <c:v>140.35969322240004</c:v>
                </c:pt>
                <c:pt idx="4">
                  <c:v>205.10761970589317</c:v>
                </c:pt>
                <c:pt idx="5">
                  <c:v>211.67106353648174</c:v>
                </c:pt>
                <c:pt idx="6">
                  <c:v>239.06129915810249</c:v>
                </c:pt>
                <c:pt idx="7">
                  <c:v>236.71849842635308</c:v>
                </c:pt>
                <c:pt idx="8">
                  <c:v>289.48305172558719</c:v>
                </c:pt>
                <c:pt idx="9">
                  <c:v>254.36875755127346</c:v>
                </c:pt>
                <c:pt idx="10">
                  <c:v>293.33805120812855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9-AED7-453B-8EE3-43C5E0EAD2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1707800"/>
        <c:axId val="592926784"/>
      </c:lineChart>
      <c:catAx>
        <c:axId val="541707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2926784"/>
        <c:crosses val="autoZero"/>
        <c:auto val="1"/>
        <c:lblAlgn val="ctr"/>
        <c:lblOffset val="100"/>
        <c:noMultiLvlLbl val="0"/>
      </c:catAx>
      <c:valAx>
        <c:axId val="592926784"/>
        <c:scaling>
          <c:orientation val="minMax"/>
          <c:max val="300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707800"/>
        <c:crosses val="autoZero"/>
        <c:crossBetween val="between"/>
        <c:majorUnit val="4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9729281442297018"/>
          <c:y val="3.9340131587741849E-2"/>
          <c:w val="0.65760311396175819"/>
          <c:h val="0.9158425483699782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 w="25400">
              <a:noFill/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86E-4240-AB5F-F52F227A22CD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86E-4240-AB5F-F52F227A22CD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986E-4240-AB5F-F52F227A22CD}"/>
              </c:ext>
            </c:extLst>
          </c:dPt>
          <c:dPt>
            <c:idx val="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86E-4240-AB5F-F52F227A22CD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986E-4240-AB5F-F52F227A22CD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986E-4240-AB5F-F52F227A22CD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986E-4240-AB5F-F52F227A22CD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986E-4240-AB5F-F52F227A22CD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986E-4240-AB5F-F52F227A22CD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986E-4240-AB5F-F52F227A22CD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986E-4240-AB5F-F52F227A22CD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986E-4240-AB5F-F52F227A22CD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986E-4240-AB5F-F52F227A22CD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986E-4240-AB5F-F52F227A22CD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986E-4240-AB5F-F52F227A22CD}"/>
              </c:ext>
            </c:extLst>
          </c:dPt>
          <c:dLbls>
            <c:dLbl>
              <c:idx val="26"/>
              <c:layout>
                <c:manualLayout>
                  <c:x val="-1.0133663344376889E-16"/>
                  <c:y val="1.8108453667810174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986E-4240-AB5F-F52F227A22C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'Global Indices'!$W$27:$W$41</c:f>
              <c:strCache>
                <c:ptCount val="15"/>
                <c:pt idx="0">
                  <c:v>France </c:v>
                </c:pt>
                <c:pt idx="1">
                  <c:v>Singapore</c:v>
                </c:pt>
                <c:pt idx="2">
                  <c:v>Australia </c:v>
                </c:pt>
                <c:pt idx="3">
                  <c:v>Hong Kong</c:v>
                </c:pt>
                <c:pt idx="4">
                  <c:v>Japan</c:v>
                </c:pt>
                <c:pt idx="5">
                  <c:v>UK </c:v>
                </c:pt>
                <c:pt idx="6">
                  <c:v>China: Shanghai</c:v>
                </c:pt>
                <c:pt idx="7">
                  <c:v>South Korea</c:v>
                </c:pt>
                <c:pt idx="8">
                  <c:v>Malaysia</c:v>
                </c:pt>
                <c:pt idx="9">
                  <c:v>US: S&amp;P500</c:v>
                </c:pt>
                <c:pt idx="10">
                  <c:v>Germany </c:v>
                </c:pt>
                <c:pt idx="11">
                  <c:v>India </c:v>
                </c:pt>
                <c:pt idx="12">
                  <c:v>Thailand </c:v>
                </c:pt>
                <c:pt idx="13">
                  <c:v>Philippines </c:v>
                </c:pt>
                <c:pt idx="14">
                  <c:v>Indonesia</c:v>
                </c:pt>
              </c:strCache>
            </c:strRef>
          </c:cat>
          <c:val>
            <c:numRef>
              <c:f>'Global Indices'!$Z$27:$Z$41</c:f>
              <c:numCache>
                <c:formatCode>0.00%</c:formatCode>
                <c:ptCount val="15"/>
                <c:pt idx="0">
                  <c:v>-0.12260545386303268</c:v>
                </c:pt>
                <c:pt idx="1">
                  <c:v>-1.2975265792512181E-2</c:v>
                </c:pt>
                <c:pt idx="2">
                  <c:v>1.3252307637793947E-2</c:v>
                </c:pt>
                <c:pt idx="3">
                  <c:v>0.1019718783934862</c:v>
                </c:pt>
                <c:pt idx="4">
                  <c:v>0.10963419469482738</c:v>
                </c:pt>
                <c:pt idx="5">
                  <c:v>0.14821727109053495</c:v>
                </c:pt>
                <c:pt idx="6">
                  <c:v>0.16003257740497578</c:v>
                </c:pt>
                <c:pt idx="7">
                  <c:v>0.41269885531837769</c:v>
                </c:pt>
                <c:pt idx="8">
                  <c:v>0.4976008903159892</c:v>
                </c:pt>
                <c:pt idx="9">
                  <c:v>0.57853063526757387</c:v>
                </c:pt>
                <c:pt idx="10">
                  <c:v>0.74036671658895359</c:v>
                </c:pt>
                <c:pt idx="11">
                  <c:v>0.93128554549206455</c:v>
                </c:pt>
                <c:pt idx="12">
                  <c:v>1.2695634266886326</c:v>
                </c:pt>
                <c:pt idx="13">
                  <c:v>1.2935618633781947</c:v>
                </c:pt>
                <c:pt idx="14">
                  <c:v>1.9336159107361137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986E-4240-AB5F-F52F227A22CD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0000"/>
                  </a:solidFill>
                  <a:ln w="25400">
                    <a:noFill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92927960"/>
        <c:axId val="592928352"/>
      </c:barChart>
      <c:catAx>
        <c:axId val="592927960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92928352"/>
        <c:crosses val="autoZero"/>
        <c:auto val="1"/>
        <c:lblAlgn val="ctr"/>
        <c:lblOffset val="100"/>
        <c:noMultiLvlLbl val="0"/>
      </c:catAx>
      <c:valAx>
        <c:axId val="592928352"/>
        <c:scaling>
          <c:orientation val="minMax"/>
          <c:max val="5"/>
          <c:min val="-2"/>
        </c:scaling>
        <c:delete val="1"/>
        <c:axPos val="b"/>
        <c:numFmt formatCode="0.00%" sourceLinked="1"/>
        <c:majorTickMark val="out"/>
        <c:minorTickMark val="none"/>
        <c:tickLblPos val="nextTo"/>
        <c:crossAx val="592927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Leelawadee" panose="020B0502040204020203" pitchFamily="34" charset="-34"/>
          <a:ea typeface="Tahoma" panose="020B0604030504040204" pitchFamily="34" charset="0"/>
          <a:cs typeface="Leelawadee" panose="020B0502040204020203" pitchFamily="34" charset="-34"/>
        </a:defRPr>
      </a:pPr>
      <a:endParaRPr lang="en-US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A01672-985E-4127-B7F8-512BB0B0C26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104826-265C-4396-B541-8084CCD79373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050" b="1" dirty="0" err="1"/>
            <a:t>Investasi</a:t>
          </a:r>
          <a:r>
            <a:rPr lang="en-US" sz="1050" b="1" dirty="0"/>
            <a:t> </a:t>
          </a:r>
          <a:r>
            <a:rPr lang="en-US" sz="1050" b="1" dirty="0" err="1"/>
            <a:t>di</a:t>
          </a:r>
          <a:r>
            <a:rPr lang="en-US" sz="1050" b="1" dirty="0"/>
            <a:t> Pasar Modal</a:t>
          </a:r>
        </a:p>
      </dgm:t>
    </dgm:pt>
    <dgm:pt modelId="{0664EE3B-C503-4898-B326-EDE127F091BF}" type="parTrans" cxnId="{A8F61C00-8EDF-4DFB-AB03-84E93BECFA1B}">
      <dgm:prSet/>
      <dgm:spPr/>
      <dgm:t>
        <a:bodyPr/>
        <a:lstStyle/>
        <a:p>
          <a:endParaRPr lang="en-US" sz="1050" b="1"/>
        </a:p>
      </dgm:t>
    </dgm:pt>
    <dgm:pt modelId="{CAA76867-E322-4280-8FE6-EE3E3DE8EA4A}" type="sibTrans" cxnId="{A8F61C00-8EDF-4DFB-AB03-84E93BECFA1B}">
      <dgm:prSet/>
      <dgm:spPr/>
      <dgm:t>
        <a:bodyPr/>
        <a:lstStyle/>
        <a:p>
          <a:endParaRPr lang="en-US" sz="1050" b="1"/>
        </a:p>
      </dgm:t>
    </dgm:pt>
    <dgm:pt modelId="{E443C9B0-2694-4BDC-BFBF-3D99E5CFD203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050" b="1" dirty="0" err="1"/>
            <a:t>Mekanisme</a:t>
          </a:r>
          <a:r>
            <a:rPr lang="en-US" sz="1050" b="1" dirty="0"/>
            <a:t> </a:t>
          </a:r>
          <a:r>
            <a:rPr lang="en-US" sz="1050" b="1" dirty="0" err="1"/>
            <a:t>Transaksi</a:t>
          </a:r>
          <a:r>
            <a:rPr lang="en-US" sz="1050" b="1" dirty="0"/>
            <a:t> </a:t>
          </a:r>
          <a:r>
            <a:rPr lang="en-US" sz="1050" b="1" dirty="0" err="1"/>
            <a:t>di</a:t>
          </a:r>
          <a:r>
            <a:rPr lang="en-US" sz="1050" b="1" dirty="0"/>
            <a:t> BEI</a:t>
          </a:r>
        </a:p>
      </dgm:t>
    </dgm:pt>
    <dgm:pt modelId="{8E9EF1B1-28A5-46F9-9A35-DB6B5FEF3763}" type="parTrans" cxnId="{0FFE9EEF-00E7-4D62-9E73-329B57B89F65}">
      <dgm:prSet/>
      <dgm:spPr/>
      <dgm:t>
        <a:bodyPr/>
        <a:lstStyle/>
        <a:p>
          <a:endParaRPr lang="en-US" sz="1050" b="1"/>
        </a:p>
      </dgm:t>
    </dgm:pt>
    <dgm:pt modelId="{EAEA9F88-57E3-4315-B72B-D54922C2B9D2}" type="sibTrans" cxnId="{0FFE9EEF-00E7-4D62-9E73-329B57B89F65}">
      <dgm:prSet/>
      <dgm:spPr/>
      <dgm:t>
        <a:bodyPr/>
        <a:lstStyle/>
        <a:p>
          <a:endParaRPr lang="en-US" sz="1050" b="1"/>
        </a:p>
      </dgm:t>
    </dgm:pt>
    <dgm:pt modelId="{2B31AB8A-A30F-4D81-9A4B-1E450FF80ABC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050" b="1" dirty="0" err="1"/>
            <a:t>Kiat</a:t>
          </a:r>
          <a:r>
            <a:rPr lang="en-US" sz="1050" b="1" dirty="0"/>
            <a:t> </a:t>
          </a:r>
          <a:r>
            <a:rPr lang="en-US" sz="1050" b="1" dirty="0" err="1"/>
            <a:t>Investasi</a:t>
          </a:r>
          <a:r>
            <a:rPr lang="en-US" sz="1050" b="1" dirty="0"/>
            <a:t> </a:t>
          </a:r>
          <a:r>
            <a:rPr lang="en-US" sz="1050" b="1" dirty="0" err="1"/>
            <a:t>di</a:t>
          </a:r>
          <a:r>
            <a:rPr lang="en-US" sz="1050" b="1" dirty="0"/>
            <a:t> Pasar Modal</a:t>
          </a:r>
        </a:p>
      </dgm:t>
    </dgm:pt>
    <dgm:pt modelId="{7F51B466-9371-472A-8EFB-64BAFF531BD2}" type="parTrans" cxnId="{715ABE48-A520-4B86-8E18-7AC059237CFB}">
      <dgm:prSet/>
      <dgm:spPr/>
      <dgm:t>
        <a:bodyPr/>
        <a:lstStyle/>
        <a:p>
          <a:endParaRPr lang="en-US" sz="1050" b="1"/>
        </a:p>
      </dgm:t>
    </dgm:pt>
    <dgm:pt modelId="{BD8AA096-5CA5-46B1-B058-412AE4D4E8ED}" type="sibTrans" cxnId="{715ABE48-A520-4B86-8E18-7AC059237CFB}">
      <dgm:prSet/>
      <dgm:spPr/>
      <dgm:t>
        <a:bodyPr/>
        <a:lstStyle/>
        <a:p>
          <a:endParaRPr lang="en-US" sz="1050" b="1"/>
        </a:p>
      </dgm:t>
    </dgm:pt>
    <dgm:pt modelId="{E41AB777-1C4B-4DA2-8EC3-50B986150F75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050" b="1" dirty="0" err="1"/>
            <a:t>Pentingnya</a:t>
          </a:r>
          <a:r>
            <a:rPr lang="en-US" sz="1050" b="1" dirty="0"/>
            <a:t> </a:t>
          </a:r>
          <a:r>
            <a:rPr lang="en-US" sz="1050" b="1" dirty="0" err="1"/>
            <a:t>Memiliki</a:t>
          </a:r>
          <a:r>
            <a:rPr lang="en-US" sz="1050" b="1" dirty="0"/>
            <a:t> </a:t>
          </a:r>
          <a:r>
            <a:rPr lang="en-US" sz="1050" b="1" dirty="0" err="1"/>
            <a:t>AKses</a:t>
          </a:r>
          <a:endParaRPr lang="en-US" sz="1050" b="1" dirty="0"/>
        </a:p>
      </dgm:t>
    </dgm:pt>
    <dgm:pt modelId="{16CC850C-A499-4DA1-88B1-F33F2FEA1A5D}" type="parTrans" cxnId="{92A6C3EF-2F3D-495B-A9A1-02E3C6F3D3C3}">
      <dgm:prSet/>
      <dgm:spPr/>
      <dgm:t>
        <a:bodyPr/>
        <a:lstStyle/>
        <a:p>
          <a:endParaRPr lang="en-US" sz="1050" b="1"/>
        </a:p>
      </dgm:t>
    </dgm:pt>
    <dgm:pt modelId="{BCFE2934-664E-4BCD-B8C8-FFD827A52EC0}" type="sibTrans" cxnId="{92A6C3EF-2F3D-495B-A9A1-02E3C6F3D3C3}">
      <dgm:prSet/>
      <dgm:spPr/>
      <dgm:t>
        <a:bodyPr/>
        <a:lstStyle/>
        <a:p>
          <a:endParaRPr lang="en-US" sz="1050" b="1"/>
        </a:p>
      </dgm:t>
    </dgm:pt>
    <dgm:pt modelId="{73EEF119-1E20-4D27-BC24-2DCA63BF6A55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050" b="1" dirty="0" err="1"/>
            <a:t>Simulasi</a:t>
          </a:r>
          <a:r>
            <a:rPr lang="en-US" sz="1050" b="1" dirty="0"/>
            <a:t> </a:t>
          </a:r>
          <a:r>
            <a:rPr lang="en-US" sz="1050" b="1" dirty="0" err="1"/>
            <a:t>Transaksi</a:t>
          </a:r>
          <a:r>
            <a:rPr lang="en-US" sz="1050" b="1" dirty="0"/>
            <a:t> </a:t>
          </a:r>
          <a:r>
            <a:rPr lang="en-US" sz="1050" b="1" dirty="0" err="1"/>
            <a:t>Saham</a:t>
          </a:r>
          <a:endParaRPr lang="en-US" sz="1050" b="1" dirty="0"/>
        </a:p>
      </dgm:t>
    </dgm:pt>
    <dgm:pt modelId="{36906230-7E6B-4166-89FC-F3C7EA634087}" type="parTrans" cxnId="{973907D7-CE9D-4DFC-B756-F0CE8FCB0796}">
      <dgm:prSet/>
      <dgm:spPr/>
      <dgm:t>
        <a:bodyPr/>
        <a:lstStyle/>
        <a:p>
          <a:endParaRPr lang="en-US"/>
        </a:p>
      </dgm:t>
    </dgm:pt>
    <dgm:pt modelId="{01F92715-1D28-4CEC-8A27-4186C0009A89}" type="sibTrans" cxnId="{973907D7-CE9D-4DFC-B756-F0CE8FCB0796}">
      <dgm:prSet/>
      <dgm:spPr/>
      <dgm:t>
        <a:bodyPr/>
        <a:lstStyle/>
        <a:p>
          <a:endParaRPr lang="en-US"/>
        </a:p>
      </dgm:t>
    </dgm:pt>
    <dgm:pt modelId="{F862C8BE-E659-4ADD-A1AB-683E187FB522}" type="pres">
      <dgm:prSet presAssocID="{3BA01672-985E-4127-B7F8-512BB0B0C2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EFDF6C9C-075C-4697-92B4-A41FFB0DCBD8}" type="pres">
      <dgm:prSet presAssocID="{0D104826-265C-4396-B541-8084CCD79373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85F0052-92F9-4F2E-9AB4-B00EC44389EB}" type="pres">
      <dgm:prSet presAssocID="{CAA76867-E322-4280-8FE6-EE3E3DE8EA4A}" presName="parTxOnlySpace" presStyleCnt="0"/>
      <dgm:spPr/>
    </dgm:pt>
    <dgm:pt modelId="{CD042E1B-889C-4601-BB27-8AA481A613DA}" type="pres">
      <dgm:prSet presAssocID="{E443C9B0-2694-4BDC-BFBF-3D99E5CFD203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24EF40A-5772-425A-9EFC-C02F1CE7CF14}" type="pres">
      <dgm:prSet presAssocID="{EAEA9F88-57E3-4315-B72B-D54922C2B9D2}" presName="parTxOnlySpace" presStyleCnt="0"/>
      <dgm:spPr/>
    </dgm:pt>
    <dgm:pt modelId="{7E88D311-6372-4A46-90D1-0F73723738A2}" type="pres">
      <dgm:prSet presAssocID="{2B31AB8A-A30F-4D81-9A4B-1E450FF80ABC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92F4F73-EF7F-46AF-9889-58D9CC1C59F5}" type="pres">
      <dgm:prSet presAssocID="{BD8AA096-5CA5-46B1-B058-412AE4D4E8ED}" presName="parTxOnlySpace" presStyleCnt="0"/>
      <dgm:spPr/>
    </dgm:pt>
    <dgm:pt modelId="{E6126986-F9C2-4D89-92E9-DAE9AB6EA4BF}" type="pres">
      <dgm:prSet presAssocID="{E41AB777-1C4B-4DA2-8EC3-50B986150F7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6D355D3-3F77-4A31-B27C-A3F193D071BB}" type="pres">
      <dgm:prSet presAssocID="{BCFE2934-664E-4BCD-B8C8-FFD827A52EC0}" presName="parTxOnlySpace" presStyleCnt="0"/>
      <dgm:spPr/>
    </dgm:pt>
    <dgm:pt modelId="{FB3CAA06-FFA1-4DF6-92DB-95158755139A}" type="pres">
      <dgm:prSet presAssocID="{73EEF119-1E20-4D27-BC24-2DCA63BF6A5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49E5E2F0-8392-4ABE-953A-07F9A287E12C}" type="presOf" srcId="{2B31AB8A-A30F-4D81-9A4B-1E450FF80ABC}" destId="{7E88D311-6372-4A46-90D1-0F73723738A2}" srcOrd="0" destOrd="0" presId="urn:microsoft.com/office/officeart/2005/8/layout/chevron1"/>
    <dgm:cxn modelId="{A8F61C00-8EDF-4DFB-AB03-84E93BECFA1B}" srcId="{3BA01672-985E-4127-B7F8-512BB0B0C262}" destId="{0D104826-265C-4396-B541-8084CCD79373}" srcOrd="0" destOrd="0" parTransId="{0664EE3B-C503-4898-B326-EDE127F091BF}" sibTransId="{CAA76867-E322-4280-8FE6-EE3E3DE8EA4A}"/>
    <dgm:cxn modelId="{715ABE48-A520-4B86-8E18-7AC059237CFB}" srcId="{3BA01672-985E-4127-B7F8-512BB0B0C262}" destId="{2B31AB8A-A30F-4D81-9A4B-1E450FF80ABC}" srcOrd="2" destOrd="0" parTransId="{7F51B466-9371-472A-8EFB-64BAFF531BD2}" sibTransId="{BD8AA096-5CA5-46B1-B058-412AE4D4E8ED}"/>
    <dgm:cxn modelId="{0FFE9EEF-00E7-4D62-9E73-329B57B89F65}" srcId="{3BA01672-985E-4127-B7F8-512BB0B0C262}" destId="{E443C9B0-2694-4BDC-BFBF-3D99E5CFD203}" srcOrd="1" destOrd="0" parTransId="{8E9EF1B1-28A5-46F9-9A35-DB6B5FEF3763}" sibTransId="{EAEA9F88-57E3-4315-B72B-D54922C2B9D2}"/>
    <dgm:cxn modelId="{322F3013-864F-48E9-A895-5C87FA236B05}" type="presOf" srcId="{0D104826-265C-4396-B541-8084CCD79373}" destId="{EFDF6C9C-075C-4697-92B4-A41FFB0DCBD8}" srcOrd="0" destOrd="0" presId="urn:microsoft.com/office/officeart/2005/8/layout/chevron1"/>
    <dgm:cxn modelId="{92A6C3EF-2F3D-495B-A9A1-02E3C6F3D3C3}" srcId="{3BA01672-985E-4127-B7F8-512BB0B0C262}" destId="{E41AB777-1C4B-4DA2-8EC3-50B986150F75}" srcOrd="3" destOrd="0" parTransId="{16CC850C-A499-4DA1-88B1-F33F2FEA1A5D}" sibTransId="{BCFE2934-664E-4BCD-B8C8-FFD827A52EC0}"/>
    <dgm:cxn modelId="{E81096A0-C885-4356-A695-88E76FF9C330}" type="presOf" srcId="{73EEF119-1E20-4D27-BC24-2DCA63BF6A55}" destId="{FB3CAA06-FFA1-4DF6-92DB-95158755139A}" srcOrd="0" destOrd="0" presId="urn:microsoft.com/office/officeart/2005/8/layout/chevron1"/>
    <dgm:cxn modelId="{973907D7-CE9D-4DFC-B756-F0CE8FCB0796}" srcId="{3BA01672-985E-4127-B7F8-512BB0B0C262}" destId="{73EEF119-1E20-4D27-BC24-2DCA63BF6A55}" srcOrd="4" destOrd="0" parTransId="{36906230-7E6B-4166-89FC-F3C7EA634087}" sibTransId="{01F92715-1D28-4CEC-8A27-4186C0009A89}"/>
    <dgm:cxn modelId="{61A4239C-3518-46BF-9F68-F06514278078}" type="presOf" srcId="{E41AB777-1C4B-4DA2-8EC3-50B986150F75}" destId="{E6126986-F9C2-4D89-92E9-DAE9AB6EA4BF}" srcOrd="0" destOrd="0" presId="urn:microsoft.com/office/officeart/2005/8/layout/chevron1"/>
    <dgm:cxn modelId="{83C9C2DA-EA06-4C39-9C0A-C89A84B1079A}" type="presOf" srcId="{3BA01672-985E-4127-B7F8-512BB0B0C262}" destId="{F862C8BE-E659-4ADD-A1AB-683E187FB522}" srcOrd="0" destOrd="0" presId="urn:microsoft.com/office/officeart/2005/8/layout/chevron1"/>
    <dgm:cxn modelId="{023A2534-9562-426C-85D3-E462BBF36A86}" type="presOf" srcId="{E443C9B0-2694-4BDC-BFBF-3D99E5CFD203}" destId="{CD042E1B-889C-4601-BB27-8AA481A613DA}" srcOrd="0" destOrd="0" presId="urn:microsoft.com/office/officeart/2005/8/layout/chevron1"/>
    <dgm:cxn modelId="{86911814-B749-426C-BF76-7C8ED17D7B4F}" type="presParOf" srcId="{F862C8BE-E659-4ADD-A1AB-683E187FB522}" destId="{EFDF6C9C-075C-4697-92B4-A41FFB0DCBD8}" srcOrd="0" destOrd="0" presId="urn:microsoft.com/office/officeart/2005/8/layout/chevron1"/>
    <dgm:cxn modelId="{8A7D196D-4CBE-425C-AB0F-8B94387FCED8}" type="presParOf" srcId="{F862C8BE-E659-4ADD-A1AB-683E187FB522}" destId="{085F0052-92F9-4F2E-9AB4-B00EC44389EB}" srcOrd="1" destOrd="0" presId="urn:microsoft.com/office/officeart/2005/8/layout/chevron1"/>
    <dgm:cxn modelId="{D63BE387-CFEC-4BE9-9475-86D7C18E33BE}" type="presParOf" srcId="{F862C8BE-E659-4ADD-A1AB-683E187FB522}" destId="{CD042E1B-889C-4601-BB27-8AA481A613DA}" srcOrd="2" destOrd="0" presId="urn:microsoft.com/office/officeart/2005/8/layout/chevron1"/>
    <dgm:cxn modelId="{B88D4901-74D1-4337-B14B-B182A0CBC3CE}" type="presParOf" srcId="{F862C8BE-E659-4ADD-A1AB-683E187FB522}" destId="{524EF40A-5772-425A-9EFC-C02F1CE7CF14}" srcOrd="3" destOrd="0" presId="urn:microsoft.com/office/officeart/2005/8/layout/chevron1"/>
    <dgm:cxn modelId="{3667349D-DF06-42DB-B20E-C80E99F6C455}" type="presParOf" srcId="{F862C8BE-E659-4ADD-A1AB-683E187FB522}" destId="{7E88D311-6372-4A46-90D1-0F73723738A2}" srcOrd="4" destOrd="0" presId="urn:microsoft.com/office/officeart/2005/8/layout/chevron1"/>
    <dgm:cxn modelId="{8509AA96-DCA7-4667-88DA-2DFD855CD91B}" type="presParOf" srcId="{F862C8BE-E659-4ADD-A1AB-683E187FB522}" destId="{D92F4F73-EF7F-46AF-9889-58D9CC1C59F5}" srcOrd="5" destOrd="0" presId="urn:microsoft.com/office/officeart/2005/8/layout/chevron1"/>
    <dgm:cxn modelId="{1608C596-A52F-4496-9111-04449B4875D5}" type="presParOf" srcId="{F862C8BE-E659-4ADD-A1AB-683E187FB522}" destId="{E6126986-F9C2-4D89-92E9-DAE9AB6EA4BF}" srcOrd="6" destOrd="0" presId="urn:microsoft.com/office/officeart/2005/8/layout/chevron1"/>
    <dgm:cxn modelId="{BFFF9139-507C-40ED-9207-E76157409494}" type="presParOf" srcId="{F862C8BE-E659-4ADD-A1AB-683E187FB522}" destId="{66D355D3-3F77-4A31-B27C-A3F193D071BB}" srcOrd="7" destOrd="0" presId="urn:microsoft.com/office/officeart/2005/8/layout/chevron1"/>
    <dgm:cxn modelId="{50D3C3A1-23A5-426A-B846-F80C896943C9}" type="presParOf" srcId="{F862C8BE-E659-4ADD-A1AB-683E187FB522}" destId="{FB3CAA06-FFA1-4DF6-92DB-95158755139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7DF652A-4FB1-49EC-8964-CFD51B5A52C5}" type="doc">
      <dgm:prSet loTypeId="urn:microsoft.com/office/officeart/2005/8/layout/cycle6" loCatId="relationship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F483788-96AD-4CCE-9121-2E1B048B52D9}">
      <dgm:prSet phldrT="[Text]" custT="1"/>
      <dgm:spPr/>
      <dgm:t>
        <a:bodyPr/>
        <a:lstStyle/>
        <a:p>
          <a:r>
            <a:rPr lang="en-US" sz="1500" b="1">
              <a:solidFill>
                <a:schemeClr val="tx1">
                  <a:lumMod val="50000"/>
                  <a:lumOff val="50000"/>
                </a:schemeClr>
              </a:solidFill>
            </a:rPr>
            <a:t>BEI</a:t>
          </a:r>
        </a:p>
      </dgm:t>
    </dgm:pt>
    <dgm:pt modelId="{F1B7CDFE-B628-48D6-A427-72B9F8B92F73}" type="parTrans" cxnId="{380A4BFF-B857-4ED5-9DFA-6A35D6B131FD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D070BEED-C060-4BF0-B796-B5EEF0600798}" type="sibTrans" cxnId="{380A4BFF-B857-4ED5-9DFA-6A35D6B131FD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27799A7-A2BF-4E59-AA1C-06CE6C21606F}">
      <dgm:prSet phldrT="[Text]" custT="1"/>
      <dgm:spPr/>
      <dgm:t>
        <a:bodyPr/>
        <a:lstStyle/>
        <a:p>
          <a:r>
            <a:rPr lang="en-US" sz="1500" b="1">
              <a:solidFill>
                <a:schemeClr val="tx1">
                  <a:lumMod val="50000"/>
                  <a:lumOff val="50000"/>
                </a:schemeClr>
              </a:solidFill>
            </a:rPr>
            <a:t>KPEI</a:t>
          </a:r>
        </a:p>
      </dgm:t>
    </dgm:pt>
    <dgm:pt modelId="{DE4BE443-3BA0-48E5-8FE2-4A97ABD0F753}" type="parTrans" cxnId="{A01CA4D8-CCA4-4385-977A-362A58B69152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3F8D4EA-49AD-4D0A-A50B-371367A7D23D}" type="sibTrans" cxnId="{A01CA4D8-CCA4-4385-977A-362A58B69152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C88F9FD4-918D-4A72-830C-62016379695D}">
      <dgm:prSet phldrT="[Text]" custT="1"/>
      <dgm:spPr/>
      <dgm:t>
        <a:bodyPr/>
        <a:lstStyle/>
        <a:p>
          <a:r>
            <a:rPr lang="en-US" sz="1000" b="1">
              <a:solidFill>
                <a:schemeClr val="tx1">
                  <a:lumMod val="50000"/>
                  <a:lumOff val="50000"/>
                </a:schemeClr>
              </a:solidFill>
            </a:rPr>
            <a:t>Perusahaan Efek</a:t>
          </a:r>
        </a:p>
      </dgm:t>
    </dgm:pt>
    <dgm:pt modelId="{80930419-A6C9-47DD-A297-32A36323279B}" type="parTrans" cxnId="{3854A280-7529-4789-9F49-4AED82C50FB9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679369F2-1DAD-4A3A-8F74-CFFC219702BA}" type="sibTrans" cxnId="{3854A280-7529-4789-9F49-4AED82C50FB9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A1E8085D-8239-4CF1-B722-708E2DA65B35}">
      <dgm:prSet phldrT="[Text]" custT="1"/>
      <dgm:spPr/>
      <dgm:t>
        <a:bodyPr/>
        <a:lstStyle/>
        <a:p>
          <a:r>
            <a:rPr lang="en-US" sz="1000" b="1">
              <a:solidFill>
                <a:schemeClr val="tx1">
                  <a:lumMod val="50000"/>
                  <a:lumOff val="50000"/>
                </a:schemeClr>
              </a:solidFill>
            </a:rPr>
            <a:t>Lembaga Penunjang</a:t>
          </a:r>
        </a:p>
      </dgm:t>
    </dgm:pt>
    <dgm:pt modelId="{43732F90-5FB2-404B-A4DE-41F9AF93A3CF}" type="parTrans" cxnId="{A7FD0EC3-6AE0-4683-A878-DAE5A8BE2A01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157DA521-6D8E-4173-8256-9435AE31723E}" type="sibTrans" cxnId="{A7FD0EC3-6AE0-4683-A878-DAE5A8BE2A01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01A21BA2-C9CD-4740-80A3-5AC261238E88}">
      <dgm:prSet phldrT="[Text]" custT="1"/>
      <dgm:spPr/>
      <dgm:t>
        <a:bodyPr/>
        <a:lstStyle/>
        <a:p>
          <a:r>
            <a:rPr lang="en-US" sz="1500" b="1">
              <a:solidFill>
                <a:schemeClr val="tx1">
                  <a:lumMod val="50000"/>
                  <a:lumOff val="50000"/>
                </a:schemeClr>
              </a:solidFill>
            </a:rPr>
            <a:t>KSEI</a:t>
          </a:r>
        </a:p>
      </dgm:t>
    </dgm:pt>
    <dgm:pt modelId="{A8A186AC-3430-4DCC-B0D8-0AA9FCAFDDA8}" type="parTrans" cxnId="{1516596F-9040-48B0-BF44-5E663F64AF86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E48B91E7-9082-46B8-801A-37F68CD2BF81}" type="sibTrans" cxnId="{1516596F-9040-48B0-BF44-5E663F64AF86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84F24555-2E5B-4575-815C-109A4B1AA650}">
      <dgm:prSet custT="1"/>
      <dgm:spPr/>
      <dgm:t>
        <a:bodyPr/>
        <a:lstStyle/>
        <a:p>
          <a:r>
            <a:rPr lang="en-US" sz="1000" b="1">
              <a:solidFill>
                <a:schemeClr val="tx1">
                  <a:lumMod val="50000"/>
                  <a:lumOff val="50000"/>
                </a:schemeClr>
              </a:solidFill>
            </a:rPr>
            <a:t>Profesi Penunjang</a:t>
          </a:r>
        </a:p>
      </dgm:t>
    </dgm:pt>
    <dgm:pt modelId="{CA56F368-3E58-4622-BA9E-6791427C9B51}" type="parTrans" cxnId="{B402066A-A1AD-47C8-9262-811BEAB5CACE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D3A8DB55-0BC9-419D-9FE7-5029A2AE0E0E}" type="sibTrans" cxnId="{B402066A-A1AD-47C8-9262-811BEAB5CACE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005E24F6-F9FB-4561-95F0-E285900511EF}" type="pres">
      <dgm:prSet presAssocID="{C7DF652A-4FB1-49EC-8964-CFD51B5A52C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BC8E2F81-63D0-4F8B-A3CC-A4DAB898A13F}" type="pres">
      <dgm:prSet presAssocID="{0F483788-96AD-4CCE-9121-2E1B048B52D9}" presName="node" presStyleLbl="node1" presStyleIdx="0" presStyleCnt="6" custScaleX="12192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AB5E4B4-F335-47A5-A214-884960B00E27}" type="pres">
      <dgm:prSet presAssocID="{0F483788-96AD-4CCE-9121-2E1B048B52D9}" presName="spNode" presStyleCnt="0"/>
      <dgm:spPr/>
    </dgm:pt>
    <dgm:pt modelId="{3207B733-ABAB-4924-9406-7F7F26003BFC}" type="pres">
      <dgm:prSet presAssocID="{D070BEED-C060-4BF0-B796-B5EEF0600798}" presName="sibTrans" presStyleLbl="sibTrans1D1" presStyleIdx="0" presStyleCnt="6"/>
      <dgm:spPr/>
      <dgm:t>
        <a:bodyPr/>
        <a:lstStyle/>
        <a:p>
          <a:endParaRPr lang="en-AU"/>
        </a:p>
      </dgm:t>
    </dgm:pt>
    <dgm:pt modelId="{DAEE26C4-ECED-424A-AAC7-9B0A01ADB220}" type="pres">
      <dgm:prSet presAssocID="{F27799A7-A2BF-4E59-AA1C-06CE6C21606F}" presName="node" presStyleLbl="node1" presStyleIdx="1" presStyleCnt="6" custScaleX="13991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58E048A-FF38-4E5F-A4DD-73D2583C6742}" type="pres">
      <dgm:prSet presAssocID="{F27799A7-A2BF-4E59-AA1C-06CE6C21606F}" presName="spNode" presStyleCnt="0"/>
      <dgm:spPr/>
    </dgm:pt>
    <dgm:pt modelId="{B8AE285F-CAE2-4DF5-85AF-736C2640E7A5}" type="pres">
      <dgm:prSet presAssocID="{F3F8D4EA-49AD-4D0A-A50B-371367A7D23D}" presName="sibTrans" presStyleLbl="sibTrans1D1" presStyleIdx="1" presStyleCnt="6"/>
      <dgm:spPr/>
      <dgm:t>
        <a:bodyPr/>
        <a:lstStyle/>
        <a:p>
          <a:endParaRPr lang="en-AU"/>
        </a:p>
      </dgm:t>
    </dgm:pt>
    <dgm:pt modelId="{61518558-F412-4B81-86A6-A18F329C686B}" type="pres">
      <dgm:prSet presAssocID="{84F24555-2E5B-4575-815C-109A4B1AA650}" presName="node" presStyleLbl="node1" presStyleIdx="2" presStyleCnt="6" custScaleX="13651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522F70A-D84F-4563-9F8C-AA1513365072}" type="pres">
      <dgm:prSet presAssocID="{84F24555-2E5B-4575-815C-109A4B1AA650}" presName="spNode" presStyleCnt="0"/>
      <dgm:spPr/>
    </dgm:pt>
    <dgm:pt modelId="{7F6A932F-328C-41BE-A472-43D31922E804}" type="pres">
      <dgm:prSet presAssocID="{D3A8DB55-0BC9-419D-9FE7-5029A2AE0E0E}" presName="sibTrans" presStyleLbl="sibTrans1D1" presStyleIdx="2" presStyleCnt="6"/>
      <dgm:spPr/>
      <dgm:t>
        <a:bodyPr/>
        <a:lstStyle/>
        <a:p>
          <a:endParaRPr lang="en-AU"/>
        </a:p>
      </dgm:t>
    </dgm:pt>
    <dgm:pt modelId="{4932C75F-0E75-48B8-8B63-820A2AD23839}" type="pres">
      <dgm:prSet presAssocID="{C88F9FD4-918D-4A72-830C-62016379695D}" presName="node" presStyleLbl="node1" presStyleIdx="3" presStyleCnt="6" custScaleX="15204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4DC3E56-804B-414F-B2EB-FBF8A80C3448}" type="pres">
      <dgm:prSet presAssocID="{C88F9FD4-918D-4A72-830C-62016379695D}" presName="spNode" presStyleCnt="0"/>
      <dgm:spPr/>
    </dgm:pt>
    <dgm:pt modelId="{59793439-388E-4573-9110-C3B3C5130E3E}" type="pres">
      <dgm:prSet presAssocID="{679369F2-1DAD-4A3A-8F74-CFFC219702BA}" presName="sibTrans" presStyleLbl="sibTrans1D1" presStyleIdx="3" presStyleCnt="6"/>
      <dgm:spPr/>
      <dgm:t>
        <a:bodyPr/>
        <a:lstStyle/>
        <a:p>
          <a:endParaRPr lang="en-AU"/>
        </a:p>
      </dgm:t>
    </dgm:pt>
    <dgm:pt modelId="{FBEA27B6-7702-45A0-9486-9399F3E693C1}" type="pres">
      <dgm:prSet presAssocID="{A1E8085D-8239-4CF1-B722-708E2DA65B35}" presName="node" presStyleLbl="node1" presStyleIdx="4" presStyleCnt="6" custScaleX="14330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4404998-9C9D-4D5C-9E4A-D490D03370A3}" type="pres">
      <dgm:prSet presAssocID="{A1E8085D-8239-4CF1-B722-708E2DA65B35}" presName="spNode" presStyleCnt="0"/>
      <dgm:spPr/>
    </dgm:pt>
    <dgm:pt modelId="{317274AE-FB54-46A0-874E-09D48AF90886}" type="pres">
      <dgm:prSet presAssocID="{157DA521-6D8E-4173-8256-9435AE31723E}" presName="sibTrans" presStyleLbl="sibTrans1D1" presStyleIdx="4" presStyleCnt="6"/>
      <dgm:spPr/>
      <dgm:t>
        <a:bodyPr/>
        <a:lstStyle/>
        <a:p>
          <a:endParaRPr lang="en-AU"/>
        </a:p>
      </dgm:t>
    </dgm:pt>
    <dgm:pt modelId="{958D928E-98CF-4C5B-A8B1-53D6BD00D657}" type="pres">
      <dgm:prSet presAssocID="{01A21BA2-C9CD-4740-80A3-5AC261238E88}" presName="node" presStyleLbl="node1" presStyleIdx="5" presStyleCnt="6" custScaleX="13952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4943BA7-04AE-416F-8044-8974AB1C25BA}" type="pres">
      <dgm:prSet presAssocID="{01A21BA2-C9CD-4740-80A3-5AC261238E88}" presName="spNode" presStyleCnt="0"/>
      <dgm:spPr/>
    </dgm:pt>
    <dgm:pt modelId="{32E1B73E-73EE-47D0-BFAE-02BADE89D33C}" type="pres">
      <dgm:prSet presAssocID="{E48B91E7-9082-46B8-801A-37F68CD2BF81}" presName="sibTrans" presStyleLbl="sibTrans1D1" presStyleIdx="5" presStyleCnt="6"/>
      <dgm:spPr/>
      <dgm:t>
        <a:bodyPr/>
        <a:lstStyle/>
        <a:p>
          <a:endParaRPr lang="en-AU"/>
        </a:p>
      </dgm:t>
    </dgm:pt>
  </dgm:ptLst>
  <dgm:cxnLst>
    <dgm:cxn modelId="{BD612120-5C76-47A5-A2F3-775652F417DD}" type="presOf" srcId="{84F24555-2E5B-4575-815C-109A4B1AA650}" destId="{61518558-F412-4B81-86A6-A18F329C686B}" srcOrd="0" destOrd="0" presId="urn:microsoft.com/office/officeart/2005/8/layout/cycle6"/>
    <dgm:cxn modelId="{A01CA4D8-CCA4-4385-977A-362A58B69152}" srcId="{C7DF652A-4FB1-49EC-8964-CFD51B5A52C5}" destId="{F27799A7-A2BF-4E59-AA1C-06CE6C21606F}" srcOrd="1" destOrd="0" parTransId="{DE4BE443-3BA0-48E5-8FE2-4A97ABD0F753}" sibTransId="{F3F8D4EA-49AD-4D0A-A50B-371367A7D23D}"/>
    <dgm:cxn modelId="{2A900F10-09F0-4CFB-80B9-94F4B63689FC}" type="presOf" srcId="{0F483788-96AD-4CCE-9121-2E1B048B52D9}" destId="{BC8E2F81-63D0-4F8B-A3CC-A4DAB898A13F}" srcOrd="0" destOrd="0" presId="urn:microsoft.com/office/officeart/2005/8/layout/cycle6"/>
    <dgm:cxn modelId="{318B6D19-C03A-48AD-95CC-233E66519B27}" type="presOf" srcId="{F3F8D4EA-49AD-4D0A-A50B-371367A7D23D}" destId="{B8AE285F-CAE2-4DF5-85AF-736C2640E7A5}" srcOrd="0" destOrd="0" presId="urn:microsoft.com/office/officeart/2005/8/layout/cycle6"/>
    <dgm:cxn modelId="{A7FD0EC3-6AE0-4683-A878-DAE5A8BE2A01}" srcId="{C7DF652A-4FB1-49EC-8964-CFD51B5A52C5}" destId="{A1E8085D-8239-4CF1-B722-708E2DA65B35}" srcOrd="4" destOrd="0" parTransId="{43732F90-5FB2-404B-A4DE-41F9AF93A3CF}" sibTransId="{157DA521-6D8E-4173-8256-9435AE31723E}"/>
    <dgm:cxn modelId="{036383A5-1400-4290-A949-CC7378C5CF50}" type="presOf" srcId="{C7DF652A-4FB1-49EC-8964-CFD51B5A52C5}" destId="{005E24F6-F9FB-4561-95F0-E285900511EF}" srcOrd="0" destOrd="0" presId="urn:microsoft.com/office/officeart/2005/8/layout/cycle6"/>
    <dgm:cxn modelId="{FAA7108A-514F-43EC-BFE1-2E515E9120BE}" type="presOf" srcId="{D070BEED-C060-4BF0-B796-B5EEF0600798}" destId="{3207B733-ABAB-4924-9406-7F7F26003BFC}" srcOrd="0" destOrd="0" presId="urn:microsoft.com/office/officeart/2005/8/layout/cycle6"/>
    <dgm:cxn modelId="{47252D65-727A-4DBB-B6CE-72673EF1F25D}" type="presOf" srcId="{679369F2-1DAD-4A3A-8F74-CFFC219702BA}" destId="{59793439-388E-4573-9110-C3B3C5130E3E}" srcOrd="0" destOrd="0" presId="urn:microsoft.com/office/officeart/2005/8/layout/cycle6"/>
    <dgm:cxn modelId="{74DF3829-8CD8-43EE-BDBC-7655EFA60715}" type="presOf" srcId="{E48B91E7-9082-46B8-801A-37F68CD2BF81}" destId="{32E1B73E-73EE-47D0-BFAE-02BADE89D33C}" srcOrd="0" destOrd="0" presId="urn:microsoft.com/office/officeart/2005/8/layout/cycle6"/>
    <dgm:cxn modelId="{93A5E838-CE0C-420B-8A40-D975BD3A722F}" type="presOf" srcId="{F27799A7-A2BF-4E59-AA1C-06CE6C21606F}" destId="{DAEE26C4-ECED-424A-AAC7-9B0A01ADB220}" srcOrd="0" destOrd="0" presId="urn:microsoft.com/office/officeart/2005/8/layout/cycle6"/>
    <dgm:cxn modelId="{6B10E112-9729-45BB-BD0A-0B5A78152269}" type="presOf" srcId="{01A21BA2-C9CD-4740-80A3-5AC261238E88}" destId="{958D928E-98CF-4C5B-A8B1-53D6BD00D657}" srcOrd="0" destOrd="0" presId="urn:microsoft.com/office/officeart/2005/8/layout/cycle6"/>
    <dgm:cxn modelId="{1516596F-9040-48B0-BF44-5E663F64AF86}" srcId="{C7DF652A-4FB1-49EC-8964-CFD51B5A52C5}" destId="{01A21BA2-C9CD-4740-80A3-5AC261238E88}" srcOrd="5" destOrd="0" parTransId="{A8A186AC-3430-4DCC-B0D8-0AA9FCAFDDA8}" sibTransId="{E48B91E7-9082-46B8-801A-37F68CD2BF81}"/>
    <dgm:cxn modelId="{D8D44562-0E4D-44B7-AEDF-EE803EFC289C}" type="presOf" srcId="{A1E8085D-8239-4CF1-B722-708E2DA65B35}" destId="{FBEA27B6-7702-45A0-9486-9399F3E693C1}" srcOrd="0" destOrd="0" presId="urn:microsoft.com/office/officeart/2005/8/layout/cycle6"/>
    <dgm:cxn modelId="{02C75FA8-9933-4EC2-BCBA-AFCF5CECD7D3}" type="presOf" srcId="{C88F9FD4-918D-4A72-830C-62016379695D}" destId="{4932C75F-0E75-48B8-8B63-820A2AD23839}" srcOrd="0" destOrd="0" presId="urn:microsoft.com/office/officeart/2005/8/layout/cycle6"/>
    <dgm:cxn modelId="{2457D917-C633-4695-867E-DF8E2DD5535D}" type="presOf" srcId="{D3A8DB55-0BC9-419D-9FE7-5029A2AE0E0E}" destId="{7F6A932F-328C-41BE-A472-43D31922E804}" srcOrd="0" destOrd="0" presId="urn:microsoft.com/office/officeart/2005/8/layout/cycle6"/>
    <dgm:cxn modelId="{3854A280-7529-4789-9F49-4AED82C50FB9}" srcId="{C7DF652A-4FB1-49EC-8964-CFD51B5A52C5}" destId="{C88F9FD4-918D-4A72-830C-62016379695D}" srcOrd="3" destOrd="0" parTransId="{80930419-A6C9-47DD-A297-32A36323279B}" sibTransId="{679369F2-1DAD-4A3A-8F74-CFFC219702BA}"/>
    <dgm:cxn modelId="{F89EC009-FE6E-4299-A7DD-8F77C67008AD}" type="presOf" srcId="{157DA521-6D8E-4173-8256-9435AE31723E}" destId="{317274AE-FB54-46A0-874E-09D48AF90886}" srcOrd="0" destOrd="0" presId="urn:microsoft.com/office/officeart/2005/8/layout/cycle6"/>
    <dgm:cxn modelId="{B402066A-A1AD-47C8-9262-811BEAB5CACE}" srcId="{C7DF652A-4FB1-49EC-8964-CFD51B5A52C5}" destId="{84F24555-2E5B-4575-815C-109A4B1AA650}" srcOrd="2" destOrd="0" parTransId="{CA56F368-3E58-4622-BA9E-6791427C9B51}" sibTransId="{D3A8DB55-0BC9-419D-9FE7-5029A2AE0E0E}"/>
    <dgm:cxn modelId="{380A4BFF-B857-4ED5-9DFA-6A35D6B131FD}" srcId="{C7DF652A-4FB1-49EC-8964-CFD51B5A52C5}" destId="{0F483788-96AD-4CCE-9121-2E1B048B52D9}" srcOrd="0" destOrd="0" parTransId="{F1B7CDFE-B628-48D6-A427-72B9F8B92F73}" sibTransId="{D070BEED-C060-4BF0-B796-B5EEF0600798}"/>
    <dgm:cxn modelId="{6D0A2F27-5EAD-46E1-9600-E89C06AC8CBF}" type="presParOf" srcId="{005E24F6-F9FB-4561-95F0-E285900511EF}" destId="{BC8E2F81-63D0-4F8B-A3CC-A4DAB898A13F}" srcOrd="0" destOrd="0" presId="urn:microsoft.com/office/officeart/2005/8/layout/cycle6"/>
    <dgm:cxn modelId="{F07C1D26-3FF6-42FC-8E77-C6C4CAFC4FCD}" type="presParOf" srcId="{005E24F6-F9FB-4561-95F0-E285900511EF}" destId="{BAB5E4B4-F335-47A5-A214-884960B00E27}" srcOrd="1" destOrd="0" presId="urn:microsoft.com/office/officeart/2005/8/layout/cycle6"/>
    <dgm:cxn modelId="{573791E5-ACD0-4826-A8FC-08C046737512}" type="presParOf" srcId="{005E24F6-F9FB-4561-95F0-E285900511EF}" destId="{3207B733-ABAB-4924-9406-7F7F26003BFC}" srcOrd="2" destOrd="0" presId="urn:microsoft.com/office/officeart/2005/8/layout/cycle6"/>
    <dgm:cxn modelId="{722CBBEB-0B60-4F0A-8A52-E826C52B4518}" type="presParOf" srcId="{005E24F6-F9FB-4561-95F0-E285900511EF}" destId="{DAEE26C4-ECED-424A-AAC7-9B0A01ADB220}" srcOrd="3" destOrd="0" presId="urn:microsoft.com/office/officeart/2005/8/layout/cycle6"/>
    <dgm:cxn modelId="{C241147D-8365-4511-BBA1-1568C502FF13}" type="presParOf" srcId="{005E24F6-F9FB-4561-95F0-E285900511EF}" destId="{758E048A-FF38-4E5F-A4DD-73D2583C6742}" srcOrd="4" destOrd="0" presId="urn:microsoft.com/office/officeart/2005/8/layout/cycle6"/>
    <dgm:cxn modelId="{823F48B6-D495-4911-BB38-459489E7D450}" type="presParOf" srcId="{005E24F6-F9FB-4561-95F0-E285900511EF}" destId="{B8AE285F-CAE2-4DF5-85AF-736C2640E7A5}" srcOrd="5" destOrd="0" presId="urn:microsoft.com/office/officeart/2005/8/layout/cycle6"/>
    <dgm:cxn modelId="{1396AC4A-49B5-4684-815C-5AF1958E80CC}" type="presParOf" srcId="{005E24F6-F9FB-4561-95F0-E285900511EF}" destId="{61518558-F412-4B81-86A6-A18F329C686B}" srcOrd="6" destOrd="0" presId="urn:microsoft.com/office/officeart/2005/8/layout/cycle6"/>
    <dgm:cxn modelId="{9D9C271F-27E3-4CEF-861C-DE24FB166C54}" type="presParOf" srcId="{005E24F6-F9FB-4561-95F0-E285900511EF}" destId="{7522F70A-D84F-4563-9F8C-AA1513365072}" srcOrd="7" destOrd="0" presId="urn:microsoft.com/office/officeart/2005/8/layout/cycle6"/>
    <dgm:cxn modelId="{7CBC554E-3A25-45E5-8813-8FC303AC4A87}" type="presParOf" srcId="{005E24F6-F9FB-4561-95F0-E285900511EF}" destId="{7F6A932F-328C-41BE-A472-43D31922E804}" srcOrd="8" destOrd="0" presId="urn:microsoft.com/office/officeart/2005/8/layout/cycle6"/>
    <dgm:cxn modelId="{F09DC0CA-7596-40F5-9199-E09A1ADE0582}" type="presParOf" srcId="{005E24F6-F9FB-4561-95F0-E285900511EF}" destId="{4932C75F-0E75-48B8-8B63-820A2AD23839}" srcOrd="9" destOrd="0" presId="urn:microsoft.com/office/officeart/2005/8/layout/cycle6"/>
    <dgm:cxn modelId="{CBA26A9F-BAC8-47BB-BA8A-26E55E6E2620}" type="presParOf" srcId="{005E24F6-F9FB-4561-95F0-E285900511EF}" destId="{24DC3E56-804B-414F-B2EB-FBF8A80C3448}" srcOrd="10" destOrd="0" presId="urn:microsoft.com/office/officeart/2005/8/layout/cycle6"/>
    <dgm:cxn modelId="{43727FFE-E9A5-4445-AFFE-E683BF275DDB}" type="presParOf" srcId="{005E24F6-F9FB-4561-95F0-E285900511EF}" destId="{59793439-388E-4573-9110-C3B3C5130E3E}" srcOrd="11" destOrd="0" presId="urn:microsoft.com/office/officeart/2005/8/layout/cycle6"/>
    <dgm:cxn modelId="{66FBC844-672E-4491-86B6-1212B3CB832A}" type="presParOf" srcId="{005E24F6-F9FB-4561-95F0-E285900511EF}" destId="{FBEA27B6-7702-45A0-9486-9399F3E693C1}" srcOrd="12" destOrd="0" presId="urn:microsoft.com/office/officeart/2005/8/layout/cycle6"/>
    <dgm:cxn modelId="{CF0CFF91-82D7-4E95-B533-B4FD89EC8C08}" type="presParOf" srcId="{005E24F6-F9FB-4561-95F0-E285900511EF}" destId="{74404998-9C9D-4D5C-9E4A-D490D03370A3}" srcOrd="13" destOrd="0" presId="urn:microsoft.com/office/officeart/2005/8/layout/cycle6"/>
    <dgm:cxn modelId="{7D13677A-F383-481B-87F8-ACA8D516C8C8}" type="presParOf" srcId="{005E24F6-F9FB-4561-95F0-E285900511EF}" destId="{317274AE-FB54-46A0-874E-09D48AF90886}" srcOrd="14" destOrd="0" presId="urn:microsoft.com/office/officeart/2005/8/layout/cycle6"/>
    <dgm:cxn modelId="{28269CCF-3342-422F-809B-BA660A486240}" type="presParOf" srcId="{005E24F6-F9FB-4561-95F0-E285900511EF}" destId="{958D928E-98CF-4C5B-A8B1-53D6BD00D657}" srcOrd="15" destOrd="0" presId="urn:microsoft.com/office/officeart/2005/8/layout/cycle6"/>
    <dgm:cxn modelId="{F1D05CEF-D8F8-40E7-913F-45C336AE2085}" type="presParOf" srcId="{005E24F6-F9FB-4561-95F0-E285900511EF}" destId="{E4943BA7-04AE-416F-8044-8974AB1C25BA}" srcOrd="16" destOrd="0" presId="urn:microsoft.com/office/officeart/2005/8/layout/cycle6"/>
    <dgm:cxn modelId="{964DF10E-3B0D-4578-A1EA-4869C2A90351}" type="presParOf" srcId="{005E24F6-F9FB-4561-95F0-E285900511EF}" destId="{32E1B73E-73EE-47D0-BFAE-02BADE89D33C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7DF652A-4FB1-49EC-8964-CFD51B5A52C5}" type="doc">
      <dgm:prSet loTypeId="urn:microsoft.com/office/officeart/2005/8/layout/cycle6" loCatId="relationship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0F483788-96AD-4CCE-9121-2E1B048B52D9}">
      <dgm:prSet phldrT="[Text]" custT="1"/>
      <dgm:spPr/>
      <dgm:t>
        <a:bodyPr/>
        <a:lstStyle/>
        <a:p>
          <a:r>
            <a:rPr lang="en-US" sz="1400" b="1">
              <a:solidFill>
                <a:schemeClr val="tx1">
                  <a:lumMod val="65000"/>
                  <a:lumOff val="35000"/>
                </a:schemeClr>
              </a:solidFill>
            </a:rPr>
            <a:t>BEI</a:t>
          </a:r>
        </a:p>
      </dgm:t>
    </dgm:pt>
    <dgm:pt modelId="{F1B7CDFE-B628-48D6-A427-72B9F8B92F73}" type="parTrans" cxnId="{380A4BFF-B857-4ED5-9DFA-6A35D6B131FD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070BEED-C060-4BF0-B796-B5EEF0600798}" type="sibTrans" cxnId="{380A4BFF-B857-4ED5-9DFA-6A35D6B131FD}">
      <dgm:prSet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27799A7-A2BF-4E59-AA1C-06CE6C21606F}">
      <dgm:prSet phldrT="[Text]" custT="1"/>
      <dgm:spPr/>
      <dgm:t>
        <a:bodyPr/>
        <a:lstStyle/>
        <a:p>
          <a:r>
            <a:rPr lang="en-US" sz="1400" b="1">
              <a:solidFill>
                <a:schemeClr val="tx1">
                  <a:lumMod val="65000"/>
                  <a:lumOff val="35000"/>
                </a:schemeClr>
              </a:solidFill>
            </a:rPr>
            <a:t>KPEI</a:t>
          </a:r>
        </a:p>
      </dgm:t>
    </dgm:pt>
    <dgm:pt modelId="{DE4BE443-3BA0-48E5-8FE2-4A97ABD0F753}" type="parTrans" cxnId="{A01CA4D8-CCA4-4385-977A-362A58B69152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3F8D4EA-49AD-4D0A-A50B-371367A7D23D}" type="sibTrans" cxnId="{A01CA4D8-CCA4-4385-977A-362A58B69152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88F9FD4-918D-4A72-830C-62016379695D}">
      <dgm:prSet phldrT="[Text]" custT="1"/>
      <dgm:spPr/>
      <dgm:t>
        <a:bodyPr/>
        <a:lstStyle/>
        <a:p>
          <a:r>
            <a:rPr lang="en-US" sz="1000" b="1">
              <a:solidFill>
                <a:schemeClr val="tx1">
                  <a:lumMod val="65000"/>
                  <a:lumOff val="35000"/>
                </a:schemeClr>
              </a:solidFill>
            </a:rPr>
            <a:t>Perusahaan Efek</a:t>
          </a:r>
        </a:p>
      </dgm:t>
    </dgm:pt>
    <dgm:pt modelId="{80930419-A6C9-47DD-A297-32A36323279B}" type="parTrans" cxnId="{3854A280-7529-4789-9F49-4AED82C50FB9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79369F2-1DAD-4A3A-8F74-CFFC219702BA}" type="sibTrans" cxnId="{3854A280-7529-4789-9F49-4AED82C50FB9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1E8085D-8239-4CF1-B722-708E2DA65B35}">
      <dgm:prSet phldrT="[Text]" custT="1"/>
      <dgm:spPr/>
      <dgm:t>
        <a:bodyPr/>
        <a:lstStyle/>
        <a:p>
          <a:r>
            <a:rPr lang="en-US" sz="1000" b="1">
              <a:solidFill>
                <a:schemeClr val="tx1">
                  <a:lumMod val="65000"/>
                  <a:lumOff val="35000"/>
                </a:schemeClr>
              </a:solidFill>
            </a:rPr>
            <a:t>Lembaga Penunjang</a:t>
          </a:r>
        </a:p>
      </dgm:t>
    </dgm:pt>
    <dgm:pt modelId="{43732F90-5FB2-404B-A4DE-41F9AF93A3CF}" type="parTrans" cxnId="{A7FD0EC3-6AE0-4683-A878-DAE5A8BE2A01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57DA521-6D8E-4173-8256-9435AE31723E}" type="sibTrans" cxnId="{A7FD0EC3-6AE0-4683-A878-DAE5A8BE2A01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1A21BA2-C9CD-4740-80A3-5AC261238E88}">
      <dgm:prSet phldrT="[Text]" custT="1"/>
      <dgm:spPr/>
      <dgm:t>
        <a:bodyPr/>
        <a:lstStyle/>
        <a:p>
          <a:r>
            <a:rPr lang="en-US" sz="1400" b="1">
              <a:solidFill>
                <a:schemeClr val="tx1">
                  <a:lumMod val="65000"/>
                  <a:lumOff val="35000"/>
                </a:schemeClr>
              </a:solidFill>
            </a:rPr>
            <a:t>KSEI</a:t>
          </a:r>
        </a:p>
      </dgm:t>
    </dgm:pt>
    <dgm:pt modelId="{A8A186AC-3430-4DCC-B0D8-0AA9FCAFDDA8}" type="parTrans" cxnId="{1516596F-9040-48B0-BF44-5E663F64AF86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48B91E7-9082-46B8-801A-37F68CD2BF81}" type="sibTrans" cxnId="{1516596F-9040-48B0-BF44-5E663F64AF86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4F24555-2E5B-4575-815C-109A4B1AA650}">
      <dgm:prSet custT="1"/>
      <dgm:spPr/>
      <dgm:t>
        <a:bodyPr/>
        <a:lstStyle/>
        <a:p>
          <a:r>
            <a:rPr lang="en-US" sz="1000" b="1">
              <a:solidFill>
                <a:schemeClr val="tx1">
                  <a:lumMod val="65000"/>
                  <a:lumOff val="35000"/>
                </a:schemeClr>
              </a:solidFill>
            </a:rPr>
            <a:t>Profesi Penunjang</a:t>
          </a:r>
        </a:p>
      </dgm:t>
    </dgm:pt>
    <dgm:pt modelId="{CA56F368-3E58-4622-BA9E-6791427C9B51}" type="parTrans" cxnId="{B402066A-A1AD-47C8-9262-811BEAB5CACE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3A8DB55-0BC9-419D-9FE7-5029A2AE0E0E}" type="sibTrans" cxnId="{B402066A-A1AD-47C8-9262-811BEAB5CACE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05E24F6-F9FB-4561-95F0-E285900511EF}" type="pres">
      <dgm:prSet presAssocID="{C7DF652A-4FB1-49EC-8964-CFD51B5A52C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BC8E2F81-63D0-4F8B-A3CC-A4DAB898A13F}" type="pres">
      <dgm:prSet presAssocID="{0F483788-96AD-4CCE-9121-2E1B048B52D9}" presName="node" presStyleLbl="node1" presStyleIdx="0" presStyleCnt="6" custScaleX="12192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AB5E4B4-F335-47A5-A214-884960B00E27}" type="pres">
      <dgm:prSet presAssocID="{0F483788-96AD-4CCE-9121-2E1B048B52D9}" presName="spNode" presStyleCnt="0"/>
      <dgm:spPr/>
    </dgm:pt>
    <dgm:pt modelId="{3207B733-ABAB-4924-9406-7F7F26003BFC}" type="pres">
      <dgm:prSet presAssocID="{D070BEED-C060-4BF0-B796-B5EEF0600798}" presName="sibTrans" presStyleLbl="sibTrans1D1" presStyleIdx="0" presStyleCnt="6"/>
      <dgm:spPr/>
      <dgm:t>
        <a:bodyPr/>
        <a:lstStyle/>
        <a:p>
          <a:endParaRPr lang="en-AU"/>
        </a:p>
      </dgm:t>
    </dgm:pt>
    <dgm:pt modelId="{DAEE26C4-ECED-424A-AAC7-9B0A01ADB220}" type="pres">
      <dgm:prSet presAssocID="{F27799A7-A2BF-4E59-AA1C-06CE6C21606F}" presName="node" presStyleLbl="node1" presStyleIdx="1" presStyleCnt="6" custScaleX="13991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58E048A-FF38-4E5F-A4DD-73D2583C6742}" type="pres">
      <dgm:prSet presAssocID="{F27799A7-A2BF-4E59-AA1C-06CE6C21606F}" presName="spNode" presStyleCnt="0"/>
      <dgm:spPr/>
    </dgm:pt>
    <dgm:pt modelId="{B8AE285F-CAE2-4DF5-85AF-736C2640E7A5}" type="pres">
      <dgm:prSet presAssocID="{F3F8D4EA-49AD-4D0A-A50B-371367A7D23D}" presName="sibTrans" presStyleLbl="sibTrans1D1" presStyleIdx="1" presStyleCnt="6"/>
      <dgm:spPr/>
      <dgm:t>
        <a:bodyPr/>
        <a:lstStyle/>
        <a:p>
          <a:endParaRPr lang="en-AU"/>
        </a:p>
      </dgm:t>
    </dgm:pt>
    <dgm:pt modelId="{61518558-F412-4B81-86A6-A18F329C686B}" type="pres">
      <dgm:prSet presAssocID="{84F24555-2E5B-4575-815C-109A4B1AA650}" presName="node" presStyleLbl="node1" presStyleIdx="2" presStyleCnt="6" custScaleX="13651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522F70A-D84F-4563-9F8C-AA1513365072}" type="pres">
      <dgm:prSet presAssocID="{84F24555-2E5B-4575-815C-109A4B1AA650}" presName="spNode" presStyleCnt="0"/>
      <dgm:spPr/>
    </dgm:pt>
    <dgm:pt modelId="{7F6A932F-328C-41BE-A472-43D31922E804}" type="pres">
      <dgm:prSet presAssocID="{D3A8DB55-0BC9-419D-9FE7-5029A2AE0E0E}" presName="sibTrans" presStyleLbl="sibTrans1D1" presStyleIdx="2" presStyleCnt="6"/>
      <dgm:spPr/>
      <dgm:t>
        <a:bodyPr/>
        <a:lstStyle/>
        <a:p>
          <a:endParaRPr lang="en-AU"/>
        </a:p>
      </dgm:t>
    </dgm:pt>
    <dgm:pt modelId="{4932C75F-0E75-48B8-8B63-820A2AD23839}" type="pres">
      <dgm:prSet presAssocID="{C88F9FD4-918D-4A72-830C-62016379695D}" presName="node" presStyleLbl="node1" presStyleIdx="3" presStyleCnt="6" custScaleX="13649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4DC3E56-804B-414F-B2EB-FBF8A80C3448}" type="pres">
      <dgm:prSet presAssocID="{C88F9FD4-918D-4A72-830C-62016379695D}" presName="spNode" presStyleCnt="0"/>
      <dgm:spPr/>
    </dgm:pt>
    <dgm:pt modelId="{59793439-388E-4573-9110-C3B3C5130E3E}" type="pres">
      <dgm:prSet presAssocID="{679369F2-1DAD-4A3A-8F74-CFFC219702BA}" presName="sibTrans" presStyleLbl="sibTrans1D1" presStyleIdx="3" presStyleCnt="6"/>
      <dgm:spPr/>
      <dgm:t>
        <a:bodyPr/>
        <a:lstStyle/>
        <a:p>
          <a:endParaRPr lang="en-AU"/>
        </a:p>
      </dgm:t>
    </dgm:pt>
    <dgm:pt modelId="{FBEA27B6-7702-45A0-9486-9399F3E693C1}" type="pres">
      <dgm:prSet presAssocID="{A1E8085D-8239-4CF1-B722-708E2DA65B35}" presName="node" presStyleLbl="node1" presStyleIdx="4" presStyleCnt="6" custScaleX="14330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4404998-9C9D-4D5C-9E4A-D490D03370A3}" type="pres">
      <dgm:prSet presAssocID="{A1E8085D-8239-4CF1-B722-708E2DA65B35}" presName="spNode" presStyleCnt="0"/>
      <dgm:spPr/>
    </dgm:pt>
    <dgm:pt modelId="{317274AE-FB54-46A0-874E-09D48AF90886}" type="pres">
      <dgm:prSet presAssocID="{157DA521-6D8E-4173-8256-9435AE31723E}" presName="sibTrans" presStyleLbl="sibTrans1D1" presStyleIdx="4" presStyleCnt="6"/>
      <dgm:spPr/>
      <dgm:t>
        <a:bodyPr/>
        <a:lstStyle/>
        <a:p>
          <a:endParaRPr lang="en-AU"/>
        </a:p>
      </dgm:t>
    </dgm:pt>
    <dgm:pt modelId="{958D928E-98CF-4C5B-A8B1-53D6BD00D657}" type="pres">
      <dgm:prSet presAssocID="{01A21BA2-C9CD-4740-80A3-5AC261238E88}" presName="node" presStyleLbl="node1" presStyleIdx="5" presStyleCnt="6" custScaleX="13952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4943BA7-04AE-416F-8044-8974AB1C25BA}" type="pres">
      <dgm:prSet presAssocID="{01A21BA2-C9CD-4740-80A3-5AC261238E88}" presName="spNode" presStyleCnt="0"/>
      <dgm:spPr/>
    </dgm:pt>
    <dgm:pt modelId="{32E1B73E-73EE-47D0-BFAE-02BADE89D33C}" type="pres">
      <dgm:prSet presAssocID="{E48B91E7-9082-46B8-801A-37F68CD2BF81}" presName="sibTrans" presStyleLbl="sibTrans1D1" presStyleIdx="5" presStyleCnt="6"/>
      <dgm:spPr/>
      <dgm:t>
        <a:bodyPr/>
        <a:lstStyle/>
        <a:p>
          <a:endParaRPr lang="en-AU"/>
        </a:p>
      </dgm:t>
    </dgm:pt>
  </dgm:ptLst>
  <dgm:cxnLst>
    <dgm:cxn modelId="{B66CFF1F-93A3-4265-AEEB-27D7CCA797D5}" type="presOf" srcId="{157DA521-6D8E-4173-8256-9435AE31723E}" destId="{317274AE-FB54-46A0-874E-09D48AF90886}" srcOrd="0" destOrd="0" presId="urn:microsoft.com/office/officeart/2005/8/layout/cycle6"/>
    <dgm:cxn modelId="{A95E574E-F8F4-4489-A0C7-80CF611D8B48}" type="presOf" srcId="{D3A8DB55-0BC9-419D-9FE7-5029A2AE0E0E}" destId="{7F6A932F-328C-41BE-A472-43D31922E804}" srcOrd="0" destOrd="0" presId="urn:microsoft.com/office/officeart/2005/8/layout/cycle6"/>
    <dgm:cxn modelId="{7A6316F1-C5A5-49DB-98CF-64BB3A355573}" type="presOf" srcId="{A1E8085D-8239-4CF1-B722-708E2DA65B35}" destId="{FBEA27B6-7702-45A0-9486-9399F3E693C1}" srcOrd="0" destOrd="0" presId="urn:microsoft.com/office/officeart/2005/8/layout/cycle6"/>
    <dgm:cxn modelId="{A01CA4D8-CCA4-4385-977A-362A58B69152}" srcId="{C7DF652A-4FB1-49EC-8964-CFD51B5A52C5}" destId="{F27799A7-A2BF-4E59-AA1C-06CE6C21606F}" srcOrd="1" destOrd="0" parTransId="{DE4BE443-3BA0-48E5-8FE2-4A97ABD0F753}" sibTransId="{F3F8D4EA-49AD-4D0A-A50B-371367A7D23D}"/>
    <dgm:cxn modelId="{B095B6F0-92DF-4C12-8F32-5AA3EDE6A7D0}" type="presOf" srcId="{679369F2-1DAD-4A3A-8F74-CFFC219702BA}" destId="{59793439-388E-4573-9110-C3B3C5130E3E}" srcOrd="0" destOrd="0" presId="urn:microsoft.com/office/officeart/2005/8/layout/cycle6"/>
    <dgm:cxn modelId="{6FE2ACFD-EA85-43F9-A9D7-1F02BAF8DCB8}" type="presOf" srcId="{C88F9FD4-918D-4A72-830C-62016379695D}" destId="{4932C75F-0E75-48B8-8B63-820A2AD23839}" srcOrd="0" destOrd="0" presId="urn:microsoft.com/office/officeart/2005/8/layout/cycle6"/>
    <dgm:cxn modelId="{1FB19E53-1498-487D-93C6-8F4CA5D0A65A}" type="presOf" srcId="{F27799A7-A2BF-4E59-AA1C-06CE6C21606F}" destId="{DAEE26C4-ECED-424A-AAC7-9B0A01ADB220}" srcOrd="0" destOrd="0" presId="urn:microsoft.com/office/officeart/2005/8/layout/cycle6"/>
    <dgm:cxn modelId="{4A9CA710-67BB-4CBF-A793-28FA957163B9}" type="presOf" srcId="{84F24555-2E5B-4575-815C-109A4B1AA650}" destId="{61518558-F412-4B81-86A6-A18F329C686B}" srcOrd="0" destOrd="0" presId="urn:microsoft.com/office/officeart/2005/8/layout/cycle6"/>
    <dgm:cxn modelId="{A7FD0EC3-6AE0-4683-A878-DAE5A8BE2A01}" srcId="{C7DF652A-4FB1-49EC-8964-CFD51B5A52C5}" destId="{A1E8085D-8239-4CF1-B722-708E2DA65B35}" srcOrd="4" destOrd="0" parTransId="{43732F90-5FB2-404B-A4DE-41F9AF93A3CF}" sibTransId="{157DA521-6D8E-4173-8256-9435AE31723E}"/>
    <dgm:cxn modelId="{720DDE1E-3627-4AA3-BB67-3F84DE7D12F2}" type="presOf" srcId="{E48B91E7-9082-46B8-801A-37F68CD2BF81}" destId="{32E1B73E-73EE-47D0-BFAE-02BADE89D33C}" srcOrd="0" destOrd="0" presId="urn:microsoft.com/office/officeart/2005/8/layout/cycle6"/>
    <dgm:cxn modelId="{EDDA6F93-7BED-4849-9A53-A206F884FEAC}" type="presOf" srcId="{C7DF652A-4FB1-49EC-8964-CFD51B5A52C5}" destId="{005E24F6-F9FB-4561-95F0-E285900511EF}" srcOrd="0" destOrd="0" presId="urn:microsoft.com/office/officeart/2005/8/layout/cycle6"/>
    <dgm:cxn modelId="{3BB93D03-4DF5-4E2C-9FFB-07C9FF7661B0}" type="presOf" srcId="{01A21BA2-C9CD-4740-80A3-5AC261238E88}" destId="{958D928E-98CF-4C5B-A8B1-53D6BD00D657}" srcOrd="0" destOrd="0" presId="urn:microsoft.com/office/officeart/2005/8/layout/cycle6"/>
    <dgm:cxn modelId="{3D7D2702-77A7-415E-AE69-9F44BE488475}" type="presOf" srcId="{F3F8D4EA-49AD-4D0A-A50B-371367A7D23D}" destId="{B8AE285F-CAE2-4DF5-85AF-736C2640E7A5}" srcOrd="0" destOrd="0" presId="urn:microsoft.com/office/officeart/2005/8/layout/cycle6"/>
    <dgm:cxn modelId="{1516596F-9040-48B0-BF44-5E663F64AF86}" srcId="{C7DF652A-4FB1-49EC-8964-CFD51B5A52C5}" destId="{01A21BA2-C9CD-4740-80A3-5AC261238E88}" srcOrd="5" destOrd="0" parTransId="{A8A186AC-3430-4DCC-B0D8-0AA9FCAFDDA8}" sibTransId="{E48B91E7-9082-46B8-801A-37F68CD2BF81}"/>
    <dgm:cxn modelId="{150E843B-8CFB-43F9-832C-633711097BD2}" type="presOf" srcId="{D070BEED-C060-4BF0-B796-B5EEF0600798}" destId="{3207B733-ABAB-4924-9406-7F7F26003BFC}" srcOrd="0" destOrd="0" presId="urn:microsoft.com/office/officeart/2005/8/layout/cycle6"/>
    <dgm:cxn modelId="{3854A280-7529-4789-9F49-4AED82C50FB9}" srcId="{C7DF652A-4FB1-49EC-8964-CFD51B5A52C5}" destId="{C88F9FD4-918D-4A72-830C-62016379695D}" srcOrd="3" destOrd="0" parTransId="{80930419-A6C9-47DD-A297-32A36323279B}" sibTransId="{679369F2-1DAD-4A3A-8F74-CFFC219702BA}"/>
    <dgm:cxn modelId="{B402066A-A1AD-47C8-9262-811BEAB5CACE}" srcId="{C7DF652A-4FB1-49EC-8964-CFD51B5A52C5}" destId="{84F24555-2E5B-4575-815C-109A4B1AA650}" srcOrd="2" destOrd="0" parTransId="{CA56F368-3E58-4622-BA9E-6791427C9B51}" sibTransId="{D3A8DB55-0BC9-419D-9FE7-5029A2AE0E0E}"/>
    <dgm:cxn modelId="{380A4BFF-B857-4ED5-9DFA-6A35D6B131FD}" srcId="{C7DF652A-4FB1-49EC-8964-CFD51B5A52C5}" destId="{0F483788-96AD-4CCE-9121-2E1B048B52D9}" srcOrd="0" destOrd="0" parTransId="{F1B7CDFE-B628-48D6-A427-72B9F8B92F73}" sibTransId="{D070BEED-C060-4BF0-B796-B5EEF0600798}"/>
    <dgm:cxn modelId="{C58E7C08-82F1-4A62-A5EC-1C1D4058B17F}" type="presOf" srcId="{0F483788-96AD-4CCE-9121-2E1B048B52D9}" destId="{BC8E2F81-63D0-4F8B-A3CC-A4DAB898A13F}" srcOrd="0" destOrd="0" presId="urn:microsoft.com/office/officeart/2005/8/layout/cycle6"/>
    <dgm:cxn modelId="{44417C40-9D0A-4944-B049-75F34EC69A91}" type="presParOf" srcId="{005E24F6-F9FB-4561-95F0-E285900511EF}" destId="{BC8E2F81-63D0-4F8B-A3CC-A4DAB898A13F}" srcOrd="0" destOrd="0" presId="urn:microsoft.com/office/officeart/2005/8/layout/cycle6"/>
    <dgm:cxn modelId="{71D67184-9D1D-4953-83D3-BA6AC026FF56}" type="presParOf" srcId="{005E24F6-F9FB-4561-95F0-E285900511EF}" destId="{BAB5E4B4-F335-47A5-A214-884960B00E27}" srcOrd="1" destOrd="0" presId="urn:microsoft.com/office/officeart/2005/8/layout/cycle6"/>
    <dgm:cxn modelId="{79036A9D-D6FF-4609-A9F0-4352106D712F}" type="presParOf" srcId="{005E24F6-F9FB-4561-95F0-E285900511EF}" destId="{3207B733-ABAB-4924-9406-7F7F26003BFC}" srcOrd="2" destOrd="0" presId="urn:microsoft.com/office/officeart/2005/8/layout/cycle6"/>
    <dgm:cxn modelId="{B8DB7DF2-9912-41F2-8884-F82B43E0618A}" type="presParOf" srcId="{005E24F6-F9FB-4561-95F0-E285900511EF}" destId="{DAEE26C4-ECED-424A-AAC7-9B0A01ADB220}" srcOrd="3" destOrd="0" presId="urn:microsoft.com/office/officeart/2005/8/layout/cycle6"/>
    <dgm:cxn modelId="{FBC1561C-60AD-4493-B5FA-749FB886333C}" type="presParOf" srcId="{005E24F6-F9FB-4561-95F0-E285900511EF}" destId="{758E048A-FF38-4E5F-A4DD-73D2583C6742}" srcOrd="4" destOrd="0" presId="urn:microsoft.com/office/officeart/2005/8/layout/cycle6"/>
    <dgm:cxn modelId="{E457EBE6-C0BC-48DC-8846-8E1A7903E326}" type="presParOf" srcId="{005E24F6-F9FB-4561-95F0-E285900511EF}" destId="{B8AE285F-CAE2-4DF5-85AF-736C2640E7A5}" srcOrd="5" destOrd="0" presId="urn:microsoft.com/office/officeart/2005/8/layout/cycle6"/>
    <dgm:cxn modelId="{69859FA6-0885-4A27-9F83-46B533EA4E30}" type="presParOf" srcId="{005E24F6-F9FB-4561-95F0-E285900511EF}" destId="{61518558-F412-4B81-86A6-A18F329C686B}" srcOrd="6" destOrd="0" presId="urn:microsoft.com/office/officeart/2005/8/layout/cycle6"/>
    <dgm:cxn modelId="{140F9F8D-0FF5-486E-88CC-2A0A471F3F15}" type="presParOf" srcId="{005E24F6-F9FB-4561-95F0-E285900511EF}" destId="{7522F70A-D84F-4563-9F8C-AA1513365072}" srcOrd="7" destOrd="0" presId="urn:microsoft.com/office/officeart/2005/8/layout/cycle6"/>
    <dgm:cxn modelId="{7991EE6A-B56B-4955-8E2A-95C7AAA5F52F}" type="presParOf" srcId="{005E24F6-F9FB-4561-95F0-E285900511EF}" destId="{7F6A932F-328C-41BE-A472-43D31922E804}" srcOrd="8" destOrd="0" presId="urn:microsoft.com/office/officeart/2005/8/layout/cycle6"/>
    <dgm:cxn modelId="{DF073132-3CD2-4ACA-916D-928E2ACCD748}" type="presParOf" srcId="{005E24F6-F9FB-4561-95F0-E285900511EF}" destId="{4932C75F-0E75-48B8-8B63-820A2AD23839}" srcOrd="9" destOrd="0" presId="urn:microsoft.com/office/officeart/2005/8/layout/cycle6"/>
    <dgm:cxn modelId="{637367FD-4407-42DA-9801-D9AAFB86B19A}" type="presParOf" srcId="{005E24F6-F9FB-4561-95F0-E285900511EF}" destId="{24DC3E56-804B-414F-B2EB-FBF8A80C3448}" srcOrd="10" destOrd="0" presId="urn:microsoft.com/office/officeart/2005/8/layout/cycle6"/>
    <dgm:cxn modelId="{59B8A1BE-4E35-4A0E-A05F-C6F86E1F2546}" type="presParOf" srcId="{005E24F6-F9FB-4561-95F0-E285900511EF}" destId="{59793439-388E-4573-9110-C3B3C5130E3E}" srcOrd="11" destOrd="0" presId="urn:microsoft.com/office/officeart/2005/8/layout/cycle6"/>
    <dgm:cxn modelId="{1B798C33-081A-4C06-A931-80B0DA78A547}" type="presParOf" srcId="{005E24F6-F9FB-4561-95F0-E285900511EF}" destId="{FBEA27B6-7702-45A0-9486-9399F3E693C1}" srcOrd="12" destOrd="0" presId="urn:microsoft.com/office/officeart/2005/8/layout/cycle6"/>
    <dgm:cxn modelId="{ED990D39-9406-4867-BDB6-C7BE6A575E48}" type="presParOf" srcId="{005E24F6-F9FB-4561-95F0-E285900511EF}" destId="{74404998-9C9D-4D5C-9E4A-D490D03370A3}" srcOrd="13" destOrd="0" presId="urn:microsoft.com/office/officeart/2005/8/layout/cycle6"/>
    <dgm:cxn modelId="{15ADDFF6-42A3-4BA8-AA11-0388DF5565B1}" type="presParOf" srcId="{005E24F6-F9FB-4561-95F0-E285900511EF}" destId="{317274AE-FB54-46A0-874E-09D48AF90886}" srcOrd="14" destOrd="0" presId="urn:microsoft.com/office/officeart/2005/8/layout/cycle6"/>
    <dgm:cxn modelId="{346E1705-7FA4-4BF6-ADEC-D4DAD35406C5}" type="presParOf" srcId="{005E24F6-F9FB-4561-95F0-E285900511EF}" destId="{958D928E-98CF-4C5B-A8B1-53D6BD00D657}" srcOrd="15" destOrd="0" presId="urn:microsoft.com/office/officeart/2005/8/layout/cycle6"/>
    <dgm:cxn modelId="{80CB65C1-9565-4330-BACE-F56937F26A13}" type="presParOf" srcId="{005E24F6-F9FB-4561-95F0-E285900511EF}" destId="{E4943BA7-04AE-416F-8044-8974AB1C25BA}" srcOrd="16" destOrd="0" presId="urn:microsoft.com/office/officeart/2005/8/layout/cycle6"/>
    <dgm:cxn modelId="{24C4226D-C87F-4FDF-B244-DDE027D09DEE}" type="presParOf" srcId="{005E24F6-F9FB-4561-95F0-E285900511EF}" destId="{32E1B73E-73EE-47D0-BFAE-02BADE89D33C}" srcOrd="17" destOrd="0" presId="urn:microsoft.com/office/officeart/2005/8/layout/cycle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BA01672-985E-4127-B7F8-512BB0B0C26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104826-265C-4396-B541-8084CCD79373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05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Investasi</a:t>
          </a:r>
          <a:r>
            <a:rPr lang="en-US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</a:t>
          </a:r>
          <a:r>
            <a:rPr lang="en-US" sz="105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di</a:t>
          </a:r>
          <a:r>
            <a:rPr lang="en-US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Pasar Modal</a:t>
          </a:r>
          <a:endParaRPr lang="en-US" sz="1050" b="1" dirty="0"/>
        </a:p>
      </dgm:t>
    </dgm:pt>
    <dgm:pt modelId="{0664EE3B-C503-4898-B326-EDE127F091BF}" type="parTrans" cxnId="{A8F61C00-8EDF-4DFB-AB03-84E93BECFA1B}">
      <dgm:prSet/>
      <dgm:spPr/>
      <dgm:t>
        <a:bodyPr/>
        <a:lstStyle/>
        <a:p>
          <a:endParaRPr lang="en-US" sz="1050" b="1"/>
        </a:p>
      </dgm:t>
    </dgm:pt>
    <dgm:pt modelId="{CAA76867-E322-4280-8FE6-EE3E3DE8EA4A}" type="sibTrans" cxnId="{A8F61C00-8EDF-4DFB-AB03-84E93BECFA1B}">
      <dgm:prSet/>
      <dgm:spPr/>
      <dgm:t>
        <a:bodyPr/>
        <a:lstStyle/>
        <a:p>
          <a:endParaRPr lang="en-US" sz="1050" b="1"/>
        </a:p>
      </dgm:t>
    </dgm:pt>
    <dgm:pt modelId="{E443C9B0-2694-4BDC-BFBF-3D99E5CFD203}">
      <dgm:prSet phldrT="[Text]" custT="1"/>
      <dgm:spPr>
        <a:solidFill>
          <a:srgbClr val="C00000"/>
        </a:solidFill>
      </dgm:spPr>
      <dgm:t>
        <a:bodyPr/>
        <a:lstStyle/>
        <a:p>
          <a:r>
            <a:rPr lang="id-ID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FASILITAS </a:t>
          </a:r>
          <a:r>
            <a:rPr lang="en-US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AKS</a:t>
          </a:r>
          <a:r>
            <a:rPr lang="id-ID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es</a:t>
          </a:r>
          <a:endParaRPr lang="en-US" sz="1050" b="1" dirty="0"/>
        </a:p>
      </dgm:t>
    </dgm:pt>
    <dgm:pt modelId="{8E9EF1B1-28A5-46F9-9A35-DB6B5FEF3763}" type="parTrans" cxnId="{0FFE9EEF-00E7-4D62-9E73-329B57B89F65}">
      <dgm:prSet/>
      <dgm:spPr/>
      <dgm:t>
        <a:bodyPr/>
        <a:lstStyle/>
        <a:p>
          <a:endParaRPr lang="en-US" sz="1050" b="1"/>
        </a:p>
      </dgm:t>
    </dgm:pt>
    <dgm:pt modelId="{EAEA9F88-57E3-4315-B72B-D54922C2B9D2}" type="sibTrans" cxnId="{0FFE9EEF-00E7-4D62-9E73-329B57B89F65}">
      <dgm:prSet/>
      <dgm:spPr/>
      <dgm:t>
        <a:bodyPr/>
        <a:lstStyle/>
        <a:p>
          <a:endParaRPr lang="en-US" sz="1050" b="1"/>
        </a:p>
      </dgm:t>
    </dgm:pt>
    <dgm:pt modelId="{2B31AB8A-A30F-4D81-9A4B-1E450FF80ABC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05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Analisa</a:t>
          </a:r>
          <a:r>
            <a:rPr lang="en-US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Fundamental</a:t>
          </a:r>
          <a:endParaRPr lang="en-US" sz="1050" b="1" dirty="0"/>
        </a:p>
      </dgm:t>
    </dgm:pt>
    <dgm:pt modelId="{7F51B466-9371-472A-8EFB-64BAFF531BD2}" type="parTrans" cxnId="{715ABE48-A520-4B86-8E18-7AC059237CFB}">
      <dgm:prSet/>
      <dgm:spPr/>
      <dgm:t>
        <a:bodyPr/>
        <a:lstStyle/>
        <a:p>
          <a:endParaRPr lang="en-US" sz="1050" b="1"/>
        </a:p>
      </dgm:t>
    </dgm:pt>
    <dgm:pt modelId="{BD8AA096-5CA5-46B1-B058-412AE4D4E8ED}" type="sibTrans" cxnId="{715ABE48-A520-4B86-8E18-7AC059237CFB}">
      <dgm:prSet/>
      <dgm:spPr/>
      <dgm:t>
        <a:bodyPr/>
        <a:lstStyle/>
        <a:p>
          <a:endParaRPr lang="en-US" sz="1050" b="1"/>
        </a:p>
      </dgm:t>
    </dgm:pt>
    <dgm:pt modelId="{E41AB777-1C4B-4DA2-8EC3-50B986150F75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05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Analisa</a:t>
          </a:r>
          <a:r>
            <a:rPr lang="en-US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</a:t>
          </a:r>
          <a:r>
            <a:rPr lang="en-US" sz="105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Teknikal</a:t>
          </a:r>
          <a:endParaRPr lang="en-US" sz="1050" b="1" dirty="0"/>
        </a:p>
      </dgm:t>
    </dgm:pt>
    <dgm:pt modelId="{16CC850C-A499-4DA1-88B1-F33F2FEA1A5D}" type="parTrans" cxnId="{92A6C3EF-2F3D-495B-A9A1-02E3C6F3D3C3}">
      <dgm:prSet/>
      <dgm:spPr/>
      <dgm:t>
        <a:bodyPr/>
        <a:lstStyle/>
        <a:p>
          <a:endParaRPr lang="en-US" sz="1050" b="1"/>
        </a:p>
      </dgm:t>
    </dgm:pt>
    <dgm:pt modelId="{BCFE2934-664E-4BCD-B8C8-FFD827A52EC0}" type="sibTrans" cxnId="{92A6C3EF-2F3D-495B-A9A1-02E3C6F3D3C3}">
      <dgm:prSet/>
      <dgm:spPr/>
      <dgm:t>
        <a:bodyPr/>
        <a:lstStyle/>
        <a:p>
          <a:endParaRPr lang="en-US" sz="1050" b="1"/>
        </a:p>
      </dgm:t>
    </dgm:pt>
    <dgm:pt modelId="{190EE6F7-F7F0-475F-AAE8-FC9AC1035A29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Market Update</a:t>
          </a:r>
        </a:p>
      </dgm:t>
    </dgm:pt>
    <dgm:pt modelId="{04E73A3A-BC2C-4EE5-9541-365290277B8B}" type="parTrans" cxnId="{77105D47-7BA8-4F63-A11C-97F3A9F09B02}">
      <dgm:prSet/>
      <dgm:spPr/>
      <dgm:t>
        <a:bodyPr/>
        <a:lstStyle/>
        <a:p>
          <a:endParaRPr lang="en-US"/>
        </a:p>
      </dgm:t>
    </dgm:pt>
    <dgm:pt modelId="{31F943E2-B25E-4783-9291-5E497B08F119}" type="sibTrans" cxnId="{77105D47-7BA8-4F63-A11C-97F3A9F09B02}">
      <dgm:prSet/>
      <dgm:spPr/>
      <dgm:t>
        <a:bodyPr/>
        <a:lstStyle/>
        <a:p>
          <a:endParaRPr lang="en-US"/>
        </a:p>
      </dgm:t>
    </dgm:pt>
    <dgm:pt modelId="{F862C8BE-E659-4ADD-A1AB-683E187FB522}" type="pres">
      <dgm:prSet presAssocID="{3BA01672-985E-4127-B7F8-512BB0B0C2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EFDF6C9C-075C-4697-92B4-A41FFB0DCBD8}" type="pres">
      <dgm:prSet presAssocID="{0D104826-265C-4396-B541-8084CCD79373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85F0052-92F9-4F2E-9AB4-B00EC44389EB}" type="pres">
      <dgm:prSet presAssocID="{CAA76867-E322-4280-8FE6-EE3E3DE8EA4A}" presName="parTxOnlySpace" presStyleCnt="0"/>
      <dgm:spPr/>
    </dgm:pt>
    <dgm:pt modelId="{CD042E1B-889C-4601-BB27-8AA481A613DA}" type="pres">
      <dgm:prSet presAssocID="{E443C9B0-2694-4BDC-BFBF-3D99E5CFD203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24EF40A-5772-425A-9EFC-C02F1CE7CF14}" type="pres">
      <dgm:prSet presAssocID="{EAEA9F88-57E3-4315-B72B-D54922C2B9D2}" presName="parTxOnlySpace" presStyleCnt="0"/>
      <dgm:spPr/>
    </dgm:pt>
    <dgm:pt modelId="{7E88D311-6372-4A46-90D1-0F73723738A2}" type="pres">
      <dgm:prSet presAssocID="{2B31AB8A-A30F-4D81-9A4B-1E450FF80ABC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92F4F73-EF7F-46AF-9889-58D9CC1C59F5}" type="pres">
      <dgm:prSet presAssocID="{BD8AA096-5CA5-46B1-B058-412AE4D4E8ED}" presName="parTxOnlySpace" presStyleCnt="0"/>
      <dgm:spPr/>
    </dgm:pt>
    <dgm:pt modelId="{E6126986-F9C2-4D89-92E9-DAE9AB6EA4BF}" type="pres">
      <dgm:prSet presAssocID="{E41AB777-1C4B-4DA2-8EC3-50B986150F7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B203C26-3837-41B3-AAB6-3C92490F5A57}" type="pres">
      <dgm:prSet presAssocID="{BCFE2934-664E-4BCD-B8C8-FFD827A52EC0}" presName="parTxOnlySpace" presStyleCnt="0"/>
      <dgm:spPr/>
    </dgm:pt>
    <dgm:pt modelId="{4F4FEEB3-C952-4792-A1CD-1B1E4A640AA5}" type="pres">
      <dgm:prSet presAssocID="{190EE6F7-F7F0-475F-AAE8-FC9AC1035A29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0FFE9EEF-00E7-4D62-9E73-329B57B89F65}" srcId="{3BA01672-985E-4127-B7F8-512BB0B0C262}" destId="{E443C9B0-2694-4BDC-BFBF-3D99E5CFD203}" srcOrd="1" destOrd="0" parTransId="{8E9EF1B1-28A5-46F9-9A35-DB6B5FEF3763}" sibTransId="{EAEA9F88-57E3-4315-B72B-D54922C2B9D2}"/>
    <dgm:cxn modelId="{5DCA50BD-9A18-4EAE-AD67-97887EFC94AE}" type="presOf" srcId="{E41AB777-1C4B-4DA2-8EC3-50B986150F75}" destId="{E6126986-F9C2-4D89-92E9-DAE9AB6EA4BF}" srcOrd="0" destOrd="0" presId="urn:microsoft.com/office/officeart/2005/8/layout/chevron1"/>
    <dgm:cxn modelId="{715ABE48-A520-4B86-8E18-7AC059237CFB}" srcId="{3BA01672-985E-4127-B7F8-512BB0B0C262}" destId="{2B31AB8A-A30F-4D81-9A4B-1E450FF80ABC}" srcOrd="2" destOrd="0" parTransId="{7F51B466-9371-472A-8EFB-64BAFF531BD2}" sibTransId="{BD8AA096-5CA5-46B1-B058-412AE4D4E8ED}"/>
    <dgm:cxn modelId="{A8F61C00-8EDF-4DFB-AB03-84E93BECFA1B}" srcId="{3BA01672-985E-4127-B7F8-512BB0B0C262}" destId="{0D104826-265C-4396-B541-8084CCD79373}" srcOrd="0" destOrd="0" parTransId="{0664EE3B-C503-4898-B326-EDE127F091BF}" sibTransId="{CAA76867-E322-4280-8FE6-EE3E3DE8EA4A}"/>
    <dgm:cxn modelId="{9D0D301C-D161-44E6-A7B4-44524E6EF7E9}" type="presOf" srcId="{3BA01672-985E-4127-B7F8-512BB0B0C262}" destId="{F862C8BE-E659-4ADD-A1AB-683E187FB522}" srcOrd="0" destOrd="0" presId="urn:microsoft.com/office/officeart/2005/8/layout/chevron1"/>
    <dgm:cxn modelId="{AE09DE68-6494-4670-8FE1-DE7335A8F302}" type="presOf" srcId="{0D104826-265C-4396-B541-8084CCD79373}" destId="{EFDF6C9C-075C-4697-92B4-A41FFB0DCBD8}" srcOrd="0" destOrd="0" presId="urn:microsoft.com/office/officeart/2005/8/layout/chevron1"/>
    <dgm:cxn modelId="{77105D47-7BA8-4F63-A11C-97F3A9F09B02}" srcId="{3BA01672-985E-4127-B7F8-512BB0B0C262}" destId="{190EE6F7-F7F0-475F-AAE8-FC9AC1035A29}" srcOrd="4" destOrd="0" parTransId="{04E73A3A-BC2C-4EE5-9541-365290277B8B}" sibTransId="{31F943E2-B25E-4783-9291-5E497B08F119}"/>
    <dgm:cxn modelId="{7647B0E2-BF7C-4AEC-AB08-ED759CA7AC12}" type="presOf" srcId="{190EE6F7-F7F0-475F-AAE8-FC9AC1035A29}" destId="{4F4FEEB3-C952-4792-A1CD-1B1E4A640AA5}" srcOrd="0" destOrd="0" presId="urn:microsoft.com/office/officeart/2005/8/layout/chevron1"/>
    <dgm:cxn modelId="{92A6C3EF-2F3D-495B-A9A1-02E3C6F3D3C3}" srcId="{3BA01672-985E-4127-B7F8-512BB0B0C262}" destId="{E41AB777-1C4B-4DA2-8EC3-50B986150F75}" srcOrd="3" destOrd="0" parTransId="{16CC850C-A499-4DA1-88B1-F33F2FEA1A5D}" sibTransId="{BCFE2934-664E-4BCD-B8C8-FFD827A52EC0}"/>
    <dgm:cxn modelId="{6ED62BE6-FA76-4FCD-B77D-1BC1029A839A}" type="presOf" srcId="{E443C9B0-2694-4BDC-BFBF-3D99E5CFD203}" destId="{CD042E1B-889C-4601-BB27-8AA481A613DA}" srcOrd="0" destOrd="0" presId="urn:microsoft.com/office/officeart/2005/8/layout/chevron1"/>
    <dgm:cxn modelId="{3EF58C87-D118-4296-BABA-058D45304BF5}" type="presOf" srcId="{2B31AB8A-A30F-4D81-9A4B-1E450FF80ABC}" destId="{7E88D311-6372-4A46-90D1-0F73723738A2}" srcOrd="0" destOrd="0" presId="urn:microsoft.com/office/officeart/2005/8/layout/chevron1"/>
    <dgm:cxn modelId="{4462F344-D5FC-4E36-A42A-1F92CE736EE1}" type="presParOf" srcId="{F862C8BE-E659-4ADD-A1AB-683E187FB522}" destId="{EFDF6C9C-075C-4697-92B4-A41FFB0DCBD8}" srcOrd="0" destOrd="0" presId="urn:microsoft.com/office/officeart/2005/8/layout/chevron1"/>
    <dgm:cxn modelId="{E018A60D-E101-47C2-97BA-7D0E8616D08B}" type="presParOf" srcId="{F862C8BE-E659-4ADD-A1AB-683E187FB522}" destId="{085F0052-92F9-4F2E-9AB4-B00EC44389EB}" srcOrd="1" destOrd="0" presId="urn:microsoft.com/office/officeart/2005/8/layout/chevron1"/>
    <dgm:cxn modelId="{A81380E2-14F1-4E22-A407-A754C9304F92}" type="presParOf" srcId="{F862C8BE-E659-4ADD-A1AB-683E187FB522}" destId="{CD042E1B-889C-4601-BB27-8AA481A613DA}" srcOrd="2" destOrd="0" presId="urn:microsoft.com/office/officeart/2005/8/layout/chevron1"/>
    <dgm:cxn modelId="{061D8FC2-5E15-44AB-9AAC-432A8F955A2A}" type="presParOf" srcId="{F862C8BE-E659-4ADD-A1AB-683E187FB522}" destId="{524EF40A-5772-425A-9EFC-C02F1CE7CF14}" srcOrd="3" destOrd="0" presId="urn:microsoft.com/office/officeart/2005/8/layout/chevron1"/>
    <dgm:cxn modelId="{90B9A6B8-6A49-4BE0-90C0-491908140EC8}" type="presParOf" srcId="{F862C8BE-E659-4ADD-A1AB-683E187FB522}" destId="{7E88D311-6372-4A46-90D1-0F73723738A2}" srcOrd="4" destOrd="0" presId="urn:microsoft.com/office/officeart/2005/8/layout/chevron1"/>
    <dgm:cxn modelId="{8925F594-FBFB-45BF-AA23-67EA94C49E42}" type="presParOf" srcId="{F862C8BE-E659-4ADD-A1AB-683E187FB522}" destId="{D92F4F73-EF7F-46AF-9889-58D9CC1C59F5}" srcOrd="5" destOrd="0" presId="urn:microsoft.com/office/officeart/2005/8/layout/chevron1"/>
    <dgm:cxn modelId="{AF911B20-F782-433D-AE53-C963C1463D32}" type="presParOf" srcId="{F862C8BE-E659-4ADD-A1AB-683E187FB522}" destId="{E6126986-F9C2-4D89-92E9-DAE9AB6EA4BF}" srcOrd="6" destOrd="0" presId="urn:microsoft.com/office/officeart/2005/8/layout/chevron1"/>
    <dgm:cxn modelId="{4A923CFC-31A2-45CF-92A0-CA1AB9F54A7B}" type="presParOf" srcId="{F862C8BE-E659-4ADD-A1AB-683E187FB522}" destId="{5B203C26-3837-41B3-AAB6-3C92490F5A57}" srcOrd="7" destOrd="0" presId="urn:microsoft.com/office/officeart/2005/8/layout/chevron1"/>
    <dgm:cxn modelId="{10CCB795-BD3D-4E64-888B-9D816BBAC870}" type="presParOf" srcId="{F862C8BE-E659-4ADD-A1AB-683E187FB522}" destId="{4F4FEEB3-C952-4792-A1CD-1B1E4A640AA5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0BAEB41-7634-4FF3-A036-1768573D4183}" type="doc">
      <dgm:prSet loTypeId="urn:microsoft.com/office/officeart/2005/8/layout/radial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249B331-CE70-4DA9-A640-1550C1B7780E}">
      <dgm:prSet phldrT="[Text]" custT="1"/>
      <dgm:spPr/>
      <dgm:t>
        <a:bodyPr/>
        <a:lstStyle/>
        <a:p>
          <a:r>
            <a:rPr lang="en-US" sz="1400" b="0">
              <a:latin typeface="Calibri Light" pitchFamily="34" charset="0"/>
            </a:rPr>
            <a:t>Dana</a:t>
          </a:r>
        </a:p>
      </dgm:t>
    </dgm:pt>
    <dgm:pt modelId="{2324BB57-E98B-4B63-AF0D-EF961C28E34C}" type="parTrans" cxnId="{09309110-AB5F-4015-B58E-B7818F1191DF}">
      <dgm:prSet/>
      <dgm:spPr/>
      <dgm:t>
        <a:bodyPr/>
        <a:lstStyle/>
        <a:p>
          <a:endParaRPr lang="en-US" sz="1400" b="0">
            <a:latin typeface="Calibri Light" pitchFamily="34" charset="0"/>
          </a:endParaRPr>
        </a:p>
      </dgm:t>
    </dgm:pt>
    <dgm:pt modelId="{9BB74823-3525-46C8-A94A-59039E7BE50D}" type="sibTrans" cxnId="{09309110-AB5F-4015-B58E-B7818F1191DF}">
      <dgm:prSet/>
      <dgm:spPr/>
      <dgm:t>
        <a:bodyPr/>
        <a:lstStyle/>
        <a:p>
          <a:endParaRPr lang="en-US" sz="1400" b="0">
            <a:latin typeface="Calibri Light" pitchFamily="34" charset="0"/>
          </a:endParaRPr>
        </a:p>
      </dgm:t>
    </dgm:pt>
    <dgm:pt modelId="{A8590B4C-398C-490D-92C4-9D967A34F4AE}">
      <dgm:prSet phldrT="[Text]" custT="1"/>
      <dgm:spPr/>
      <dgm:t>
        <a:bodyPr/>
        <a:lstStyle/>
        <a:p>
          <a:r>
            <a:rPr lang="en-US" sz="1400" b="0">
              <a:latin typeface="Calibri Light" pitchFamily="34" charset="0"/>
            </a:rPr>
            <a:t>Jangka Waktu</a:t>
          </a:r>
        </a:p>
      </dgm:t>
    </dgm:pt>
    <dgm:pt modelId="{566D6059-C59B-4CD2-8E36-736AC4B01BAD}" type="parTrans" cxnId="{89675885-229B-49E8-97F4-BC4A150FF69B}">
      <dgm:prSet/>
      <dgm:spPr/>
      <dgm:t>
        <a:bodyPr/>
        <a:lstStyle/>
        <a:p>
          <a:endParaRPr lang="en-US" sz="1400" b="0">
            <a:latin typeface="Calibri Light" pitchFamily="34" charset="0"/>
          </a:endParaRPr>
        </a:p>
      </dgm:t>
    </dgm:pt>
    <dgm:pt modelId="{CB57F9BD-BD60-4BBB-997B-6F47515AD695}" type="sibTrans" cxnId="{89675885-229B-49E8-97F4-BC4A150FF69B}">
      <dgm:prSet/>
      <dgm:spPr/>
      <dgm:t>
        <a:bodyPr/>
        <a:lstStyle/>
        <a:p>
          <a:endParaRPr lang="en-US" sz="1400" b="0">
            <a:latin typeface="Calibri Light" pitchFamily="34" charset="0"/>
          </a:endParaRPr>
        </a:p>
      </dgm:t>
    </dgm:pt>
    <dgm:pt modelId="{F1B0EF2C-303A-438F-B2F6-EC09D1D0BC50}">
      <dgm:prSet phldrT="[Text]" custT="1"/>
      <dgm:spPr/>
      <dgm:t>
        <a:bodyPr lIns="0" tIns="0" rIns="0" bIns="0"/>
        <a:lstStyle/>
        <a:p>
          <a:r>
            <a:rPr lang="en-US" sz="1400" b="0">
              <a:latin typeface="Calibri Light" pitchFamily="34" charset="0"/>
            </a:rPr>
            <a:t>Untung</a:t>
          </a:r>
        </a:p>
      </dgm:t>
    </dgm:pt>
    <dgm:pt modelId="{44C1DB66-D838-4E2E-A50E-8D7202485241}" type="parTrans" cxnId="{25481CE4-CA2A-4B15-848E-FB1AD043A2A9}">
      <dgm:prSet/>
      <dgm:spPr/>
      <dgm:t>
        <a:bodyPr/>
        <a:lstStyle/>
        <a:p>
          <a:endParaRPr lang="en-US" sz="1400" b="0">
            <a:latin typeface="Calibri Light" pitchFamily="34" charset="0"/>
          </a:endParaRPr>
        </a:p>
      </dgm:t>
    </dgm:pt>
    <dgm:pt modelId="{E5DA0FCD-F164-4EF5-B2C0-085B137AC308}" type="sibTrans" cxnId="{25481CE4-CA2A-4B15-848E-FB1AD043A2A9}">
      <dgm:prSet/>
      <dgm:spPr/>
      <dgm:t>
        <a:bodyPr/>
        <a:lstStyle/>
        <a:p>
          <a:endParaRPr lang="en-US" sz="1400" b="0">
            <a:latin typeface="Calibri Light" pitchFamily="34" charset="0"/>
          </a:endParaRPr>
        </a:p>
      </dgm:t>
    </dgm:pt>
    <dgm:pt modelId="{76D484F6-B1BE-4C9C-9316-41565F89BD55}">
      <dgm:prSet phldrT="[Text]" custT="1"/>
      <dgm:spPr/>
      <dgm:t>
        <a:bodyPr/>
        <a:lstStyle/>
        <a:p>
          <a:r>
            <a:rPr lang="en-US" sz="1400" b="0">
              <a:latin typeface="Calibri Light" pitchFamily="34" charset="0"/>
            </a:rPr>
            <a:t>Risiko</a:t>
          </a:r>
        </a:p>
      </dgm:t>
    </dgm:pt>
    <dgm:pt modelId="{D1DA1823-21E8-4501-B431-D2913CF14253}" type="parTrans" cxnId="{9020A814-BEDD-47DB-8423-520782863F30}">
      <dgm:prSet/>
      <dgm:spPr/>
      <dgm:t>
        <a:bodyPr/>
        <a:lstStyle/>
        <a:p>
          <a:endParaRPr lang="en-US" sz="1400" b="0">
            <a:latin typeface="Calibri Light" pitchFamily="34" charset="0"/>
          </a:endParaRPr>
        </a:p>
      </dgm:t>
    </dgm:pt>
    <dgm:pt modelId="{1C13CFA1-5B11-4050-8F6B-9DCEB56F8C4E}" type="sibTrans" cxnId="{9020A814-BEDD-47DB-8423-520782863F30}">
      <dgm:prSet/>
      <dgm:spPr/>
      <dgm:t>
        <a:bodyPr/>
        <a:lstStyle/>
        <a:p>
          <a:endParaRPr lang="en-US" sz="1400" b="0">
            <a:latin typeface="Calibri Light" pitchFamily="34" charset="0"/>
          </a:endParaRPr>
        </a:p>
      </dgm:t>
    </dgm:pt>
    <dgm:pt modelId="{5050F772-AE7E-4BB5-A05F-F70E58654F6B}">
      <dgm:prSet custT="1"/>
      <dgm:spPr/>
      <dgm:t>
        <a:bodyPr lIns="0" tIns="0" rIns="0" bIns="0"/>
        <a:lstStyle/>
        <a:p>
          <a:r>
            <a:rPr lang="en-US" sz="1400" b="0">
              <a:latin typeface="Calibri Light" pitchFamily="34" charset="0"/>
            </a:rPr>
            <a:t>Wahana Investasi</a:t>
          </a:r>
        </a:p>
      </dgm:t>
    </dgm:pt>
    <dgm:pt modelId="{FE013913-DAA0-4080-B754-97E985EEA429}" type="parTrans" cxnId="{5DB28634-AD4B-4CB2-AAA0-B7908615F2A1}">
      <dgm:prSet/>
      <dgm:spPr/>
      <dgm:t>
        <a:bodyPr/>
        <a:lstStyle/>
        <a:p>
          <a:endParaRPr lang="en-US" sz="1400" b="0">
            <a:latin typeface="Calibri Light" pitchFamily="34" charset="0"/>
          </a:endParaRPr>
        </a:p>
      </dgm:t>
    </dgm:pt>
    <dgm:pt modelId="{714CE93C-4B16-4B6D-AB90-F2C53716B46C}" type="sibTrans" cxnId="{5DB28634-AD4B-4CB2-AAA0-B7908615F2A1}">
      <dgm:prSet/>
      <dgm:spPr/>
      <dgm:t>
        <a:bodyPr/>
        <a:lstStyle/>
        <a:p>
          <a:endParaRPr lang="en-US" sz="1400" b="0">
            <a:latin typeface="Calibri Light" pitchFamily="34" charset="0"/>
          </a:endParaRPr>
        </a:p>
      </dgm:t>
    </dgm:pt>
    <dgm:pt modelId="{FBE04A51-11EC-487C-8318-98239ADEDEDD}">
      <dgm:prSet custT="1"/>
      <dgm:spPr/>
      <dgm:t>
        <a:bodyPr/>
        <a:lstStyle/>
        <a:p>
          <a:r>
            <a:rPr lang="en-US" sz="1400" b="0">
              <a:latin typeface="Calibri Light" pitchFamily="34" charset="0"/>
            </a:rPr>
            <a:t>Tujuan</a:t>
          </a:r>
        </a:p>
      </dgm:t>
    </dgm:pt>
    <dgm:pt modelId="{A83A490D-3469-4982-8AD1-B38EB8C3402D}" type="parTrans" cxnId="{D5CE3E8E-6506-447F-94AF-7B2405FE8A01}">
      <dgm:prSet/>
      <dgm:spPr/>
      <dgm:t>
        <a:bodyPr/>
        <a:lstStyle/>
        <a:p>
          <a:endParaRPr lang="en-US" sz="1400" b="0">
            <a:latin typeface="Calibri Light" pitchFamily="34" charset="0"/>
          </a:endParaRPr>
        </a:p>
      </dgm:t>
    </dgm:pt>
    <dgm:pt modelId="{0AA1AF3F-B67F-47EC-8569-E9C72A2888CE}" type="sibTrans" cxnId="{D5CE3E8E-6506-447F-94AF-7B2405FE8A01}">
      <dgm:prSet/>
      <dgm:spPr/>
      <dgm:t>
        <a:bodyPr/>
        <a:lstStyle/>
        <a:p>
          <a:endParaRPr lang="en-US" sz="1400" b="0">
            <a:latin typeface="Calibri Light" pitchFamily="34" charset="0"/>
          </a:endParaRPr>
        </a:p>
      </dgm:t>
    </dgm:pt>
    <dgm:pt modelId="{5841ED2D-CF59-44D6-8271-2117A0604551}">
      <dgm:prSet phldrT="[Text]" custT="1"/>
      <dgm:spPr>
        <a:effectLst>
          <a:outerShdw blurRad="749300" dir="660000" algn="ctr" rotWithShape="0">
            <a:prstClr val="black">
              <a:alpha val="37000"/>
            </a:prstClr>
          </a:outerShdw>
        </a:effectLst>
      </dgm:spPr>
      <dgm:t>
        <a:bodyPr/>
        <a:lstStyle/>
        <a:p>
          <a:r>
            <a:rPr lang="en-US" sz="2000" b="1" dirty="0" err="1">
              <a:latin typeface="Calibri Light" pitchFamily="34" charset="0"/>
            </a:rPr>
            <a:t>Investasi</a:t>
          </a:r>
          <a:endParaRPr lang="en-US" sz="2000" b="1" dirty="0">
            <a:latin typeface="Calibri Light" pitchFamily="34" charset="0"/>
          </a:endParaRPr>
        </a:p>
      </dgm:t>
    </dgm:pt>
    <dgm:pt modelId="{D190E40E-A960-4B50-8B5A-CF47D761B595}" type="sibTrans" cxnId="{C501ADCD-FCC6-4C04-845A-599F9E9714D7}">
      <dgm:prSet/>
      <dgm:spPr/>
      <dgm:t>
        <a:bodyPr/>
        <a:lstStyle/>
        <a:p>
          <a:endParaRPr lang="en-US" sz="1400" b="0">
            <a:latin typeface="Calibri Light" pitchFamily="34" charset="0"/>
          </a:endParaRPr>
        </a:p>
      </dgm:t>
    </dgm:pt>
    <dgm:pt modelId="{BA0B0088-054E-426E-ADAD-3D4EEA972057}" type="parTrans" cxnId="{C501ADCD-FCC6-4C04-845A-599F9E9714D7}">
      <dgm:prSet/>
      <dgm:spPr/>
      <dgm:t>
        <a:bodyPr/>
        <a:lstStyle/>
        <a:p>
          <a:endParaRPr lang="en-US" sz="1400" b="0">
            <a:latin typeface="Calibri Light" pitchFamily="34" charset="0"/>
          </a:endParaRPr>
        </a:p>
      </dgm:t>
    </dgm:pt>
    <dgm:pt modelId="{854CE427-8876-4748-9972-C5A0EF0B1061}" type="pres">
      <dgm:prSet presAssocID="{E0BAEB41-7634-4FF3-A036-1768573D41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755A2371-D1F5-4F3F-AC1F-F1F068869FD3}" type="pres">
      <dgm:prSet presAssocID="{E0BAEB41-7634-4FF3-A036-1768573D4183}" presName="radial" presStyleCnt="0">
        <dgm:presLayoutVars>
          <dgm:animLvl val="ctr"/>
        </dgm:presLayoutVars>
      </dgm:prSet>
      <dgm:spPr/>
    </dgm:pt>
    <dgm:pt modelId="{9EB2E7E2-A095-4E23-B85E-E38E325EC0D5}" type="pres">
      <dgm:prSet presAssocID="{5841ED2D-CF59-44D6-8271-2117A0604551}" presName="centerShape" presStyleLbl="vennNode1" presStyleIdx="0" presStyleCnt="7" custLinFactNeighborX="3683" custLinFactNeighborY="2453"/>
      <dgm:spPr/>
      <dgm:t>
        <a:bodyPr/>
        <a:lstStyle/>
        <a:p>
          <a:endParaRPr lang="en-AU"/>
        </a:p>
      </dgm:t>
    </dgm:pt>
    <dgm:pt modelId="{3126D516-4470-4B7D-81B7-5F8BAC7D5649}" type="pres">
      <dgm:prSet presAssocID="{8249B331-CE70-4DA9-A640-1550C1B7780E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148925B-BF39-4EA5-B337-A3BC08D2468E}" type="pres">
      <dgm:prSet presAssocID="{5050F772-AE7E-4BB5-A05F-F70E58654F6B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4438924-9B8C-4625-8F2A-DE38E8509C9F}" type="pres">
      <dgm:prSet presAssocID="{FBE04A51-11EC-487C-8318-98239ADEDEDD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561D05C-2425-4CE2-A2F4-A4A014920E60}" type="pres">
      <dgm:prSet presAssocID="{A8590B4C-398C-490D-92C4-9D967A34F4AE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B30C2D4-5E70-43B0-A61B-F301F7E59A76}" type="pres">
      <dgm:prSet presAssocID="{F1B0EF2C-303A-438F-B2F6-EC09D1D0BC50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C62DE2D-C4BC-4163-8874-AE672EF767BC}" type="pres">
      <dgm:prSet presAssocID="{76D484F6-B1BE-4C9C-9316-41565F89BD55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E9FF64A5-0C74-4468-8F2F-97DC0F5A29C9}" type="presOf" srcId="{E0BAEB41-7634-4FF3-A036-1768573D4183}" destId="{854CE427-8876-4748-9972-C5A0EF0B1061}" srcOrd="0" destOrd="0" presId="urn:microsoft.com/office/officeart/2005/8/layout/radial3"/>
    <dgm:cxn modelId="{E07FA886-98C1-4873-8818-D99487BC90B2}" type="presOf" srcId="{A8590B4C-398C-490D-92C4-9D967A34F4AE}" destId="{1561D05C-2425-4CE2-A2F4-A4A014920E60}" srcOrd="0" destOrd="0" presId="urn:microsoft.com/office/officeart/2005/8/layout/radial3"/>
    <dgm:cxn modelId="{5DB28634-AD4B-4CB2-AAA0-B7908615F2A1}" srcId="{5841ED2D-CF59-44D6-8271-2117A0604551}" destId="{5050F772-AE7E-4BB5-A05F-F70E58654F6B}" srcOrd="1" destOrd="0" parTransId="{FE013913-DAA0-4080-B754-97E985EEA429}" sibTransId="{714CE93C-4B16-4B6D-AB90-F2C53716B46C}"/>
    <dgm:cxn modelId="{9020A814-BEDD-47DB-8423-520782863F30}" srcId="{5841ED2D-CF59-44D6-8271-2117A0604551}" destId="{76D484F6-B1BE-4C9C-9316-41565F89BD55}" srcOrd="5" destOrd="0" parTransId="{D1DA1823-21E8-4501-B431-D2913CF14253}" sibTransId="{1C13CFA1-5B11-4050-8F6B-9DCEB56F8C4E}"/>
    <dgm:cxn modelId="{D5CE3E8E-6506-447F-94AF-7B2405FE8A01}" srcId="{5841ED2D-CF59-44D6-8271-2117A0604551}" destId="{FBE04A51-11EC-487C-8318-98239ADEDEDD}" srcOrd="2" destOrd="0" parTransId="{A83A490D-3469-4982-8AD1-B38EB8C3402D}" sibTransId="{0AA1AF3F-B67F-47EC-8569-E9C72A2888CE}"/>
    <dgm:cxn modelId="{09309110-AB5F-4015-B58E-B7818F1191DF}" srcId="{5841ED2D-CF59-44D6-8271-2117A0604551}" destId="{8249B331-CE70-4DA9-A640-1550C1B7780E}" srcOrd="0" destOrd="0" parTransId="{2324BB57-E98B-4B63-AF0D-EF961C28E34C}" sibTransId="{9BB74823-3525-46C8-A94A-59039E7BE50D}"/>
    <dgm:cxn modelId="{A8A007FD-A1E7-4497-B4CE-52033E3EC7D8}" type="presOf" srcId="{F1B0EF2C-303A-438F-B2F6-EC09D1D0BC50}" destId="{1B30C2D4-5E70-43B0-A61B-F301F7E59A76}" srcOrd="0" destOrd="0" presId="urn:microsoft.com/office/officeart/2005/8/layout/radial3"/>
    <dgm:cxn modelId="{C501ADCD-FCC6-4C04-845A-599F9E9714D7}" srcId="{E0BAEB41-7634-4FF3-A036-1768573D4183}" destId="{5841ED2D-CF59-44D6-8271-2117A0604551}" srcOrd="0" destOrd="0" parTransId="{BA0B0088-054E-426E-ADAD-3D4EEA972057}" sibTransId="{D190E40E-A960-4B50-8B5A-CF47D761B595}"/>
    <dgm:cxn modelId="{2AB7BEF9-567B-428B-B06C-4473F8194E7D}" type="presOf" srcId="{5050F772-AE7E-4BB5-A05F-F70E58654F6B}" destId="{C148925B-BF39-4EA5-B337-A3BC08D2468E}" srcOrd="0" destOrd="0" presId="urn:microsoft.com/office/officeart/2005/8/layout/radial3"/>
    <dgm:cxn modelId="{D9D43404-1E52-4153-8D6E-D59063D958FE}" type="presOf" srcId="{FBE04A51-11EC-487C-8318-98239ADEDEDD}" destId="{34438924-9B8C-4625-8F2A-DE38E8509C9F}" srcOrd="0" destOrd="0" presId="urn:microsoft.com/office/officeart/2005/8/layout/radial3"/>
    <dgm:cxn modelId="{89675885-229B-49E8-97F4-BC4A150FF69B}" srcId="{5841ED2D-CF59-44D6-8271-2117A0604551}" destId="{A8590B4C-398C-490D-92C4-9D967A34F4AE}" srcOrd="3" destOrd="0" parTransId="{566D6059-C59B-4CD2-8E36-736AC4B01BAD}" sibTransId="{CB57F9BD-BD60-4BBB-997B-6F47515AD695}"/>
    <dgm:cxn modelId="{25481CE4-CA2A-4B15-848E-FB1AD043A2A9}" srcId="{5841ED2D-CF59-44D6-8271-2117A0604551}" destId="{F1B0EF2C-303A-438F-B2F6-EC09D1D0BC50}" srcOrd="4" destOrd="0" parTransId="{44C1DB66-D838-4E2E-A50E-8D7202485241}" sibTransId="{E5DA0FCD-F164-4EF5-B2C0-085B137AC308}"/>
    <dgm:cxn modelId="{993319B8-803A-41CF-B85C-5783786B4712}" type="presOf" srcId="{8249B331-CE70-4DA9-A640-1550C1B7780E}" destId="{3126D516-4470-4B7D-81B7-5F8BAC7D5649}" srcOrd="0" destOrd="0" presId="urn:microsoft.com/office/officeart/2005/8/layout/radial3"/>
    <dgm:cxn modelId="{ED864BBF-F996-49F9-96BD-84D273235A9A}" type="presOf" srcId="{5841ED2D-CF59-44D6-8271-2117A0604551}" destId="{9EB2E7E2-A095-4E23-B85E-E38E325EC0D5}" srcOrd="0" destOrd="0" presId="urn:microsoft.com/office/officeart/2005/8/layout/radial3"/>
    <dgm:cxn modelId="{E95E3432-CFDA-40BC-93F6-3C23C0E4539F}" type="presOf" srcId="{76D484F6-B1BE-4C9C-9316-41565F89BD55}" destId="{6C62DE2D-C4BC-4163-8874-AE672EF767BC}" srcOrd="0" destOrd="0" presId="urn:microsoft.com/office/officeart/2005/8/layout/radial3"/>
    <dgm:cxn modelId="{31E43556-CA7F-4797-A816-CCFE7B37633A}" type="presParOf" srcId="{854CE427-8876-4748-9972-C5A0EF0B1061}" destId="{755A2371-D1F5-4F3F-AC1F-F1F068869FD3}" srcOrd="0" destOrd="0" presId="urn:microsoft.com/office/officeart/2005/8/layout/radial3"/>
    <dgm:cxn modelId="{C3BB5775-03C4-4998-8B7B-C8C5EA97FFCC}" type="presParOf" srcId="{755A2371-D1F5-4F3F-AC1F-F1F068869FD3}" destId="{9EB2E7E2-A095-4E23-B85E-E38E325EC0D5}" srcOrd="0" destOrd="0" presId="urn:microsoft.com/office/officeart/2005/8/layout/radial3"/>
    <dgm:cxn modelId="{14DAEA19-4898-4C0B-A4FC-EAA59BA7E08F}" type="presParOf" srcId="{755A2371-D1F5-4F3F-AC1F-F1F068869FD3}" destId="{3126D516-4470-4B7D-81B7-5F8BAC7D5649}" srcOrd="1" destOrd="0" presId="urn:microsoft.com/office/officeart/2005/8/layout/radial3"/>
    <dgm:cxn modelId="{4DC1FCBB-C1B9-4B6C-8383-1F22F89AB4B6}" type="presParOf" srcId="{755A2371-D1F5-4F3F-AC1F-F1F068869FD3}" destId="{C148925B-BF39-4EA5-B337-A3BC08D2468E}" srcOrd="2" destOrd="0" presId="urn:microsoft.com/office/officeart/2005/8/layout/radial3"/>
    <dgm:cxn modelId="{9A7A7A7C-F871-4844-A0BE-B533D2CC82B6}" type="presParOf" srcId="{755A2371-D1F5-4F3F-AC1F-F1F068869FD3}" destId="{34438924-9B8C-4625-8F2A-DE38E8509C9F}" srcOrd="3" destOrd="0" presId="urn:microsoft.com/office/officeart/2005/8/layout/radial3"/>
    <dgm:cxn modelId="{E156B4F9-0107-4FC9-89F3-8D315640806E}" type="presParOf" srcId="{755A2371-D1F5-4F3F-AC1F-F1F068869FD3}" destId="{1561D05C-2425-4CE2-A2F4-A4A014920E60}" srcOrd="4" destOrd="0" presId="urn:microsoft.com/office/officeart/2005/8/layout/radial3"/>
    <dgm:cxn modelId="{C91EB6F3-2E1A-46D8-9483-5296864F6BDB}" type="presParOf" srcId="{755A2371-D1F5-4F3F-AC1F-F1F068869FD3}" destId="{1B30C2D4-5E70-43B0-A61B-F301F7E59A76}" srcOrd="5" destOrd="0" presId="urn:microsoft.com/office/officeart/2005/8/layout/radial3"/>
    <dgm:cxn modelId="{13247ACB-5EEB-482E-B345-4870ED9F1325}" type="presParOf" srcId="{755A2371-D1F5-4F3F-AC1F-F1F068869FD3}" destId="{6C62DE2D-C4BC-4163-8874-AE672EF767B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A01672-985E-4127-B7F8-512BB0B0C26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104826-265C-4396-B541-8084CCD79373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050" b="1" dirty="0" err="1"/>
            <a:t>Investasi</a:t>
          </a:r>
          <a:r>
            <a:rPr lang="en-US" sz="1050" b="1" dirty="0"/>
            <a:t> </a:t>
          </a:r>
          <a:r>
            <a:rPr lang="en-US" sz="1050" b="1" dirty="0" err="1"/>
            <a:t>di</a:t>
          </a:r>
          <a:r>
            <a:rPr lang="en-US" sz="1050" b="1" dirty="0"/>
            <a:t> Pasar Modal</a:t>
          </a:r>
        </a:p>
      </dgm:t>
    </dgm:pt>
    <dgm:pt modelId="{0664EE3B-C503-4898-B326-EDE127F091BF}" type="parTrans" cxnId="{A8F61C00-8EDF-4DFB-AB03-84E93BECFA1B}">
      <dgm:prSet/>
      <dgm:spPr/>
      <dgm:t>
        <a:bodyPr/>
        <a:lstStyle/>
        <a:p>
          <a:endParaRPr lang="en-US" sz="1050" b="1"/>
        </a:p>
      </dgm:t>
    </dgm:pt>
    <dgm:pt modelId="{CAA76867-E322-4280-8FE6-EE3E3DE8EA4A}" type="sibTrans" cxnId="{A8F61C00-8EDF-4DFB-AB03-84E93BECFA1B}">
      <dgm:prSet/>
      <dgm:spPr/>
      <dgm:t>
        <a:bodyPr/>
        <a:lstStyle/>
        <a:p>
          <a:endParaRPr lang="en-US" sz="1050" b="1"/>
        </a:p>
      </dgm:t>
    </dgm:pt>
    <dgm:pt modelId="{E443C9B0-2694-4BDC-BFBF-3D99E5CFD203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050" b="1" dirty="0" err="1"/>
            <a:t>Mekanisme</a:t>
          </a:r>
          <a:r>
            <a:rPr lang="en-US" sz="1050" b="1" dirty="0"/>
            <a:t> </a:t>
          </a:r>
          <a:r>
            <a:rPr lang="en-US" sz="1050" b="1" dirty="0" err="1"/>
            <a:t>Transaksi</a:t>
          </a:r>
          <a:r>
            <a:rPr lang="en-US" sz="1050" b="1" dirty="0"/>
            <a:t> </a:t>
          </a:r>
          <a:r>
            <a:rPr lang="en-US" sz="1050" b="1" dirty="0" err="1"/>
            <a:t>di</a:t>
          </a:r>
          <a:r>
            <a:rPr lang="en-US" sz="1050" b="1" dirty="0"/>
            <a:t> BEI</a:t>
          </a:r>
        </a:p>
      </dgm:t>
    </dgm:pt>
    <dgm:pt modelId="{8E9EF1B1-28A5-46F9-9A35-DB6B5FEF3763}" type="parTrans" cxnId="{0FFE9EEF-00E7-4D62-9E73-329B57B89F65}">
      <dgm:prSet/>
      <dgm:spPr/>
      <dgm:t>
        <a:bodyPr/>
        <a:lstStyle/>
        <a:p>
          <a:endParaRPr lang="en-US" sz="1050" b="1"/>
        </a:p>
      </dgm:t>
    </dgm:pt>
    <dgm:pt modelId="{EAEA9F88-57E3-4315-B72B-D54922C2B9D2}" type="sibTrans" cxnId="{0FFE9EEF-00E7-4D62-9E73-329B57B89F65}">
      <dgm:prSet/>
      <dgm:spPr/>
      <dgm:t>
        <a:bodyPr/>
        <a:lstStyle/>
        <a:p>
          <a:endParaRPr lang="en-US" sz="1050" b="1"/>
        </a:p>
      </dgm:t>
    </dgm:pt>
    <dgm:pt modelId="{2B31AB8A-A30F-4D81-9A4B-1E450FF80ABC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050" b="1" dirty="0" err="1"/>
            <a:t>Kiat</a:t>
          </a:r>
          <a:r>
            <a:rPr lang="en-US" sz="1050" b="1" dirty="0"/>
            <a:t> </a:t>
          </a:r>
          <a:r>
            <a:rPr lang="en-US" sz="1050" b="1" dirty="0" err="1"/>
            <a:t>Investasi</a:t>
          </a:r>
          <a:r>
            <a:rPr lang="en-US" sz="1050" b="1" dirty="0"/>
            <a:t> </a:t>
          </a:r>
          <a:r>
            <a:rPr lang="en-US" sz="1050" b="1" dirty="0" err="1"/>
            <a:t>di</a:t>
          </a:r>
          <a:r>
            <a:rPr lang="en-US" sz="1050" b="1" dirty="0"/>
            <a:t> Pasar Modal</a:t>
          </a:r>
        </a:p>
      </dgm:t>
    </dgm:pt>
    <dgm:pt modelId="{7F51B466-9371-472A-8EFB-64BAFF531BD2}" type="parTrans" cxnId="{715ABE48-A520-4B86-8E18-7AC059237CFB}">
      <dgm:prSet/>
      <dgm:spPr/>
      <dgm:t>
        <a:bodyPr/>
        <a:lstStyle/>
        <a:p>
          <a:endParaRPr lang="en-US" sz="1050" b="1"/>
        </a:p>
      </dgm:t>
    </dgm:pt>
    <dgm:pt modelId="{BD8AA096-5CA5-46B1-B058-412AE4D4E8ED}" type="sibTrans" cxnId="{715ABE48-A520-4B86-8E18-7AC059237CFB}">
      <dgm:prSet/>
      <dgm:spPr/>
      <dgm:t>
        <a:bodyPr/>
        <a:lstStyle/>
        <a:p>
          <a:endParaRPr lang="en-US" sz="1050" b="1"/>
        </a:p>
      </dgm:t>
    </dgm:pt>
    <dgm:pt modelId="{E41AB777-1C4B-4DA2-8EC3-50B986150F75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050" b="1" dirty="0" err="1"/>
            <a:t>Pentingnya</a:t>
          </a:r>
          <a:r>
            <a:rPr lang="en-US" sz="1050" b="1" dirty="0"/>
            <a:t> </a:t>
          </a:r>
          <a:r>
            <a:rPr lang="en-US" sz="1050" b="1" dirty="0" err="1"/>
            <a:t>Memiliki</a:t>
          </a:r>
          <a:r>
            <a:rPr lang="en-US" sz="1050" b="1" dirty="0"/>
            <a:t> </a:t>
          </a:r>
          <a:r>
            <a:rPr lang="en-US" sz="1050" b="1" dirty="0" err="1"/>
            <a:t>AKses</a:t>
          </a:r>
          <a:endParaRPr lang="en-US" sz="1050" b="1" dirty="0"/>
        </a:p>
      </dgm:t>
    </dgm:pt>
    <dgm:pt modelId="{16CC850C-A499-4DA1-88B1-F33F2FEA1A5D}" type="parTrans" cxnId="{92A6C3EF-2F3D-495B-A9A1-02E3C6F3D3C3}">
      <dgm:prSet/>
      <dgm:spPr/>
      <dgm:t>
        <a:bodyPr/>
        <a:lstStyle/>
        <a:p>
          <a:endParaRPr lang="en-US" sz="1050" b="1"/>
        </a:p>
      </dgm:t>
    </dgm:pt>
    <dgm:pt modelId="{BCFE2934-664E-4BCD-B8C8-FFD827A52EC0}" type="sibTrans" cxnId="{92A6C3EF-2F3D-495B-A9A1-02E3C6F3D3C3}">
      <dgm:prSet/>
      <dgm:spPr/>
      <dgm:t>
        <a:bodyPr/>
        <a:lstStyle/>
        <a:p>
          <a:endParaRPr lang="en-US" sz="1050" b="1"/>
        </a:p>
      </dgm:t>
    </dgm:pt>
    <dgm:pt modelId="{73EEF119-1E20-4D27-BC24-2DCA63BF6A55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050" b="1" dirty="0" err="1"/>
            <a:t>Simulasi</a:t>
          </a:r>
          <a:r>
            <a:rPr lang="en-US" sz="1050" b="1" dirty="0"/>
            <a:t> </a:t>
          </a:r>
          <a:r>
            <a:rPr lang="en-US" sz="1050" b="1" dirty="0" err="1"/>
            <a:t>Transaksi</a:t>
          </a:r>
          <a:r>
            <a:rPr lang="en-US" sz="1050" b="1" dirty="0"/>
            <a:t> </a:t>
          </a:r>
          <a:r>
            <a:rPr lang="en-US" sz="1050" b="1" dirty="0" err="1"/>
            <a:t>Saham</a:t>
          </a:r>
          <a:endParaRPr lang="en-US" sz="1050" b="1" dirty="0"/>
        </a:p>
      </dgm:t>
    </dgm:pt>
    <dgm:pt modelId="{36906230-7E6B-4166-89FC-F3C7EA634087}" type="parTrans" cxnId="{973907D7-CE9D-4DFC-B756-F0CE8FCB0796}">
      <dgm:prSet/>
      <dgm:spPr/>
      <dgm:t>
        <a:bodyPr/>
        <a:lstStyle/>
        <a:p>
          <a:endParaRPr lang="en-US"/>
        </a:p>
      </dgm:t>
    </dgm:pt>
    <dgm:pt modelId="{01F92715-1D28-4CEC-8A27-4186C0009A89}" type="sibTrans" cxnId="{973907D7-CE9D-4DFC-B756-F0CE8FCB0796}">
      <dgm:prSet/>
      <dgm:spPr/>
      <dgm:t>
        <a:bodyPr/>
        <a:lstStyle/>
        <a:p>
          <a:endParaRPr lang="en-US"/>
        </a:p>
      </dgm:t>
    </dgm:pt>
    <dgm:pt modelId="{F862C8BE-E659-4ADD-A1AB-683E187FB522}" type="pres">
      <dgm:prSet presAssocID="{3BA01672-985E-4127-B7F8-512BB0B0C2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EFDF6C9C-075C-4697-92B4-A41FFB0DCBD8}" type="pres">
      <dgm:prSet presAssocID="{0D104826-265C-4396-B541-8084CCD79373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85F0052-92F9-4F2E-9AB4-B00EC44389EB}" type="pres">
      <dgm:prSet presAssocID="{CAA76867-E322-4280-8FE6-EE3E3DE8EA4A}" presName="parTxOnlySpace" presStyleCnt="0"/>
      <dgm:spPr/>
    </dgm:pt>
    <dgm:pt modelId="{CD042E1B-889C-4601-BB27-8AA481A613DA}" type="pres">
      <dgm:prSet presAssocID="{E443C9B0-2694-4BDC-BFBF-3D99E5CFD203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24EF40A-5772-425A-9EFC-C02F1CE7CF14}" type="pres">
      <dgm:prSet presAssocID="{EAEA9F88-57E3-4315-B72B-D54922C2B9D2}" presName="parTxOnlySpace" presStyleCnt="0"/>
      <dgm:spPr/>
    </dgm:pt>
    <dgm:pt modelId="{7E88D311-6372-4A46-90D1-0F73723738A2}" type="pres">
      <dgm:prSet presAssocID="{2B31AB8A-A30F-4D81-9A4B-1E450FF80ABC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92F4F73-EF7F-46AF-9889-58D9CC1C59F5}" type="pres">
      <dgm:prSet presAssocID="{BD8AA096-5CA5-46B1-B058-412AE4D4E8ED}" presName="parTxOnlySpace" presStyleCnt="0"/>
      <dgm:spPr/>
    </dgm:pt>
    <dgm:pt modelId="{E6126986-F9C2-4D89-92E9-DAE9AB6EA4BF}" type="pres">
      <dgm:prSet presAssocID="{E41AB777-1C4B-4DA2-8EC3-50B986150F7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6D355D3-3F77-4A31-B27C-A3F193D071BB}" type="pres">
      <dgm:prSet presAssocID="{BCFE2934-664E-4BCD-B8C8-FFD827A52EC0}" presName="parTxOnlySpace" presStyleCnt="0"/>
      <dgm:spPr/>
    </dgm:pt>
    <dgm:pt modelId="{FB3CAA06-FFA1-4DF6-92DB-95158755139A}" type="pres">
      <dgm:prSet presAssocID="{73EEF119-1E20-4D27-BC24-2DCA63BF6A5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0FFE9EEF-00E7-4D62-9E73-329B57B89F65}" srcId="{3BA01672-985E-4127-B7F8-512BB0B0C262}" destId="{E443C9B0-2694-4BDC-BFBF-3D99E5CFD203}" srcOrd="1" destOrd="0" parTransId="{8E9EF1B1-28A5-46F9-9A35-DB6B5FEF3763}" sibTransId="{EAEA9F88-57E3-4315-B72B-D54922C2B9D2}"/>
    <dgm:cxn modelId="{C7EBCAF2-468D-4510-BBD7-4C95AA656875}" type="presOf" srcId="{3BA01672-985E-4127-B7F8-512BB0B0C262}" destId="{F862C8BE-E659-4ADD-A1AB-683E187FB522}" srcOrd="0" destOrd="0" presId="urn:microsoft.com/office/officeart/2005/8/layout/chevron1"/>
    <dgm:cxn modelId="{715ABE48-A520-4B86-8E18-7AC059237CFB}" srcId="{3BA01672-985E-4127-B7F8-512BB0B0C262}" destId="{2B31AB8A-A30F-4D81-9A4B-1E450FF80ABC}" srcOrd="2" destOrd="0" parTransId="{7F51B466-9371-472A-8EFB-64BAFF531BD2}" sibTransId="{BD8AA096-5CA5-46B1-B058-412AE4D4E8ED}"/>
    <dgm:cxn modelId="{A8F61C00-8EDF-4DFB-AB03-84E93BECFA1B}" srcId="{3BA01672-985E-4127-B7F8-512BB0B0C262}" destId="{0D104826-265C-4396-B541-8084CCD79373}" srcOrd="0" destOrd="0" parTransId="{0664EE3B-C503-4898-B326-EDE127F091BF}" sibTransId="{CAA76867-E322-4280-8FE6-EE3E3DE8EA4A}"/>
    <dgm:cxn modelId="{27D6ADA8-F69B-476D-A3D8-2AE3E151135F}" type="presOf" srcId="{73EEF119-1E20-4D27-BC24-2DCA63BF6A55}" destId="{FB3CAA06-FFA1-4DF6-92DB-95158755139A}" srcOrd="0" destOrd="0" presId="urn:microsoft.com/office/officeart/2005/8/layout/chevron1"/>
    <dgm:cxn modelId="{DE86A604-AD46-4B1E-8046-CC4BAE9ABBDC}" type="presOf" srcId="{0D104826-265C-4396-B541-8084CCD79373}" destId="{EFDF6C9C-075C-4697-92B4-A41FFB0DCBD8}" srcOrd="0" destOrd="0" presId="urn:microsoft.com/office/officeart/2005/8/layout/chevron1"/>
    <dgm:cxn modelId="{7127EDD7-2947-47B2-9847-7C755034F489}" type="presOf" srcId="{E443C9B0-2694-4BDC-BFBF-3D99E5CFD203}" destId="{CD042E1B-889C-4601-BB27-8AA481A613DA}" srcOrd="0" destOrd="0" presId="urn:microsoft.com/office/officeart/2005/8/layout/chevron1"/>
    <dgm:cxn modelId="{BA199D88-3126-4B0A-879F-6ADB062ADD30}" type="presOf" srcId="{E41AB777-1C4B-4DA2-8EC3-50B986150F75}" destId="{E6126986-F9C2-4D89-92E9-DAE9AB6EA4BF}" srcOrd="0" destOrd="0" presId="urn:microsoft.com/office/officeart/2005/8/layout/chevron1"/>
    <dgm:cxn modelId="{92A6C3EF-2F3D-495B-A9A1-02E3C6F3D3C3}" srcId="{3BA01672-985E-4127-B7F8-512BB0B0C262}" destId="{E41AB777-1C4B-4DA2-8EC3-50B986150F75}" srcOrd="3" destOrd="0" parTransId="{16CC850C-A499-4DA1-88B1-F33F2FEA1A5D}" sibTransId="{BCFE2934-664E-4BCD-B8C8-FFD827A52EC0}"/>
    <dgm:cxn modelId="{98E571AD-D973-476F-BDD9-1542EA7EE7BD}" type="presOf" srcId="{2B31AB8A-A30F-4D81-9A4B-1E450FF80ABC}" destId="{7E88D311-6372-4A46-90D1-0F73723738A2}" srcOrd="0" destOrd="0" presId="urn:microsoft.com/office/officeart/2005/8/layout/chevron1"/>
    <dgm:cxn modelId="{973907D7-CE9D-4DFC-B756-F0CE8FCB0796}" srcId="{3BA01672-985E-4127-B7F8-512BB0B0C262}" destId="{73EEF119-1E20-4D27-BC24-2DCA63BF6A55}" srcOrd="4" destOrd="0" parTransId="{36906230-7E6B-4166-89FC-F3C7EA634087}" sibTransId="{01F92715-1D28-4CEC-8A27-4186C0009A89}"/>
    <dgm:cxn modelId="{94DFDDE5-D468-4B69-BD94-C3C47457B64B}" type="presParOf" srcId="{F862C8BE-E659-4ADD-A1AB-683E187FB522}" destId="{EFDF6C9C-075C-4697-92B4-A41FFB0DCBD8}" srcOrd="0" destOrd="0" presId="urn:microsoft.com/office/officeart/2005/8/layout/chevron1"/>
    <dgm:cxn modelId="{BE892E36-14AB-4352-9B85-D420B282F50A}" type="presParOf" srcId="{F862C8BE-E659-4ADD-A1AB-683E187FB522}" destId="{085F0052-92F9-4F2E-9AB4-B00EC44389EB}" srcOrd="1" destOrd="0" presId="urn:microsoft.com/office/officeart/2005/8/layout/chevron1"/>
    <dgm:cxn modelId="{681BAD74-E4D3-453D-8130-DCB47C6F6FB6}" type="presParOf" srcId="{F862C8BE-E659-4ADD-A1AB-683E187FB522}" destId="{CD042E1B-889C-4601-BB27-8AA481A613DA}" srcOrd="2" destOrd="0" presId="urn:microsoft.com/office/officeart/2005/8/layout/chevron1"/>
    <dgm:cxn modelId="{8774CF0D-AC33-4B74-AB71-745C1D37083D}" type="presParOf" srcId="{F862C8BE-E659-4ADD-A1AB-683E187FB522}" destId="{524EF40A-5772-425A-9EFC-C02F1CE7CF14}" srcOrd="3" destOrd="0" presId="urn:microsoft.com/office/officeart/2005/8/layout/chevron1"/>
    <dgm:cxn modelId="{DA5D30DC-E065-4504-92E0-B4E9E3083419}" type="presParOf" srcId="{F862C8BE-E659-4ADD-A1AB-683E187FB522}" destId="{7E88D311-6372-4A46-90D1-0F73723738A2}" srcOrd="4" destOrd="0" presId="urn:microsoft.com/office/officeart/2005/8/layout/chevron1"/>
    <dgm:cxn modelId="{1B9255EF-6EDB-4B2D-BB01-5287A4AB5E69}" type="presParOf" srcId="{F862C8BE-E659-4ADD-A1AB-683E187FB522}" destId="{D92F4F73-EF7F-46AF-9889-58D9CC1C59F5}" srcOrd="5" destOrd="0" presId="urn:microsoft.com/office/officeart/2005/8/layout/chevron1"/>
    <dgm:cxn modelId="{162C57E3-32C5-45B5-9B25-F144305B9B8E}" type="presParOf" srcId="{F862C8BE-E659-4ADD-A1AB-683E187FB522}" destId="{E6126986-F9C2-4D89-92E9-DAE9AB6EA4BF}" srcOrd="6" destOrd="0" presId="urn:microsoft.com/office/officeart/2005/8/layout/chevron1"/>
    <dgm:cxn modelId="{4EEA8B0A-ADD3-40E8-B7EA-EBDD16D3B5A1}" type="presParOf" srcId="{F862C8BE-E659-4ADD-A1AB-683E187FB522}" destId="{66D355D3-3F77-4A31-B27C-A3F193D071BB}" srcOrd="7" destOrd="0" presId="urn:microsoft.com/office/officeart/2005/8/layout/chevron1"/>
    <dgm:cxn modelId="{768ECCBF-74AF-4B4F-A9C3-B754B6ACF382}" type="presParOf" srcId="{F862C8BE-E659-4ADD-A1AB-683E187FB522}" destId="{FB3CAA06-FFA1-4DF6-92DB-95158755139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A01672-985E-4127-B7F8-512BB0B0C26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104826-265C-4396-B541-8084CCD79373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050" b="1" dirty="0" err="1"/>
            <a:t>Investasi</a:t>
          </a:r>
          <a:r>
            <a:rPr lang="en-US" sz="1050" b="1" dirty="0"/>
            <a:t> </a:t>
          </a:r>
          <a:r>
            <a:rPr lang="en-US" sz="1050" b="1" dirty="0" err="1"/>
            <a:t>di</a:t>
          </a:r>
          <a:r>
            <a:rPr lang="en-US" sz="1050" b="1" dirty="0"/>
            <a:t> Pasar Modal</a:t>
          </a:r>
        </a:p>
      </dgm:t>
    </dgm:pt>
    <dgm:pt modelId="{0664EE3B-C503-4898-B326-EDE127F091BF}" type="parTrans" cxnId="{A8F61C00-8EDF-4DFB-AB03-84E93BECFA1B}">
      <dgm:prSet/>
      <dgm:spPr/>
      <dgm:t>
        <a:bodyPr/>
        <a:lstStyle/>
        <a:p>
          <a:endParaRPr lang="en-US" sz="1050" b="1"/>
        </a:p>
      </dgm:t>
    </dgm:pt>
    <dgm:pt modelId="{CAA76867-E322-4280-8FE6-EE3E3DE8EA4A}" type="sibTrans" cxnId="{A8F61C00-8EDF-4DFB-AB03-84E93BECFA1B}">
      <dgm:prSet/>
      <dgm:spPr/>
      <dgm:t>
        <a:bodyPr/>
        <a:lstStyle/>
        <a:p>
          <a:endParaRPr lang="en-US" sz="1050" b="1"/>
        </a:p>
      </dgm:t>
    </dgm:pt>
    <dgm:pt modelId="{E443C9B0-2694-4BDC-BFBF-3D99E5CFD203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050" b="1" dirty="0" err="1"/>
            <a:t>Mekanisme</a:t>
          </a:r>
          <a:r>
            <a:rPr lang="en-US" sz="1050" b="1" dirty="0"/>
            <a:t> </a:t>
          </a:r>
          <a:r>
            <a:rPr lang="en-US" sz="1050" b="1" dirty="0" err="1"/>
            <a:t>Transaksi</a:t>
          </a:r>
          <a:r>
            <a:rPr lang="en-US" sz="1050" b="1" dirty="0"/>
            <a:t> </a:t>
          </a:r>
          <a:r>
            <a:rPr lang="en-US" sz="1050" b="1" dirty="0" err="1"/>
            <a:t>di</a:t>
          </a:r>
          <a:r>
            <a:rPr lang="en-US" sz="1050" b="1" dirty="0"/>
            <a:t> BEI</a:t>
          </a:r>
        </a:p>
      </dgm:t>
    </dgm:pt>
    <dgm:pt modelId="{8E9EF1B1-28A5-46F9-9A35-DB6B5FEF3763}" type="parTrans" cxnId="{0FFE9EEF-00E7-4D62-9E73-329B57B89F65}">
      <dgm:prSet/>
      <dgm:spPr/>
      <dgm:t>
        <a:bodyPr/>
        <a:lstStyle/>
        <a:p>
          <a:endParaRPr lang="en-US" sz="1050" b="1"/>
        </a:p>
      </dgm:t>
    </dgm:pt>
    <dgm:pt modelId="{EAEA9F88-57E3-4315-B72B-D54922C2B9D2}" type="sibTrans" cxnId="{0FFE9EEF-00E7-4D62-9E73-329B57B89F65}">
      <dgm:prSet/>
      <dgm:spPr/>
      <dgm:t>
        <a:bodyPr/>
        <a:lstStyle/>
        <a:p>
          <a:endParaRPr lang="en-US" sz="1050" b="1"/>
        </a:p>
      </dgm:t>
    </dgm:pt>
    <dgm:pt modelId="{2B31AB8A-A30F-4D81-9A4B-1E450FF80ABC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050" b="1" dirty="0" err="1"/>
            <a:t>Kiat</a:t>
          </a:r>
          <a:r>
            <a:rPr lang="en-US" sz="1050" b="1" dirty="0"/>
            <a:t> </a:t>
          </a:r>
          <a:r>
            <a:rPr lang="en-US" sz="1050" b="1" dirty="0" err="1"/>
            <a:t>Investasi</a:t>
          </a:r>
          <a:r>
            <a:rPr lang="en-US" sz="1050" b="1" dirty="0"/>
            <a:t> </a:t>
          </a:r>
          <a:r>
            <a:rPr lang="en-US" sz="1050" b="1" dirty="0" err="1"/>
            <a:t>di</a:t>
          </a:r>
          <a:r>
            <a:rPr lang="en-US" sz="1050" b="1" dirty="0"/>
            <a:t> Pasar Modal</a:t>
          </a:r>
        </a:p>
      </dgm:t>
    </dgm:pt>
    <dgm:pt modelId="{7F51B466-9371-472A-8EFB-64BAFF531BD2}" type="parTrans" cxnId="{715ABE48-A520-4B86-8E18-7AC059237CFB}">
      <dgm:prSet/>
      <dgm:spPr/>
      <dgm:t>
        <a:bodyPr/>
        <a:lstStyle/>
        <a:p>
          <a:endParaRPr lang="en-US" sz="1050" b="1"/>
        </a:p>
      </dgm:t>
    </dgm:pt>
    <dgm:pt modelId="{BD8AA096-5CA5-46B1-B058-412AE4D4E8ED}" type="sibTrans" cxnId="{715ABE48-A520-4B86-8E18-7AC059237CFB}">
      <dgm:prSet/>
      <dgm:spPr/>
      <dgm:t>
        <a:bodyPr/>
        <a:lstStyle/>
        <a:p>
          <a:endParaRPr lang="en-US" sz="1050" b="1"/>
        </a:p>
      </dgm:t>
    </dgm:pt>
    <dgm:pt modelId="{E41AB777-1C4B-4DA2-8EC3-50B986150F75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050" b="1" dirty="0" err="1"/>
            <a:t>Pentingnya</a:t>
          </a:r>
          <a:r>
            <a:rPr lang="en-US" sz="1050" b="1" dirty="0"/>
            <a:t> </a:t>
          </a:r>
          <a:r>
            <a:rPr lang="en-US" sz="1050" b="1" dirty="0" err="1"/>
            <a:t>Memiliki</a:t>
          </a:r>
          <a:r>
            <a:rPr lang="en-US" sz="1050" b="1" dirty="0"/>
            <a:t> </a:t>
          </a:r>
          <a:r>
            <a:rPr lang="en-US" sz="1050" b="1" dirty="0" err="1"/>
            <a:t>AKses</a:t>
          </a:r>
          <a:endParaRPr lang="en-US" sz="1050" b="1" dirty="0"/>
        </a:p>
      </dgm:t>
    </dgm:pt>
    <dgm:pt modelId="{16CC850C-A499-4DA1-88B1-F33F2FEA1A5D}" type="parTrans" cxnId="{92A6C3EF-2F3D-495B-A9A1-02E3C6F3D3C3}">
      <dgm:prSet/>
      <dgm:spPr/>
      <dgm:t>
        <a:bodyPr/>
        <a:lstStyle/>
        <a:p>
          <a:endParaRPr lang="en-US" sz="1050" b="1"/>
        </a:p>
      </dgm:t>
    </dgm:pt>
    <dgm:pt modelId="{BCFE2934-664E-4BCD-B8C8-FFD827A52EC0}" type="sibTrans" cxnId="{92A6C3EF-2F3D-495B-A9A1-02E3C6F3D3C3}">
      <dgm:prSet/>
      <dgm:spPr/>
      <dgm:t>
        <a:bodyPr/>
        <a:lstStyle/>
        <a:p>
          <a:endParaRPr lang="en-US" sz="1050" b="1"/>
        </a:p>
      </dgm:t>
    </dgm:pt>
    <dgm:pt modelId="{73EEF119-1E20-4D27-BC24-2DCA63BF6A55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050" b="1" dirty="0" err="1"/>
            <a:t>Simulasi</a:t>
          </a:r>
          <a:r>
            <a:rPr lang="en-US" sz="1050" b="1" dirty="0"/>
            <a:t> </a:t>
          </a:r>
          <a:r>
            <a:rPr lang="en-US" sz="1050" b="1" dirty="0" err="1"/>
            <a:t>Transaksi</a:t>
          </a:r>
          <a:r>
            <a:rPr lang="en-US" sz="1050" b="1" dirty="0"/>
            <a:t> </a:t>
          </a:r>
          <a:r>
            <a:rPr lang="en-US" sz="1050" b="1" dirty="0" err="1"/>
            <a:t>Saham</a:t>
          </a:r>
          <a:endParaRPr lang="en-US" sz="1050" b="1" dirty="0"/>
        </a:p>
      </dgm:t>
    </dgm:pt>
    <dgm:pt modelId="{36906230-7E6B-4166-89FC-F3C7EA634087}" type="parTrans" cxnId="{973907D7-CE9D-4DFC-B756-F0CE8FCB0796}">
      <dgm:prSet/>
      <dgm:spPr/>
      <dgm:t>
        <a:bodyPr/>
        <a:lstStyle/>
        <a:p>
          <a:endParaRPr lang="en-US"/>
        </a:p>
      </dgm:t>
    </dgm:pt>
    <dgm:pt modelId="{01F92715-1D28-4CEC-8A27-4186C0009A89}" type="sibTrans" cxnId="{973907D7-CE9D-4DFC-B756-F0CE8FCB0796}">
      <dgm:prSet/>
      <dgm:spPr/>
      <dgm:t>
        <a:bodyPr/>
        <a:lstStyle/>
        <a:p>
          <a:endParaRPr lang="en-US"/>
        </a:p>
      </dgm:t>
    </dgm:pt>
    <dgm:pt modelId="{F862C8BE-E659-4ADD-A1AB-683E187FB522}" type="pres">
      <dgm:prSet presAssocID="{3BA01672-985E-4127-B7F8-512BB0B0C2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EFDF6C9C-075C-4697-92B4-A41FFB0DCBD8}" type="pres">
      <dgm:prSet presAssocID="{0D104826-265C-4396-B541-8084CCD79373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85F0052-92F9-4F2E-9AB4-B00EC44389EB}" type="pres">
      <dgm:prSet presAssocID="{CAA76867-E322-4280-8FE6-EE3E3DE8EA4A}" presName="parTxOnlySpace" presStyleCnt="0"/>
      <dgm:spPr/>
    </dgm:pt>
    <dgm:pt modelId="{CD042E1B-889C-4601-BB27-8AA481A613DA}" type="pres">
      <dgm:prSet presAssocID="{E443C9B0-2694-4BDC-BFBF-3D99E5CFD203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24EF40A-5772-425A-9EFC-C02F1CE7CF14}" type="pres">
      <dgm:prSet presAssocID="{EAEA9F88-57E3-4315-B72B-D54922C2B9D2}" presName="parTxOnlySpace" presStyleCnt="0"/>
      <dgm:spPr/>
    </dgm:pt>
    <dgm:pt modelId="{7E88D311-6372-4A46-90D1-0F73723738A2}" type="pres">
      <dgm:prSet presAssocID="{2B31AB8A-A30F-4D81-9A4B-1E450FF80ABC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92F4F73-EF7F-46AF-9889-58D9CC1C59F5}" type="pres">
      <dgm:prSet presAssocID="{BD8AA096-5CA5-46B1-B058-412AE4D4E8ED}" presName="parTxOnlySpace" presStyleCnt="0"/>
      <dgm:spPr/>
    </dgm:pt>
    <dgm:pt modelId="{E6126986-F9C2-4D89-92E9-DAE9AB6EA4BF}" type="pres">
      <dgm:prSet presAssocID="{E41AB777-1C4B-4DA2-8EC3-50B986150F7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6D355D3-3F77-4A31-B27C-A3F193D071BB}" type="pres">
      <dgm:prSet presAssocID="{BCFE2934-664E-4BCD-B8C8-FFD827A52EC0}" presName="parTxOnlySpace" presStyleCnt="0"/>
      <dgm:spPr/>
    </dgm:pt>
    <dgm:pt modelId="{FB3CAA06-FFA1-4DF6-92DB-95158755139A}" type="pres">
      <dgm:prSet presAssocID="{73EEF119-1E20-4D27-BC24-2DCA63BF6A5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A8F61C00-8EDF-4DFB-AB03-84E93BECFA1B}" srcId="{3BA01672-985E-4127-B7F8-512BB0B0C262}" destId="{0D104826-265C-4396-B541-8084CCD79373}" srcOrd="0" destOrd="0" parTransId="{0664EE3B-C503-4898-B326-EDE127F091BF}" sibTransId="{CAA76867-E322-4280-8FE6-EE3E3DE8EA4A}"/>
    <dgm:cxn modelId="{9F1C110A-46DC-47ED-B8AA-9AC54FA551CC}" type="presOf" srcId="{3BA01672-985E-4127-B7F8-512BB0B0C262}" destId="{F862C8BE-E659-4ADD-A1AB-683E187FB522}" srcOrd="0" destOrd="0" presId="urn:microsoft.com/office/officeart/2005/8/layout/chevron1"/>
    <dgm:cxn modelId="{715ABE48-A520-4B86-8E18-7AC059237CFB}" srcId="{3BA01672-985E-4127-B7F8-512BB0B0C262}" destId="{2B31AB8A-A30F-4D81-9A4B-1E450FF80ABC}" srcOrd="2" destOrd="0" parTransId="{7F51B466-9371-472A-8EFB-64BAFF531BD2}" sibTransId="{BD8AA096-5CA5-46B1-B058-412AE4D4E8ED}"/>
    <dgm:cxn modelId="{84EA5C27-E679-4F0C-9E23-3B2B48EC28A7}" type="presOf" srcId="{73EEF119-1E20-4D27-BC24-2DCA63BF6A55}" destId="{FB3CAA06-FFA1-4DF6-92DB-95158755139A}" srcOrd="0" destOrd="0" presId="urn:microsoft.com/office/officeart/2005/8/layout/chevron1"/>
    <dgm:cxn modelId="{0FFE9EEF-00E7-4D62-9E73-329B57B89F65}" srcId="{3BA01672-985E-4127-B7F8-512BB0B0C262}" destId="{E443C9B0-2694-4BDC-BFBF-3D99E5CFD203}" srcOrd="1" destOrd="0" parTransId="{8E9EF1B1-28A5-46F9-9A35-DB6B5FEF3763}" sibTransId="{EAEA9F88-57E3-4315-B72B-D54922C2B9D2}"/>
    <dgm:cxn modelId="{AF71A929-188C-436C-879B-331CF6C22467}" type="presOf" srcId="{E41AB777-1C4B-4DA2-8EC3-50B986150F75}" destId="{E6126986-F9C2-4D89-92E9-DAE9AB6EA4BF}" srcOrd="0" destOrd="0" presId="urn:microsoft.com/office/officeart/2005/8/layout/chevron1"/>
    <dgm:cxn modelId="{92A6C3EF-2F3D-495B-A9A1-02E3C6F3D3C3}" srcId="{3BA01672-985E-4127-B7F8-512BB0B0C262}" destId="{E41AB777-1C4B-4DA2-8EC3-50B986150F75}" srcOrd="3" destOrd="0" parTransId="{16CC850C-A499-4DA1-88B1-F33F2FEA1A5D}" sibTransId="{BCFE2934-664E-4BCD-B8C8-FFD827A52EC0}"/>
    <dgm:cxn modelId="{973907D7-CE9D-4DFC-B756-F0CE8FCB0796}" srcId="{3BA01672-985E-4127-B7F8-512BB0B0C262}" destId="{73EEF119-1E20-4D27-BC24-2DCA63BF6A55}" srcOrd="4" destOrd="0" parTransId="{36906230-7E6B-4166-89FC-F3C7EA634087}" sibTransId="{01F92715-1D28-4CEC-8A27-4186C0009A89}"/>
    <dgm:cxn modelId="{7D2FE029-6350-4D8D-B414-081596EA6AFA}" type="presOf" srcId="{0D104826-265C-4396-B541-8084CCD79373}" destId="{EFDF6C9C-075C-4697-92B4-A41FFB0DCBD8}" srcOrd="0" destOrd="0" presId="urn:microsoft.com/office/officeart/2005/8/layout/chevron1"/>
    <dgm:cxn modelId="{9BDEAEDA-B48D-49F8-AAB3-34B3FD2B693A}" type="presOf" srcId="{2B31AB8A-A30F-4D81-9A4B-1E450FF80ABC}" destId="{7E88D311-6372-4A46-90D1-0F73723738A2}" srcOrd="0" destOrd="0" presId="urn:microsoft.com/office/officeart/2005/8/layout/chevron1"/>
    <dgm:cxn modelId="{386C870A-AEA1-4C85-B2B5-8BDA1CEAF6A2}" type="presOf" srcId="{E443C9B0-2694-4BDC-BFBF-3D99E5CFD203}" destId="{CD042E1B-889C-4601-BB27-8AA481A613DA}" srcOrd="0" destOrd="0" presId="urn:microsoft.com/office/officeart/2005/8/layout/chevron1"/>
    <dgm:cxn modelId="{A5F1B3BB-8293-4493-8B90-C182637980EF}" type="presParOf" srcId="{F862C8BE-E659-4ADD-A1AB-683E187FB522}" destId="{EFDF6C9C-075C-4697-92B4-A41FFB0DCBD8}" srcOrd="0" destOrd="0" presId="urn:microsoft.com/office/officeart/2005/8/layout/chevron1"/>
    <dgm:cxn modelId="{F871F126-AFB5-4272-9198-E7B15C1B4F3D}" type="presParOf" srcId="{F862C8BE-E659-4ADD-A1AB-683E187FB522}" destId="{085F0052-92F9-4F2E-9AB4-B00EC44389EB}" srcOrd="1" destOrd="0" presId="urn:microsoft.com/office/officeart/2005/8/layout/chevron1"/>
    <dgm:cxn modelId="{AACACECF-0593-405E-A21B-0A5543B9D82C}" type="presParOf" srcId="{F862C8BE-E659-4ADD-A1AB-683E187FB522}" destId="{CD042E1B-889C-4601-BB27-8AA481A613DA}" srcOrd="2" destOrd="0" presId="urn:microsoft.com/office/officeart/2005/8/layout/chevron1"/>
    <dgm:cxn modelId="{0F6CA853-5C65-4693-959A-FB462D9B0C71}" type="presParOf" srcId="{F862C8BE-E659-4ADD-A1AB-683E187FB522}" destId="{524EF40A-5772-425A-9EFC-C02F1CE7CF14}" srcOrd="3" destOrd="0" presId="urn:microsoft.com/office/officeart/2005/8/layout/chevron1"/>
    <dgm:cxn modelId="{9FB51D16-CF34-42DC-A1D7-5E35B1CFA4F3}" type="presParOf" srcId="{F862C8BE-E659-4ADD-A1AB-683E187FB522}" destId="{7E88D311-6372-4A46-90D1-0F73723738A2}" srcOrd="4" destOrd="0" presId="urn:microsoft.com/office/officeart/2005/8/layout/chevron1"/>
    <dgm:cxn modelId="{B12B02D9-9E27-4764-BDBB-78F9934EF75C}" type="presParOf" srcId="{F862C8BE-E659-4ADD-A1AB-683E187FB522}" destId="{D92F4F73-EF7F-46AF-9889-58D9CC1C59F5}" srcOrd="5" destOrd="0" presId="urn:microsoft.com/office/officeart/2005/8/layout/chevron1"/>
    <dgm:cxn modelId="{9C559293-F0CF-45A2-8EB2-D774529FDCDB}" type="presParOf" srcId="{F862C8BE-E659-4ADD-A1AB-683E187FB522}" destId="{E6126986-F9C2-4D89-92E9-DAE9AB6EA4BF}" srcOrd="6" destOrd="0" presId="urn:microsoft.com/office/officeart/2005/8/layout/chevron1"/>
    <dgm:cxn modelId="{6CFF4473-1D3E-45C3-B0D5-EACC6905B6FA}" type="presParOf" srcId="{F862C8BE-E659-4ADD-A1AB-683E187FB522}" destId="{66D355D3-3F77-4A31-B27C-A3F193D071BB}" srcOrd="7" destOrd="0" presId="urn:microsoft.com/office/officeart/2005/8/layout/chevron1"/>
    <dgm:cxn modelId="{67595FD8-CA31-4296-8546-7D937D5D1FB7}" type="presParOf" srcId="{F862C8BE-E659-4ADD-A1AB-683E187FB522}" destId="{FB3CAA06-FFA1-4DF6-92DB-95158755139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A01672-985E-4127-B7F8-512BB0B0C26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104826-265C-4396-B541-8084CCD79373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050" b="1" dirty="0" err="1"/>
            <a:t>Investasi</a:t>
          </a:r>
          <a:r>
            <a:rPr lang="en-US" sz="1050" b="1" dirty="0"/>
            <a:t> </a:t>
          </a:r>
          <a:r>
            <a:rPr lang="en-US" sz="1050" b="1" dirty="0" err="1"/>
            <a:t>di</a:t>
          </a:r>
          <a:r>
            <a:rPr lang="en-US" sz="1050" b="1" dirty="0"/>
            <a:t> Pasar Modal</a:t>
          </a:r>
        </a:p>
      </dgm:t>
    </dgm:pt>
    <dgm:pt modelId="{0664EE3B-C503-4898-B326-EDE127F091BF}" type="parTrans" cxnId="{A8F61C00-8EDF-4DFB-AB03-84E93BECFA1B}">
      <dgm:prSet/>
      <dgm:spPr/>
      <dgm:t>
        <a:bodyPr/>
        <a:lstStyle/>
        <a:p>
          <a:endParaRPr lang="en-US" sz="1050" b="1"/>
        </a:p>
      </dgm:t>
    </dgm:pt>
    <dgm:pt modelId="{CAA76867-E322-4280-8FE6-EE3E3DE8EA4A}" type="sibTrans" cxnId="{A8F61C00-8EDF-4DFB-AB03-84E93BECFA1B}">
      <dgm:prSet/>
      <dgm:spPr/>
      <dgm:t>
        <a:bodyPr/>
        <a:lstStyle/>
        <a:p>
          <a:endParaRPr lang="en-US" sz="1050" b="1"/>
        </a:p>
      </dgm:t>
    </dgm:pt>
    <dgm:pt modelId="{E443C9B0-2694-4BDC-BFBF-3D99E5CFD203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050" b="1" dirty="0" err="1"/>
            <a:t>Mekanisme</a:t>
          </a:r>
          <a:r>
            <a:rPr lang="en-US" sz="1050" b="1" dirty="0"/>
            <a:t> </a:t>
          </a:r>
          <a:r>
            <a:rPr lang="en-US" sz="1050" b="1" dirty="0" err="1"/>
            <a:t>Transaksi</a:t>
          </a:r>
          <a:r>
            <a:rPr lang="en-US" sz="1050" b="1" dirty="0"/>
            <a:t> </a:t>
          </a:r>
          <a:r>
            <a:rPr lang="en-US" sz="1050" b="1" dirty="0" err="1"/>
            <a:t>di</a:t>
          </a:r>
          <a:r>
            <a:rPr lang="en-US" sz="1050" b="1" dirty="0"/>
            <a:t> BEI</a:t>
          </a:r>
        </a:p>
      </dgm:t>
    </dgm:pt>
    <dgm:pt modelId="{8E9EF1B1-28A5-46F9-9A35-DB6B5FEF3763}" type="parTrans" cxnId="{0FFE9EEF-00E7-4D62-9E73-329B57B89F65}">
      <dgm:prSet/>
      <dgm:spPr/>
      <dgm:t>
        <a:bodyPr/>
        <a:lstStyle/>
        <a:p>
          <a:endParaRPr lang="en-US" sz="1050" b="1"/>
        </a:p>
      </dgm:t>
    </dgm:pt>
    <dgm:pt modelId="{EAEA9F88-57E3-4315-B72B-D54922C2B9D2}" type="sibTrans" cxnId="{0FFE9EEF-00E7-4D62-9E73-329B57B89F65}">
      <dgm:prSet/>
      <dgm:spPr/>
      <dgm:t>
        <a:bodyPr/>
        <a:lstStyle/>
        <a:p>
          <a:endParaRPr lang="en-US" sz="1050" b="1"/>
        </a:p>
      </dgm:t>
    </dgm:pt>
    <dgm:pt modelId="{2B31AB8A-A30F-4D81-9A4B-1E450FF80ABC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050" b="1" dirty="0" err="1"/>
            <a:t>Kiat</a:t>
          </a:r>
          <a:r>
            <a:rPr lang="en-US" sz="1050" b="1" dirty="0"/>
            <a:t> </a:t>
          </a:r>
          <a:r>
            <a:rPr lang="en-US" sz="1050" b="1" dirty="0" err="1"/>
            <a:t>Investasi</a:t>
          </a:r>
          <a:r>
            <a:rPr lang="en-US" sz="1050" b="1" dirty="0"/>
            <a:t> </a:t>
          </a:r>
          <a:r>
            <a:rPr lang="en-US" sz="1050" b="1" dirty="0" err="1"/>
            <a:t>di</a:t>
          </a:r>
          <a:r>
            <a:rPr lang="en-US" sz="1050" b="1" dirty="0"/>
            <a:t> Pasar Modal</a:t>
          </a:r>
        </a:p>
      </dgm:t>
    </dgm:pt>
    <dgm:pt modelId="{7F51B466-9371-472A-8EFB-64BAFF531BD2}" type="parTrans" cxnId="{715ABE48-A520-4B86-8E18-7AC059237CFB}">
      <dgm:prSet/>
      <dgm:spPr/>
      <dgm:t>
        <a:bodyPr/>
        <a:lstStyle/>
        <a:p>
          <a:endParaRPr lang="en-US" sz="1050" b="1"/>
        </a:p>
      </dgm:t>
    </dgm:pt>
    <dgm:pt modelId="{BD8AA096-5CA5-46B1-B058-412AE4D4E8ED}" type="sibTrans" cxnId="{715ABE48-A520-4B86-8E18-7AC059237CFB}">
      <dgm:prSet/>
      <dgm:spPr/>
      <dgm:t>
        <a:bodyPr/>
        <a:lstStyle/>
        <a:p>
          <a:endParaRPr lang="en-US" sz="1050" b="1"/>
        </a:p>
      </dgm:t>
    </dgm:pt>
    <dgm:pt modelId="{E41AB777-1C4B-4DA2-8EC3-50B986150F75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050" b="1" dirty="0" err="1"/>
            <a:t>Pentingnya</a:t>
          </a:r>
          <a:r>
            <a:rPr lang="en-US" sz="1050" b="1" dirty="0"/>
            <a:t> </a:t>
          </a:r>
          <a:r>
            <a:rPr lang="en-US" sz="1050" b="1" dirty="0" err="1"/>
            <a:t>Memiliki</a:t>
          </a:r>
          <a:r>
            <a:rPr lang="en-US" sz="1050" b="1" dirty="0"/>
            <a:t> </a:t>
          </a:r>
          <a:r>
            <a:rPr lang="en-US" sz="1050" b="1" dirty="0" err="1"/>
            <a:t>AKses</a:t>
          </a:r>
          <a:endParaRPr lang="en-US" sz="1050" b="1" dirty="0"/>
        </a:p>
      </dgm:t>
    </dgm:pt>
    <dgm:pt modelId="{16CC850C-A499-4DA1-88B1-F33F2FEA1A5D}" type="parTrans" cxnId="{92A6C3EF-2F3D-495B-A9A1-02E3C6F3D3C3}">
      <dgm:prSet/>
      <dgm:spPr/>
      <dgm:t>
        <a:bodyPr/>
        <a:lstStyle/>
        <a:p>
          <a:endParaRPr lang="en-US" sz="1050" b="1"/>
        </a:p>
      </dgm:t>
    </dgm:pt>
    <dgm:pt modelId="{BCFE2934-664E-4BCD-B8C8-FFD827A52EC0}" type="sibTrans" cxnId="{92A6C3EF-2F3D-495B-A9A1-02E3C6F3D3C3}">
      <dgm:prSet/>
      <dgm:spPr/>
      <dgm:t>
        <a:bodyPr/>
        <a:lstStyle/>
        <a:p>
          <a:endParaRPr lang="en-US" sz="1050" b="1"/>
        </a:p>
      </dgm:t>
    </dgm:pt>
    <dgm:pt modelId="{73EEF119-1E20-4D27-BC24-2DCA63BF6A55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050" b="1" dirty="0" err="1"/>
            <a:t>Simulasi</a:t>
          </a:r>
          <a:r>
            <a:rPr lang="en-US" sz="1050" b="1" dirty="0"/>
            <a:t> </a:t>
          </a:r>
          <a:r>
            <a:rPr lang="en-US" sz="1050" b="1" dirty="0" err="1"/>
            <a:t>Transaksi</a:t>
          </a:r>
          <a:r>
            <a:rPr lang="en-US" sz="1050" b="1" dirty="0"/>
            <a:t> </a:t>
          </a:r>
          <a:r>
            <a:rPr lang="en-US" sz="1050" b="1" dirty="0" err="1"/>
            <a:t>Saham</a:t>
          </a:r>
          <a:endParaRPr lang="en-US" sz="1050" b="1" dirty="0"/>
        </a:p>
      </dgm:t>
    </dgm:pt>
    <dgm:pt modelId="{36906230-7E6B-4166-89FC-F3C7EA634087}" type="parTrans" cxnId="{973907D7-CE9D-4DFC-B756-F0CE8FCB0796}">
      <dgm:prSet/>
      <dgm:spPr/>
      <dgm:t>
        <a:bodyPr/>
        <a:lstStyle/>
        <a:p>
          <a:endParaRPr lang="en-US"/>
        </a:p>
      </dgm:t>
    </dgm:pt>
    <dgm:pt modelId="{01F92715-1D28-4CEC-8A27-4186C0009A89}" type="sibTrans" cxnId="{973907D7-CE9D-4DFC-B756-F0CE8FCB0796}">
      <dgm:prSet/>
      <dgm:spPr/>
      <dgm:t>
        <a:bodyPr/>
        <a:lstStyle/>
        <a:p>
          <a:endParaRPr lang="en-US"/>
        </a:p>
      </dgm:t>
    </dgm:pt>
    <dgm:pt modelId="{F862C8BE-E659-4ADD-A1AB-683E187FB522}" type="pres">
      <dgm:prSet presAssocID="{3BA01672-985E-4127-B7F8-512BB0B0C2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EFDF6C9C-075C-4697-92B4-A41FFB0DCBD8}" type="pres">
      <dgm:prSet presAssocID="{0D104826-265C-4396-B541-8084CCD79373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85F0052-92F9-4F2E-9AB4-B00EC44389EB}" type="pres">
      <dgm:prSet presAssocID="{CAA76867-E322-4280-8FE6-EE3E3DE8EA4A}" presName="parTxOnlySpace" presStyleCnt="0"/>
      <dgm:spPr/>
    </dgm:pt>
    <dgm:pt modelId="{CD042E1B-889C-4601-BB27-8AA481A613DA}" type="pres">
      <dgm:prSet presAssocID="{E443C9B0-2694-4BDC-BFBF-3D99E5CFD203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24EF40A-5772-425A-9EFC-C02F1CE7CF14}" type="pres">
      <dgm:prSet presAssocID="{EAEA9F88-57E3-4315-B72B-D54922C2B9D2}" presName="parTxOnlySpace" presStyleCnt="0"/>
      <dgm:spPr/>
    </dgm:pt>
    <dgm:pt modelId="{7E88D311-6372-4A46-90D1-0F73723738A2}" type="pres">
      <dgm:prSet presAssocID="{2B31AB8A-A30F-4D81-9A4B-1E450FF80ABC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92F4F73-EF7F-46AF-9889-58D9CC1C59F5}" type="pres">
      <dgm:prSet presAssocID="{BD8AA096-5CA5-46B1-B058-412AE4D4E8ED}" presName="parTxOnlySpace" presStyleCnt="0"/>
      <dgm:spPr/>
    </dgm:pt>
    <dgm:pt modelId="{E6126986-F9C2-4D89-92E9-DAE9AB6EA4BF}" type="pres">
      <dgm:prSet presAssocID="{E41AB777-1C4B-4DA2-8EC3-50B986150F7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6D355D3-3F77-4A31-B27C-A3F193D071BB}" type="pres">
      <dgm:prSet presAssocID="{BCFE2934-664E-4BCD-B8C8-FFD827A52EC0}" presName="parTxOnlySpace" presStyleCnt="0"/>
      <dgm:spPr/>
    </dgm:pt>
    <dgm:pt modelId="{FB3CAA06-FFA1-4DF6-92DB-95158755139A}" type="pres">
      <dgm:prSet presAssocID="{73EEF119-1E20-4D27-BC24-2DCA63BF6A5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4E31914A-DBB2-4FEE-A440-749D0FE18962}" type="presOf" srcId="{73EEF119-1E20-4D27-BC24-2DCA63BF6A55}" destId="{FB3CAA06-FFA1-4DF6-92DB-95158755139A}" srcOrd="0" destOrd="0" presId="urn:microsoft.com/office/officeart/2005/8/layout/chevron1"/>
    <dgm:cxn modelId="{0FFE9EEF-00E7-4D62-9E73-329B57B89F65}" srcId="{3BA01672-985E-4127-B7F8-512BB0B0C262}" destId="{E443C9B0-2694-4BDC-BFBF-3D99E5CFD203}" srcOrd="1" destOrd="0" parTransId="{8E9EF1B1-28A5-46F9-9A35-DB6B5FEF3763}" sibTransId="{EAEA9F88-57E3-4315-B72B-D54922C2B9D2}"/>
    <dgm:cxn modelId="{715ABE48-A520-4B86-8E18-7AC059237CFB}" srcId="{3BA01672-985E-4127-B7F8-512BB0B0C262}" destId="{2B31AB8A-A30F-4D81-9A4B-1E450FF80ABC}" srcOrd="2" destOrd="0" parTransId="{7F51B466-9371-472A-8EFB-64BAFF531BD2}" sibTransId="{BD8AA096-5CA5-46B1-B058-412AE4D4E8ED}"/>
    <dgm:cxn modelId="{A8F61C00-8EDF-4DFB-AB03-84E93BECFA1B}" srcId="{3BA01672-985E-4127-B7F8-512BB0B0C262}" destId="{0D104826-265C-4396-B541-8084CCD79373}" srcOrd="0" destOrd="0" parTransId="{0664EE3B-C503-4898-B326-EDE127F091BF}" sibTransId="{CAA76867-E322-4280-8FE6-EE3E3DE8EA4A}"/>
    <dgm:cxn modelId="{21ABB8B4-DF7D-4EF8-A085-DEB26E05B037}" type="presOf" srcId="{E41AB777-1C4B-4DA2-8EC3-50B986150F75}" destId="{E6126986-F9C2-4D89-92E9-DAE9AB6EA4BF}" srcOrd="0" destOrd="0" presId="urn:microsoft.com/office/officeart/2005/8/layout/chevron1"/>
    <dgm:cxn modelId="{57BD145E-CC1C-4B77-A9D5-2266B0AC8B79}" type="presOf" srcId="{3BA01672-985E-4127-B7F8-512BB0B0C262}" destId="{F862C8BE-E659-4ADD-A1AB-683E187FB522}" srcOrd="0" destOrd="0" presId="urn:microsoft.com/office/officeart/2005/8/layout/chevron1"/>
    <dgm:cxn modelId="{DEB6D658-8EEB-46DE-8C1A-A7F22224FA28}" type="presOf" srcId="{2B31AB8A-A30F-4D81-9A4B-1E450FF80ABC}" destId="{7E88D311-6372-4A46-90D1-0F73723738A2}" srcOrd="0" destOrd="0" presId="urn:microsoft.com/office/officeart/2005/8/layout/chevron1"/>
    <dgm:cxn modelId="{92A6C3EF-2F3D-495B-A9A1-02E3C6F3D3C3}" srcId="{3BA01672-985E-4127-B7F8-512BB0B0C262}" destId="{E41AB777-1C4B-4DA2-8EC3-50B986150F75}" srcOrd="3" destOrd="0" parTransId="{16CC850C-A499-4DA1-88B1-F33F2FEA1A5D}" sibTransId="{BCFE2934-664E-4BCD-B8C8-FFD827A52EC0}"/>
    <dgm:cxn modelId="{973907D7-CE9D-4DFC-B756-F0CE8FCB0796}" srcId="{3BA01672-985E-4127-B7F8-512BB0B0C262}" destId="{73EEF119-1E20-4D27-BC24-2DCA63BF6A55}" srcOrd="4" destOrd="0" parTransId="{36906230-7E6B-4166-89FC-F3C7EA634087}" sibTransId="{01F92715-1D28-4CEC-8A27-4186C0009A89}"/>
    <dgm:cxn modelId="{E0D882F0-3846-4368-B880-AE7936886E3E}" type="presOf" srcId="{0D104826-265C-4396-B541-8084CCD79373}" destId="{EFDF6C9C-075C-4697-92B4-A41FFB0DCBD8}" srcOrd="0" destOrd="0" presId="urn:microsoft.com/office/officeart/2005/8/layout/chevron1"/>
    <dgm:cxn modelId="{F79D456D-E500-4B29-80FE-465CCF024FDF}" type="presOf" srcId="{E443C9B0-2694-4BDC-BFBF-3D99E5CFD203}" destId="{CD042E1B-889C-4601-BB27-8AA481A613DA}" srcOrd="0" destOrd="0" presId="urn:microsoft.com/office/officeart/2005/8/layout/chevron1"/>
    <dgm:cxn modelId="{048A0D81-0714-4CCF-810D-CF2C25A331C8}" type="presParOf" srcId="{F862C8BE-E659-4ADD-A1AB-683E187FB522}" destId="{EFDF6C9C-075C-4697-92B4-A41FFB0DCBD8}" srcOrd="0" destOrd="0" presId="urn:microsoft.com/office/officeart/2005/8/layout/chevron1"/>
    <dgm:cxn modelId="{5A850D19-B6D9-4961-B1BD-3523CA7C4000}" type="presParOf" srcId="{F862C8BE-E659-4ADD-A1AB-683E187FB522}" destId="{085F0052-92F9-4F2E-9AB4-B00EC44389EB}" srcOrd="1" destOrd="0" presId="urn:microsoft.com/office/officeart/2005/8/layout/chevron1"/>
    <dgm:cxn modelId="{07B9FE83-2681-47FD-BA33-865C32239DBA}" type="presParOf" srcId="{F862C8BE-E659-4ADD-A1AB-683E187FB522}" destId="{CD042E1B-889C-4601-BB27-8AA481A613DA}" srcOrd="2" destOrd="0" presId="urn:microsoft.com/office/officeart/2005/8/layout/chevron1"/>
    <dgm:cxn modelId="{2B9AEEFC-DAA1-46C5-B43E-A956D3ADB587}" type="presParOf" srcId="{F862C8BE-E659-4ADD-A1AB-683E187FB522}" destId="{524EF40A-5772-425A-9EFC-C02F1CE7CF14}" srcOrd="3" destOrd="0" presId="urn:microsoft.com/office/officeart/2005/8/layout/chevron1"/>
    <dgm:cxn modelId="{6A0A9E8A-E4F9-45B6-9F58-23A92B16A7B9}" type="presParOf" srcId="{F862C8BE-E659-4ADD-A1AB-683E187FB522}" destId="{7E88D311-6372-4A46-90D1-0F73723738A2}" srcOrd="4" destOrd="0" presId="urn:microsoft.com/office/officeart/2005/8/layout/chevron1"/>
    <dgm:cxn modelId="{A1D6D7BE-B28B-41D8-B9DF-1F65521967A4}" type="presParOf" srcId="{F862C8BE-E659-4ADD-A1AB-683E187FB522}" destId="{D92F4F73-EF7F-46AF-9889-58D9CC1C59F5}" srcOrd="5" destOrd="0" presId="urn:microsoft.com/office/officeart/2005/8/layout/chevron1"/>
    <dgm:cxn modelId="{C3C36B19-4F4E-4C66-BEEB-0A1ECCAB59CC}" type="presParOf" srcId="{F862C8BE-E659-4ADD-A1AB-683E187FB522}" destId="{E6126986-F9C2-4D89-92E9-DAE9AB6EA4BF}" srcOrd="6" destOrd="0" presId="urn:microsoft.com/office/officeart/2005/8/layout/chevron1"/>
    <dgm:cxn modelId="{837611C7-FDF6-4A14-8ACB-C5EE6EF4CAED}" type="presParOf" srcId="{F862C8BE-E659-4ADD-A1AB-683E187FB522}" destId="{66D355D3-3F77-4A31-B27C-A3F193D071BB}" srcOrd="7" destOrd="0" presId="urn:microsoft.com/office/officeart/2005/8/layout/chevron1"/>
    <dgm:cxn modelId="{F365E029-80A9-4275-82FD-0A5CB5D1557B}" type="presParOf" srcId="{F862C8BE-E659-4ADD-A1AB-683E187FB522}" destId="{FB3CAA06-FFA1-4DF6-92DB-95158755139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A01672-985E-4127-B7F8-512BB0B0C26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104826-265C-4396-B541-8084CCD79373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050" b="1" dirty="0" err="1"/>
            <a:t>Investasi</a:t>
          </a:r>
          <a:r>
            <a:rPr lang="en-US" sz="1050" b="1" dirty="0"/>
            <a:t> </a:t>
          </a:r>
          <a:r>
            <a:rPr lang="en-US" sz="1050" b="1" dirty="0" err="1"/>
            <a:t>di</a:t>
          </a:r>
          <a:r>
            <a:rPr lang="en-US" sz="1050" b="1" dirty="0"/>
            <a:t> Pasar Modal</a:t>
          </a:r>
        </a:p>
      </dgm:t>
    </dgm:pt>
    <dgm:pt modelId="{0664EE3B-C503-4898-B326-EDE127F091BF}" type="parTrans" cxnId="{A8F61C00-8EDF-4DFB-AB03-84E93BECFA1B}">
      <dgm:prSet/>
      <dgm:spPr/>
      <dgm:t>
        <a:bodyPr/>
        <a:lstStyle/>
        <a:p>
          <a:endParaRPr lang="en-US" sz="1050" b="1"/>
        </a:p>
      </dgm:t>
    </dgm:pt>
    <dgm:pt modelId="{CAA76867-E322-4280-8FE6-EE3E3DE8EA4A}" type="sibTrans" cxnId="{A8F61C00-8EDF-4DFB-AB03-84E93BECFA1B}">
      <dgm:prSet/>
      <dgm:spPr/>
      <dgm:t>
        <a:bodyPr/>
        <a:lstStyle/>
        <a:p>
          <a:endParaRPr lang="en-US" sz="1050" b="1"/>
        </a:p>
      </dgm:t>
    </dgm:pt>
    <dgm:pt modelId="{E443C9B0-2694-4BDC-BFBF-3D99E5CFD203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050" b="1" dirty="0" err="1"/>
            <a:t>Mekanisme</a:t>
          </a:r>
          <a:r>
            <a:rPr lang="en-US" sz="1050" b="1" dirty="0"/>
            <a:t> </a:t>
          </a:r>
          <a:r>
            <a:rPr lang="en-US" sz="1050" b="1" dirty="0" err="1"/>
            <a:t>Transaksi</a:t>
          </a:r>
          <a:r>
            <a:rPr lang="en-US" sz="1050" b="1" dirty="0"/>
            <a:t> </a:t>
          </a:r>
          <a:r>
            <a:rPr lang="en-US" sz="1050" b="1" dirty="0" err="1"/>
            <a:t>di</a:t>
          </a:r>
          <a:r>
            <a:rPr lang="en-US" sz="1050" b="1" dirty="0"/>
            <a:t> BEI</a:t>
          </a:r>
        </a:p>
      </dgm:t>
    </dgm:pt>
    <dgm:pt modelId="{8E9EF1B1-28A5-46F9-9A35-DB6B5FEF3763}" type="parTrans" cxnId="{0FFE9EEF-00E7-4D62-9E73-329B57B89F65}">
      <dgm:prSet/>
      <dgm:spPr/>
      <dgm:t>
        <a:bodyPr/>
        <a:lstStyle/>
        <a:p>
          <a:endParaRPr lang="en-US" sz="1050" b="1"/>
        </a:p>
      </dgm:t>
    </dgm:pt>
    <dgm:pt modelId="{EAEA9F88-57E3-4315-B72B-D54922C2B9D2}" type="sibTrans" cxnId="{0FFE9EEF-00E7-4D62-9E73-329B57B89F65}">
      <dgm:prSet/>
      <dgm:spPr/>
      <dgm:t>
        <a:bodyPr/>
        <a:lstStyle/>
        <a:p>
          <a:endParaRPr lang="en-US" sz="1050" b="1"/>
        </a:p>
      </dgm:t>
    </dgm:pt>
    <dgm:pt modelId="{2B31AB8A-A30F-4D81-9A4B-1E450FF80ABC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050" b="1" dirty="0" err="1"/>
            <a:t>Kiat</a:t>
          </a:r>
          <a:r>
            <a:rPr lang="en-US" sz="1050" b="1" dirty="0"/>
            <a:t> </a:t>
          </a:r>
          <a:r>
            <a:rPr lang="en-US" sz="1050" b="1" dirty="0" err="1"/>
            <a:t>Investasi</a:t>
          </a:r>
          <a:r>
            <a:rPr lang="en-US" sz="1050" b="1" dirty="0"/>
            <a:t> </a:t>
          </a:r>
          <a:r>
            <a:rPr lang="en-US" sz="1050" b="1" dirty="0" err="1"/>
            <a:t>di</a:t>
          </a:r>
          <a:r>
            <a:rPr lang="en-US" sz="1050" b="1" dirty="0"/>
            <a:t> Pasar Modal</a:t>
          </a:r>
        </a:p>
      </dgm:t>
    </dgm:pt>
    <dgm:pt modelId="{7F51B466-9371-472A-8EFB-64BAFF531BD2}" type="parTrans" cxnId="{715ABE48-A520-4B86-8E18-7AC059237CFB}">
      <dgm:prSet/>
      <dgm:spPr/>
      <dgm:t>
        <a:bodyPr/>
        <a:lstStyle/>
        <a:p>
          <a:endParaRPr lang="en-US" sz="1050" b="1"/>
        </a:p>
      </dgm:t>
    </dgm:pt>
    <dgm:pt modelId="{BD8AA096-5CA5-46B1-B058-412AE4D4E8ED}" type="sibTrans" cxnId="{715ABE48-A520-4B86-8E18-7AC059237CFB}">
      <dgm:prSet/>
      <dgm:spPr/>
      <dgm:t>
        <a:bodyPr/>
        <a:lstStyle/>
        <a:p>
          <a:endParaRPr lang="en-US" sz="1050" b="1"/>
        </a:p>
      </dgm:t>
    </dgm:pt>
    <dgm:pt modelId="{E41AB777-1C4B-4DA2-8EC3-50B986150F75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050" b="1" dirty="0" err="1"/>
            <a:t>Pentingnya</a:t>
          </a:r>
          <a:r>
            <a:rPr lang="en-US" sz="1050" b="1" dirty="0"/>
            <a:t> </a:t>
          </a:r>
          <a:r>
            <a:rPr lang="en-US" sz="1050" b="1" dirty="0" err="1"/>
            <a:t>Memiliki</a:t>
          </a:r>
          <a:r>
            <a:rPr lang="en-US" sz="1050" b="1" dirty="0"/>
            <a:t> </a:t>
          </a:r>
          <a:r>
            <a:rPr lang="en-US" sz="1050" b="1" dirty="0" err="1"/>
            <a:t>AKses</a:t>
          </a:r>
          <a:endParaRPr lang="en-US" sz="1050" b="1" dirty="0"/>
        </a:p>
      </dgm:t>
    </dgm:pt>
    <dgm:pt modelId="{16CC850C-A499-4DA1-88B1-F33F2FEA1A5D}" type="parTrans" cxnId="{92A6C3EF-2F3D-495B-A9A1-02E3C6F3D3C3}">
      <dgm:prSet/>
      <dgm:spPr/>
      <dgm:t>
        <a:bodyPr/>
        <a:lstStyle/>
        <a:p>
          <a:endParaRPr lang="en-US" sz="1050" b="1"/>
        </a:p>
      </dgm:t>
    </dgm:pt>
    <dgm:pt modelId="{BCFE2934-664E-4BCD-B8C8-FFD827A52EC0}" type="sibTrans" cxnId="{92A6C3EF-2F3D-495B-A9A1-02E3C6F3D3C3}">
      <dgm:prSet/>
      <dgm:spPr/>
      <dgm:t>
        <a:bodyPr/>
        <a:lstStyle/>
        <a:p>
          <a:endParaRPr lang="en-US" sz="1050" b="1"/>
        </a:p>
      </dgm:t>
    </dgm:pt>
    <dgm:pt modelId="{73EEF119-1E20-4D27-BC24-2DCA63BF6A55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050" b="1" dirty="0" err="1"/>
            <a:t>Simulasi</a:t>
          </a:r>
          <a:r>
            <a:rPr lang="en-US" sz="1050" b="1" dirty="0"/>
            <a:t> </a:t>
          </a:r>
          <a:r>
            <a:rPr lang="en-US" sz="1050" b="1" dirty="0" err="1"/>
            <a:t>Transaksi</a:t>
          </a:r>
          <a:r>
            <a:rPr lang="en-US" sz="1050" b="1" dirty="0"/>
            <a:t> </a:t>
          </a:r>
          <a:r>
            <a:rPr lang="en-US" sz="1050" b="1" dirty="0" err="1"/>
            <a:t>Saham</a:t>
          </a:r>
          <a:endParaRPr lang="en-US" sz="1050" b="1" dirty="0"/>
        </a:p>
      </dgm:t>
    </dgm:pt>
    <dgm:pt modelId="{36906230-7E6B-4166-89FC-F3C7EA634087}" type="parTrans" cxnId="{973907D7-CE9D-4DFC-B756-F0CE8FCB0796}">
      <dgm:prSet/>
      <dgm:spPr/>
      <dgm:t>
        <a:bodyPr/>
        <a:lstStyle/>
        <a:p>
          <a:endParaRPr lang="en-US"/>
        </a:p>
      </dgm:t>
    </dgm:pt>
    <dgm:pt modelId="{01F92715-1D28-4CEC-8A27-4186C0009A89}" type="sibTrans" cxnId="{973907D7-CE9D-4DFC-B756-F0CE8FCB0796}">
      <dgm:prSet/>
      <dgm:spPr/>
      <dgm:t>
        <a:bodyPr/>
        <a:lstStyle/>
        <a:p>
          <a:endParaRPr lang="en-US"/>
        </a:p>
      </dgm:t>
    </dgm:pt>
    <dgm:pt modelId="{F862C8BE-E659-4ADD-A1AB-683E187FB522}" type="pres">
      <dgm:prSet presAssocID="{3BA01672-985E-4127-B7F8-512BB0B0C2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EFDF6C9C-075C-4697-92B4-A41FFB0DCBD8}" type="pres">
      <dgm:prSet presAssocID="{0D104826-265C-4396-B541-8084CCD79373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85F0052-92F9-4F2E-9AB4-B00EC44389EB}" type="pres">
      <dgm:prSet presAssocID="{CAA76867-E322-4280-8FE6-EE3E3DE8EA4A}" presName="parTxOnlySpace" presStyleCnt="0"/>
      <dgm:spPr/>
    </dgm:pt>
    <dgm:pt modelId="{CD042E1B-889C-4601-BB27-8AA481A613DA}" type="pres">
      <dgm:prSet presAssocID="{E443C9B0-2694-4BDC-BFBF-3D99E5CFD203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24EF40A-5772-425A-9EFC-C02F1CE7CF14}" type="pres">
      <dgm:prSet presAssocID="{EAEA9F88-57E3-4315-B72B-D54922C2B9D2}" presName="parTxOnlySpace" presStyleCnt="0"/>
      <dgm:spPr/>
    </dgm:pt>
    <dgm:pt modelId="{7E88D311-6372-4A46-90D1-0F73723738A2}" type="pres">
      <dgm:prSet presAssocID="{2B31AB8A-A30F-4D81-9A4B-1E450FF80ABC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92F4F73-EF7F-46AF-9889-58D9CC1C59F5}" type="pres">
      <dgm:prSet presAssocID="{BD8AA096-5CA5-46B1-B058-412AE4D4E8ED}" presName="parTxOnlySpace" presStyleCnt="0"/>
      <dgm:spPr/>
    </dgm:pt>
    <dgm:pt modelId="{E6126986-F9C2-4D89-92E9-DAE9AB6EA4BF}" type="pres">
      <dgm:prSet presAssocID="{E41AB777-1C4B-4DA2-8EC3-50B986150F7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6D355D3-3F77-4A31-B27C-A3F193D071BB}" type="pres">
      <dgm:prSet presAssocID="{BCFE2934-664E-4BCD-B8C8-FFD827A52EC0}" presName="parTxOnlySpace" presStyleCnt="0"/>
      <dgm:spPr/>
    </dgm:pt>
    <dgm:pt modelId="{FB3CAA06-FFA1-4DF6-92DB-95158755139A}" type="pres">
      <dgm:prSet presAssocID="{73EEF119-1E20-4D27-BC24-2DCA63BF6A5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A8F61C00-8EDF-4DFB-AB03-84E93BECFA1B}" srcId="{3BA01672-985E-4127-B7F8-512BB0B0C262}" destId="{0D104826-265C-4396-B541-8084CCD79373}" srcOrd="0" destOrd="0" parTransId="{0664EE3B-C503-4898-B326-EDE127F091BF}" sibTransId="{CAA76867-E322-4280-8FE6-EE3E3DE8EA4A}"/>
    <dgm:cxn modelId="{715ABE48-A520-4B86-8E18-7AC059237CFB}" srcId="{3BA01672-985E-4127-B7F8-512BB0B0C262}" destId="{2B31AB8A-A30F-4D81-9A4B-1E450FF80ABC}" srcOrd="2" destOrd="0" parTransId="{7F51B466-9371-472A-8EFB-64BAFF531BD2}" sibTransId="{BD8AA096-5CA5-46B1-B058-412AE4D4E8ED}"/>
    <dgm:cxn modelId="{0FFE9EEF-00E7-4D62-9E73-329B57B89F65}" srcId="{3BA01672-985E-4127-B7F8-512BB0B0C262}" destId="{E443C9B0-2694-4BDC-BFBF-3D99E5CFD203}" srcOrd="1" destOrd="0" parTransId="{8E9EF1B1-28A5-46F9-9A35-DB6B5FEF3763}" sibTransId="{EAEA9F88-57E3-4315-B72B-D54922C2B9D2}"/>
    <dgm:cxn modelId="{4A4BAF6E-38C9-44B2-B4DD-9168A29FC1DA}" type="presOf" srcId="{0D104826-265C-4396-B541-8084CCD79373}" destId="{EFDF6C9C-075C-4697-92B4-A41FFB0DCBD8}" srcOrd="0" destOrd="0" presId="urn:microsoft.com/office/officeart/2005/8/layout/chevron1"/>
    <dgm:cxn modelId="{92A6C3EF-2F3D-495B-A9A1-02E3C6F3D3C3}" srcId="{3BA01672-985E-4127-B7F8-512BB0B0C262}" destId="{E41AB777-1C4B-4DA2-8EC3-50B986150F75}" srcOrd="3" destOrd="0" parTransId="{16CC850C-A499-4DA1-88B1-F33F2FEA1A5D}" sibTransId="{BCFE2934-664E-4BCD-B8C8-FFD827A52EC0}"/>
    <dgm:cxn modelId="{973907D7-CE9D-4DFC-B756-F0CE8FCB0796}" srcId="{3BA01672-985E-4127-B7F8-512BB0B0C262}" destId="{73EEF119-1E20-4D27-BC24-2DCA63BF6A55}" srcOrd="4" destOrd="0" parTransId="{36906230-7E6B-4166-89FC-F3C7EA634087}" sibTransId="{01F92715-1D28-4CEC-8A27-4186C0009A89}"/>
    <dgm:cxn modelId="{35B4B646-80D4-42E2-B060-60DCD64FC64B}" type="presOf" srcId="{2B31AB8A-A30F-4D81-9A4B-1E450FF80ABC}" destId="{7E88D311-6372-4A46-90D1-0F73723738A2}" srcOrd="0" destOrd="0" presId="urn:microsoft.com/office/officeart/2005/8/layout/chevron1"/>
    <dgm:cxn modelId="{055A873B-F50D-424A-AAA4-6D29D9C8C993}" type="presOf" srcId="{E41AB777-1C4B-4DA2-8EC3-50B986150F75}" destId="{E6126986-F9C2-4D89-92E9-DAE9AB6EA4BF}" srcOrd="0" destOrd="0" presId="urn:microsoft.com/office/officeart/2005/8/layout/chevron1"/>
    <dgm:cxn modelId="{C11BBE97-68A9-41E5-BECC-CD1B24B462B0}" type="presOf" srcId="{73EEF119-1E20-4D27-BC24-2DCA63BF6A55}" destId="{FB3CAA06-FFA1-4DF6-92DB-95158755139A}" srcOrd="0" destOrd="0" presId="urn:microsoft.com/office/officeart/2005/8/layout/chevron1"/>
    <dgm:cxn modelId="{588789B9-3271-4CF9-A35F-CEF29CD32C49}" type="presOf" srcId="{3BA01672-985E-4127-B7F8-512BB0B0C262}" destId="{F862C8BE-E659-4ADD-A1AB-683E187FB522}" srcOrd="0" destOrd="0" presId="urn:microsoft.com/office/officeart/2005/8/layout/chevron1"/>
    <dgm:cxn modelId="{3BA1888E-62B6-4B47-A30F-8F812CFBAFB9}" type="presOf" srcId="{E443C9B0-2694-4BDC-BFBF-3D99E5CFD203}" destId="{CD042E1B-889C-4601-BB27-8AA481A613DA}" srcOrd="0" destOrd="0" presId="urn:microsoft.com/office/officeart/2005/8/layout/chevron1"/>
    <dgm:cxn modelId="{E3115D11-2438-423E-AF9A-3E0BE8A027BD}" type="presParOf" srcId="{F862C8BE-E659-4ADD-A1AB-683E187FB522}" destId="{EFDF6C9C-075C-4697-92B4-A41FFB0DCBD8}" srcOrd="0" destOrd="0" presId="urn:microsoft.com/office/officeart/2005/8/layout/chevron1"/>
    <dgm:cxn modelId="{539BE72C-2ABF-4DB4-88B8-EA566C272C59}" type="presParOf" srcId="{F862C8BE-E659-4ADD-A1AB-683E187FB522}" destId="{085F0052-92F9-4F2E-9AB4-B00EC44389EB}" srcOrd="1" destOrd="0" presId="urn:microsoft.com/office/officeart/2005/8/layout/chevron1"/>
    <dgm:cxn modelId="{F2E6ED70-44D9-45B2-9FBE-21569B8748BE}" type="presParOf" srcId="{F862C8BE-E659-4ADD-A1AB-683E187FB522}" destId="{CD042E1B-889C-4601-BB27-8AA481A613DA}" srcOrd="2" destOrd="0" presId="urn:microsoft.com/office/officeart/2005/8/layout/chevron1"/>
    <dgm:cxn modelId="{C94F5B4A-9910-4A73-9122-BB27439C5A1C}" type="presParOf" srcId="{F862C8BE-E659-4ADD-A1AB-683E187FB522}" destId="{524EF40A-5772-425A-9EFC-C02F1CE7CF14}" srcOrd="3" destOrd="0" presId="urn:microsoft.com/office/officeart/2005/8/layout/chevron1"/>
    <dgm:cxn modelId="{D8133702-5E62-4FBA-A4BD-0392A48D7596}" type="presParOf" srcId="{F862C8BE-E659-4ADD-A1AB-683E187FB522}" destId="{7E88D311-6372-4A46-90D1-0F73723738A2}" srcOrd="4" destOrd="0" presId="urn:microsoft.com/office/officeart/2005/8/layout/chevron1"/>
    <dgm:cxn modelId="{3ABF358B-A9EE-46A1-9370-37B0CC832A4E}" type="presParOf" srcId="{F862C8BE-E659-4ADD-A1AB-683E187FB522}" destId="{D92F4F73-EF7F-46AF-9889-58D9CC1C59F5}" srcOrd="5" destOrd="0" presId="urn:microsoft.com/office/officeart/2005/8/layout/chevron1"/>
    <dgm:cxn modelId="{10B4786F-F766-439B-AE6A-71AB42F3937E}" type="presParOf" srcId="{F862C8BE-E659-4ADD-A1AB-683E187FB522}" destId="{E6126986-F9C2-4D89-92E9-DAE9AB6EA4BF}" srcOrd="6" destOrd="0" presId="urn:microsoft.com/office/officeart/2005/8/layout/chevron1"/>
    <dgm:cxn modelId="{5B7F7178-85F0-4DDE-A465-B560E84181FF}" type="presParOf" srcId="{F862C8BE-E659-4ADD-A1AB-683E187FB522}" destId="{66D355D3-3F77-4A31-B27C-A3F193D071BB}" srcOrd="7" destOrd="0" presId="urn:microsoft.com/office/officeart/2005/8/layout/chevron1"/>
    <dgm:cxn modelId="{D9B0E637-C5A1-44B4-8623-A396AB1B349F}" type="presParOf" srcId="{F862C8BE-E659-4ADD-A1AB-683E187FB522}" destId="{FB3CAA06-FFA1-4DF6-92DB-95158755139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A01672-985E-4127-B7F8-512BB0B0C26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104826-265C-4396-B541-8084CCD79373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050" b="1" dirty="0" err="1"/>
            <a:t>Investasi</a:t>
          </a:r>
          <a:r>
            <a:rPr lang="en-US" sz="1050" b="1" dirty="0"/>
            <a:t> </a:t>
          </a:r>
          <a:r>
            <a:rPr lang="en-US" sz="1050" b="1" dirty="0" err="1"/>
            <a:t>di</a:t>
          </a:r>
          <a:r>
            <a:rPr lang="en-US" sz="1050" b="1" dirty="0"/>
            <a:t> Pasar Modal</a:t>
          </a:r>
        </a:p>
      </dgm:t>
    </dgm:pt>
    <dgm:pt modelId="{0664EE3B-C503-4898-B326-EDE127F091BF}" type="parTrans" cxnId="{A8F61C00-8EDF-4DFB-AB03-84E93BECFA1B}">
      <dgm:prSet/>
      <dgm:spPr/>
      <dgm:t>
        <a:bodyPr/>
        <a:lstStyle/>
        <a:p>
          <a:endParaRPr lang="en-US" sz="1050" b="1"/>
        </a:p>
      </dgm:t>
    </dgm:pt>
    <dgm:pt modelId="{CAA76867-E322-4280-8FE6-EE3E3DE8EA4A}" type="sibTrans" cxnId="{A8F61C00-8EDF-4DFB-AB03-84E93BECFA1B}">
      <dgm:prSet/>
      <dgm:spPr/>
      <dgm:t>
        <a:bodyPr/>
        <a:lstStyle/>
        <a:p>
          <a:endParaRPr lang="en-US" sz="1050" b="1"/>
        </a:p>
      </dgm:t>
    </dgm:pt>
    <dgm:pt modelId="{E443C9B0-2694-4BDC-BFBF-3D99E5CFD203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050" b="1" dirty="0" err="1"/>
            <a:t>Mekanisme</a:t>
          </a:r>
          <a:r>
            <a:rPr lang="en-US" sz="1050" b="1" dirty="0"/>
            <a:t> </a:t>
          </a:r>
          <a:r>
            <a:rPr lang="en-US" sz="1050" b="1" dirty="0" err="1"/>
            <a:t>Transaksi</a:t>
          </a:r>
          <a:r>
            <a:rPr lang="en-US" sz="1050" b="1" dirty="0"/>
            <a:t> </a:t>
          </a:r>
          <a:r>
            <a:rPr lang="en-US" sz="1050" b="1" dirty="0" err="1"/>
            <a:t>di</a:t>
          </a:r>
          <a:r>
            <a:rPr lang="en-US" sz="1050" b="1" dirty="0"/>
            <a:t> BEI</a:t>
          </a:r>
        </a:p>
      </dgm:t>
    </dgm:pt>
    <dgm:pt modelId="{8E9EF1B1-28A5-46F9-9A35-DB6B5FEF3763}" type="parTrans" cxnId="{0FFE9EEF-00E7-4D62-9E73-329B57B89F65}">
      <dgm:prSet/>
      <dgm:spPr/>
      <dgm:t>
        <a:bodyPr/>
        <a:lstStyle/>
        <a:p>
          <a:endParaRPr lang="en-US" sz="1050" b="1"/>
        </a:p>
      </dgm:t>
    </dgm:pt>
    <dgm:pt modelId="{EAEA9F88-57E3-4315-B72B-D54922C2B9D2}" type="sibTrans" cxnId="{0FFE9EEF-00E7-4D62-9E73-329B57B89F65}">
      <dgm:prSet/>
      <dgm:spPr/>
      <dgm:t>
        <a:bodyPr/>
        <a:lstStyle/>
        <a:p>
          <a:endParaRPr lang="en-US" sz="1050" b="1"/>
        </a:p>
      </dgm:t>
    </dgm:pt>
    <dgm:pt modelId="{2B31AB8A-A30F-4D81-9A4B-1E450FF80ABC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050" b="1" dirty="0" err="1"/>
            <a:t>Kiat</a:t>
          </a:r>
          <a:r>
            <a:rPr lang="en-US" sz="1050" b="1" dirty="0"/>
            <a:t> </a:t>
          </a:r>
          <a:r>
            <a:rPr lang="en-US" sz="1050" b="1" dirty="0" err="1"/>
            <a:t>Investasi</a:t>
          </a:r>
          <a:r>
            <a:rPr lang="en-US" sz="1050" b="1" dirty="0"/>
            <a:t> </a:t>
          </a:r>
          <a:r>
            <a:rPr lang="en-US" sz="1050" b="1" dirty="0" err="1"/>
            <a:t>di</a:t>
          </a:r>
          <a:r>
            <a:rPr lang="en-US" sz="1050" b="1" dirty="0"/>
            <a:t> Pasar Modal</a:t>
          </a:r>
        </a:p>
      </dgm:t>
    </dgm:pt>
    <dgm:pt modelId="{7F51B466-9371-472A-8EFB-64BAFF531BD2}" type="parTrans" cxnId="{715ABE48-A520-4B86-8E18-7AC059237CFB}">
      <dgm:prSet/>
      <dgm:spPr/>
      <dgm:t>
        <a:bodyPr/>
        <a:lstStyle/>
        <a:p>
          <a:endParaRPr lang="en-US" sz="1050" b="1"/>
        </a:p>
      </dgm:t>
    </dgm:pt>
    <dgm:pt modelId="{BD8AA096-5CA5-46B1-B058-412AE4D4E8ED}" type="sibTrans" cxnId="{715ABE48-A520-4B86-8E18-7AC059237CFB}">
      <dgm:prSet/>
      <dgm:spPr/>
      <dgm:t>
        <a:bodyPr/>
        <a:lstStyle/>
        <a:p>
          <a:endParaRPr lang="en-US" sz="1050" b="1"/>
        </a:p>
      </dgm:t>
    </dgm:pt>
    <dgm:pt modelId="{E41AB777-1C4B-4DA2-8EC3-50B986150F75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050" b="1" dirty="0" err="1"/>
            <a:t>Pentingnya</a:t>
          </a:r>
          <a:r>
            <a:rPr lang="en-US" sz="1050" b="1" dirty="0"/>
            <a:t> </a:t>
          </a:r>
          <a:r>
            <a:rPr lang="en-US" sz="1050" b="1" dirty="0" err="1"/>
            <a:t>Memiliki</a:t>
          </a:r>
          <a:r>
            <a:rPr lang="en-US" sz="1050" b="1" dirty="0"/>
            <a:t> </a:t>
          </a:r>
          <a:r>
            <a:rPr lang="en-US" sz="1050" b="1" dirty="0" err="1"/>
            <a:t>AKses</a:t>
          </a:r>
          <a:endParaRPr lang="en-US" sz="1050" b="1" dirty="0"/>
        </a:p>
      </dgm:t>
    </dgm:pt>
    <dgm:pt modelId="{16CC850C-A499-4DA1-88B1-F33F2FEA1A5D}" type="parTrans" cxnId="{92A6C3EF-2F3D-495B-A9A1-02E3C6F3D3C3}">
      <dgm:prSet/>
      <dgm:spPr/>
      <dgm:t>
        <a:bodyPr/>
        <a:lstStyle/>
        <a:p>
          <a:endParaRPr lang="en-US" sz="1050" b="1"/>
        </a:p>
      </dgm:t>
    </dgm:pt>
    <dgm:pt modelId="{BCFE2934-664E-4BCD-B8C8-FFD827A52EC0}" type="sibTrans" cxnId="{92A6C3EF-2F3D-495B-A9A1-02E3C6F3D3C3}">
      <dgm:prSet/>
      <dgm:spPr/>
      <dgm:t>
        <a:bodyPr/>
        <a:lstStyle/>
        <a:p>
          <a:endParaRPr lang="en-US" sz="1050" b="1"/>
        </a:p>
      </dgm:t>
    </dgm:pt>
    <dgm:pt modelId="{73EEF119-1E20-4D27-BC24-2DCA63BF6A55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050" b="1" dirty="0" err="1"/>
            <a:t>Simulasi</a:t>
          </a:r>
          <a:r>
            <a:rPr lang="en-US" sz="1050" b="1" dirty="0"/>
            <a:t> </a:t>
          </a:r>
          <a:r>
            <a:rPr lang="en-US" sz="1050" b="1" dirty="0" err="1"/>
            <a:t>Transaksi</a:t>
          </a:r>
          <a:r>
            <a:rPr lang="en-US" sz="1050" b="1" dirty="0"/>
            <a:t> </a:t>
          </a:r>
          <a:r>
            <a:rPr lang="en-US" sz="1050" b="1" dirty="0" err="1"/>
            <a:t>Saham</a:t>
          </a:r>
          <a:endParaRPr lang="en-US" sz="1050" b="1" dirty="0"/>
        </a:p>
      </dgm:t>
    </dgm:pt>
    <dgm:pt modelId="{36906230-7E6B-4166-89FC-F3C7EA634087}" type="parTrans" cxnId="{973907D7-CE9D-4DFC-B756-F0CE8FCB0796}">
      <dgm:prSet/>
      <dgm:spPr/>
      <dgm:t>
        <a:bodyPr/>
        <a:lstStyle/>
        <a:p>
          <a:endParaRPr lang="en-US"/>
        </a:p>
      </dgm:t>
    </dgm:pt>
    <dgm:pt modelId="{01F92715-1D28-4CEC-8A27-4186C0009A89}" type="sibTrans" cxnId="{973907D7-CE9D-4DFC-B756-F0CE8FCB0796}">
      <dgm:prSet/>
      <dgm:spPr/>
      <dgm:t>
        <a:bodyPr/>
        <a:lstStyle/>
        <a:p>
          <a:endParaRPr lang="en-US"/>
        </a:p>
      </dgm:t>
    </dgm:pt>
    <dgm:pt modelId="{F862C8BE-E659-4ADD-A1AB-683E187FB522}" type="pres">
      <dgm:prSet presAssocID="{3BA01672-985E-4127-B7F8-512BB0B0C2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EFDF6C9C-075C-4697-92B4-A41FFB0DCBD8}" type="pres">
      <dgm:prSet presAssocID="{0D104826-265C-4396-B541-8084CCD79373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85F0052-92F9-4F2E-9AB4-B00EC44389EB}" type="pres">
      <dgm:prSet presAssocID="{CAA76867-E322-4280-8FE6-EE3E3DE8EA4A}" presName="parTxOnlySpace" presStyleCnt="0"/>
      <dgm:spPr/>
    </dgm:pt>
    <dgm:pt modelId="{CD042E1B-889C-4601-BB27-8AA481A613DA}" type="pres">
      <dgm:prSet presAssocID="{E443C9B0-2694-4BDC-BFBF-3D99E5CFD203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24EF40A-5772-425A-9EFC-C02F1CE7CF14}" type="pres">
      <dgm:prSet presAssocID="{EAEA9F88-57E3-4315-B72B-D54922C2B9D2}" presName="parTxOnlySpace" presStyleCnt="0"/>
      <dgm:spPr/>
    </dgm:pt>
    <dgm:pt modelId="{7E88D311-6372-4A46-90D1-0F73723738A2}" type="pres">
      <dgm:prSet presAssocID="{2B31AB8A-A30F-4D81-9A4B-1E450FF80ABC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92F4F73-EF7F-46AF-9889-58D9CC1C59F5}" type="pres">
      <dgm:prSet presAssocID="{BD8AA096-5CA5-46B1-B058-412AE4D4E8ED}" presName="parTxOnlySpace" presStyleCnt="0"/>
      <dgm:spPr/>
    </dgm:pt>
    <dgm:pt modelId="{E6126986-F9C2-4D89-92E9-DAE9AB6EA4BF}" type="pres">
      <dgm:prSet presAssocID="{E41AB777-1C4B-4DA2-8EC3-50B986150F7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6D355D3-3F77-4A31-B27C-A3F193D071BB}" type="pres">
      <dgm:prSet presAssocID="{BCFE2934-664E-4BCD-B8C8-FFD827A52EC0}" presName="parTxOnlySpace" presStyleCnt="0"/>
      <dgm:spPr/>
    </dgm:pt>
    <dgm:pt modelId="{FB3CAA06-FFA1-4DF6-92DB-95158755139A}" type="pres">
      <dgm:prSet presAssocID="{73EEF119-1E20-4D27-BC24-2DCA63BF6A5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0FFE9EEF-00E7-4D62-9E73-329B57B89F65}" srcId="{3BA01672-985E-4127-B7F8-512BB0B0C262}" destId="{E443C9B0-2694-4BDC-BFBF-3D99E5CFD203}" srcOrd="1" destOrd="0" parTransId="{8E9EF1B1-28A5-46F9-9A35-DB6B5FEF3763}" sibTransId="{EAEA9F88-57E3-4315-B72B-D54922C2B9D2}"/>
    <dgm:cxn modelId="{715ABE48-A520-4B86-8E18-7AC059237CFB}" srcId="{3BA01672-985E-4127-B7F8-512BB0B0C262}" destId="{2B31AB8A-A30F-4D81-9A4B-1E450FF80ABC}" srcOrd="2" destOrd="0" parTransId="{7F51B466-9371-472A-8EFB-64BAFF531BD2}" sibTransId="{BD8AA096-5CA5-46B1-B058-412AE4D4E8ED}"/>
    <dgm:cxn modelId="{A8F61C00-8EDF-4DFB-AB03-84E93BECFA1B}" srcId="{3BA01672-985E-4127-B7F8-512BB0B0C262}" destId="{0D104826-265C-4396-B541-8084CCD79373}" srcOrd="0" destOrd="0" parTransId="{0664EE3B-C503-4898-B326-EDE127F091BF}" sibTransId="{CAA76867-E322-4280-8FE6-EE3E3DE8EA4A}"/>
    <dgm:cxn modelId="{FA7B4371-2B47-4EFA-9C0C-BF5AAB44E2E6}" type="presOf" srcId="{0D104826-265C-4396-B541-8084CCD79373}" destId="{EFDF6C9C-075C-4697-92B4-A41FFB0DCBD8}" srcOrd="0" destOrd="0" presId="urn:microsoft.com/office/officeart/2005/8/layout/chevron1"/>
    <dgm:cxn modelId="{31F04F53-56A6-4BDB-8838-9DAF24253C65}" type="presOf" srcId="{2B31AB8A-A30F-4D81-9A4B-1E450FF80ABC}" destId="{7E88D311-6372-4A46-90D1-0F73723738A2}" srcOrd="0" destOrd="0" presId="urn:microsoft.com/office/officeart/2005/8/layout/chevron1"/>
    <dgm:cxn modelId="{1D674497-210C-47E5-8A0D-EB6BEEC2E7C0}" type="presOf" srcId="{73EEF119-1E20-4D27-BC24-2DCA63BF6A55}" destId="{FB3CAA06-FFA1-4DF6-92DB-95158755139A}" srcOrd="0" destOrd="0" presId="urn:microsoft.com/office/officeart/2005/8/layout/chevron1"/>
    <dgm:cxn modelId="{AC1D88E5-935C-49BC-A166-EA1132D35F37}" type="presOf" srcId="{E443C9B0-2694-4BDC-BFBF-3D99E5CFD203}" destId="{CD042E1B-889C-4601-BB27-8AA481A613DA}" srcOrd="0" destOrd="0" presId="urn:microsoft.com/office/officeart/2005/8/layout/chevron1"/>
    <dgm:cxn modelId="{8483CD1C-273E-4FAC-921E-6B70C33235C9}" type="presOf" srcId="{E41AB777-1C4B-4DA2-8EC3-50B986150F75}" destId="{E6126986-F9C2-4D89-92E9-DAE9AB6EA4BF}" srcOrd="0" destOrd="0" presId="urn:microsoft.com/office/officeart/2005/8/layout/chevron1"/>
    <dgm:cxn modelId="{92A6C3EF-2F3D-495B-A9A1-02E3C6F3D3C3}" srcId="{3BA01672-985E-4127-B7F8-512BB0B0C262}" destId="{E41AB777-1C4B-4DA2-8EC3-50B986150F75}" srcOrd="3" destOrd="0" parTransId="{16CC850C-A499-4DA1-88B1-F33F2FEA1A5D}" sibTransId="{BCFE2934-664E-4BCD-B8C8-FFD827A52EC0}"/>
    <dgm:cxn modelId="{D23EDBB7-B376-462D-8D31-A208D7496EEA}" type="presOf" srcId="{3BA01672-985E-4127-B7F8-512BB0B0C262}" destId="{F862C8BE-E659-4ADD-A1AB-683E187FB522}" srcOrd="0" destOrd="0" presId="urn:microsoft.com/office/officeart/2005/8/layout/chevron1"/>
    <dgm:cxn modelId="{973907D7-CE9D-4DFC-B756-F0CE8FCB0796}" srcId="{3BA01672-985E-4127-B7F8-512BB0B0C262}" destId="{73EEF119-1E20-4D27-BC24-2DCA63BF6A55}" srcOrd="4" destOrd="0" parTransId="{36906230-7E6B-4166-89FC-F3C7EA634087}" sibTransId="{01F92715-1D28-4CEC-8A27-4186C0009A89}"/>
    <dgm:cxn modelId="{6C9BF3F0-68A7-45F1-8982-8E0ADEC317BB}" type="presParOf" srcId="{F862C8BE-E659-4ADD-A1AB-683E187FB522}" destId="{EFDF6C9C-075C-4697-92B4-A41FFB0DCBD8}" srcOrd="0" destOrd="0" presId="urn:microsoft.com/office/officeart/2005/8/layout/chevron1"/>
    <dgm:cxn modelId="{C45CCA08-443C-4500-81D6-7513BD74F4A7}" type="presParOf" srcId="{F862C8BE-E659-4ADD-A1AB-683E187FB522}" destId="{085F0052-92F9-4F2E-9AB4-B00EC44389EB}" srcOrd="1" destOrd="0" presId="urn:microsoft.com/office/officeart/2005/8/layout/chevron1"/>
    <dgm:cxn modelId="{1A5922AF-6CCB-4E8B-9791-3D98D68BA18C}" type="presParOf" srcId="{F862C8BE-E659-4ADD-A1AB-683E187FB522}" destId="{CD042E1B-889C-4601-BB27-8AA481A613DA}" srcOrd="2" destOrd="0" presId="urn:microsoft.com/office/officeart/2005/8/layout/chevron1"/>
    <dgm:cxn modelId="{FF970DAA-AB68-4BED-94EF-CB42333EB4A4}" type="presParOf" srcId="{F862C8BE-E659-4ADD-A1AB-683E187FB522}" destId="{524EF40A-5772-425A-9EFC-C02F1CE7CF14}" srcOrd="3" destOrd="0" presId="urn:microsoft.com/office/officeart/2005/8/layout/chevron1"/>
    <dgm:cxn modelId="{304A2AA9-56CF-473C-8A5D-249A24115470}" type="presParOf" srcId="{F862C8BE-E659-4ADD-A1AB-683E187FB522}" destId="{7E88D311-6372-4A46-90D1-0F73723738A2}" srcOrd="4" destOrd="0" presId="urn:microsoft.com/office/officeart/2005/8/layout/chevron1"/>
    <dgm:cxn modelId="{1AD9D664-9273-49E9-A425-864986B4AA8E}" type="presParOf" srcId="{F862C8BE-E659-4ADD-A1AB-683E187FB522}" destId="{D92F4F73-EF7F-46AF-9889-58D9CC1C59F5}" srcOrd="5" destOrd="0" presId="urn:microsoft.com/office/officeart/2005/8/layout/chevron1"/>
    <dgm:cxn modelId="{22B70ED3-9541-4FD1-888A-74955F30CA8D}" type="presParOf" srcId="{F862C8BE-E659-4ADD-A1AB-683E187FB522}" destId="{E6126986-F9C2-4D89-92E9-DAE9AB6EA4BF}" srcOrd="6" destOrd="0" presId="urn:microsoft.com/office/officeart/2005/8/layout/chevron1"/>
    <dgm:cxn modelId="{3DE017A7-B275-4F83-82F5-B9A5DDAA2D30}" type="presParOf" srcId="{F862C8BE-E659-4ADD-A1AB-683E187FB522}" destId="{66D355D3-3F77-4A31-B27C-A3F193D071BB}" srcOrd="7" destOrd="0" presId="urn:microsoft.com/office/officeart/2005/8/layout/chevron1"/>
    <dgm:cxn modelId="{6932FA95-A3E3-4AF6-94EA-DC79594C9205}" type="presParOf" srcId="{F862C8BE-E659-4ADD-A1AB-683E187FB522}" destId="{FB3CAA06-FFA1-4DF6-92DB-95158755139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A01672-985E-4127-B7F8-512BB0B0C26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104826-265C-4396-B541-8084CCD79373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050" b="1" dirty="0" err="1"/>
            <a:t>Investasi</a:t>
          </a:r>
          <a:r>
            <a:rPr lang="en-US" sz="1050" b="1" dirty="0"/>
            <a:t> </a:t>
          </a:r>
          <a:r>
            <a:rPr lang="en-US" sz="1050" b="1" dirty="0" err="1"/>
            <a:t>di</a:t>
          </a:r>
          <a:r>
            <a:rPr lang="en-US" sz="1050" b="1" dirty="0"/>
            <a:t> Pasar Modal</a:t>
          </a:r>
        </a:p>
      </dgm:t>
    </dgm:pt>
    <dgm:pt modelId="{0664EE3B-C503-4898-B326-EDE127F091BF}" type="parTrans" cxnId="{A8F61C00-8EDF-4DFB-AB03-84E93BECFA1B}">
      <dgm:prSet/>
      <dgm:spPr/>
      <dgm:t>
        <a:bodyPr/>
        <a:lstStyle/>
        <a:p>
          <a:endParaRPr lang="en-US" sz="1050" b="1"/>
        </a:p>
      </dgm:t>
    </dgm:pt>
    <dgm:pt modelId="{CAA76867-E322-4280-8FE6-EE3E3DE8EA4A}" type="sibTrans" cxnId="{A8F61C00-8EDF-4DFB-AB03-84E93BECFA1B}">
      <dgm:prSet/>
      <dgm:spPr/>
      <dgm:t>
        <a:bodyPr/>
        <a:lstStyle/>
        <a:p>
          <a:endParaRPr lang="en-US" sz="1050" b="1"/>
        </a:p>
      </dgm:t>
    </dgm:pt>
    <dgm:pt modelId="{E443C9B0-2694-4BDC-BFBF-3D99E5CFD203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050" b="1" dirty="0" err="1"/>
            <a:t>Mekanisme</a:t>
          </a:r>
          <a:r>
            <a:rPr lang="en-US" sz="1050" b="1" dirty="0"/>
            <a:t> </a:t>
          </a:r>
          <a:r>
            <a:rPr lang="en-US" sz="1050" b="1" dirty="0" err="1"/>
            <a:t>Transaksi</a:t>
          </a:r>
          <a:r>
            <a:rPr lang="en-US" sz="1050" b="1" dirty="0"/>
            <a:t> </a:t>
          </a:r>
          <a:r>
            <a:rPr lang="en-US" sz="1050" b="1" dirty="0" err="1"/>
            <a:t>di</a:t>
          </a:r>
          <a:r>
            <a:rPr lang="en-US" sz="1050" b="1" dirty="0"/>
            <a:t> BEI</a:t>
          </a:r>
        </a:p>
      </dgm:t>
    </dgm:pt>
    <dgm:pt modelId="{8E9EF1B1-28A5-46F9-9A35-DB6B5FEF3763}" type="parTrans" cxnId="{0FFE9EEF-00E7-4D62-9E73-329B57B89F65}">
      <dgm:prSet/>
      <dgm:spPr/>
      <dgm:t>
        <a:bodyPr/>
        <a:lstStyle/>
        <a:p>
          <a:endParaRPr lang="en-US" sz="1050" b="1"/>
        </a:p>
      </dgm:t>
    </dgm:pt>
    <dgm:pt modelId="{EAEA9F88-57E3-4315-B72B-D54922C2B9D2}" type="sibTrans" cxnId="{0FFE9EEF-00E7-4D62-9E73-329B57B89F65}">
      <dgm:prSet/>
      <dgm:spPr/>
      <dgm:t>
        <a:bodyPr/>
        <a:lstStyle/>
        <a:p>
          <a:endParaRPr lang="en-US" sz="1050" b="1"/>
        </a:p>
      </dgm:t>
    </dgm:pt>
    <dgm:pt modelId="{2B31AB8A-A30F-4D81-9A4B-1E450FF80ABC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050" b="1" dirty="0" err="1"/>
            <a:t>Kiat</a:t>
          </a:r>
          <a:r>
            <a:rPr lang="en-US" sz="1050" b="1" dirty="0"/>
            <a:t> </a:t>
          </a:r>
          <a:r>
            <a:rPr lang="en-US" sz="1050" b="1" dirty="0" err="1"/>
            <a:t>Investasi</a:t>
          </a:r>
          <a:r>
            <a:rPr lang="en-US" sz="1050" b="1" dirty="0"/>
            <a:t> </a:t>
          </a:r>
          <a:r>
            <a:rPr lang="en-US" sz="1050" b="1" dirty="0" err="1"/>
            <a:t>di</a:t>
          </a:r>
          <a:r>
            <a:rPr lang="en-US" sz="1050" b="1" dirty="0"/>
            <a:t> Pasar Modal</a:t>
          </a:r>
        </a:p>
      </dgm:t>
    </dgm:pt>
    <dgm:pt modelId="{7F51B466-9371-472A-8EFB-64BAFF531BD2}" type="parTrans" cxnId="{715ABE48-A520-4B86-8E18-7AC059237CFB}">
      <dgm:prSet/>
      <dgm:spPr/>
      <dgm:t>
        <a:bodyPr/>
        <a:lstStyle/>
        <a:p>
          <a:endParaRPr lang="en-US" sz="1050" b="1"/>
        </a:p>
      </dgm:t>
    </dgm:pt>
    <dgm:pt modelId="{BD8AA096-5CA5-46B1-B058-412AE4D4E8ED}" type="sibTrans" cxnId="{715ABE48-A520-4B86-8E18-7AC059237CFB}">
      <dgm:prSet/>
      <dgm:spPr/>
      <dgm:t>
        <a:bodyPr/>
        <a:lstStyle/>
        <a:p>
          <a:endParaRPr lang="en-US" sz="1050" b="1"/>
        </a:p>
      </dgm:t>
    </dgm:pt>
    <dgm:pt modelId="{E41AB777-1C4B-4DA2-8EC3-50B986150F75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050" b="1" dirty="0" err="1"/>
            <a:t>Pentingnya</a:t>
          </a:r>
          <a:r>
            <a:rPr lang="en-US" sz="1050" b="1" dirty="0"/>
            <a:t> </a:t>
          </a:r>
          <a:r>
            <a:rPr lang="en-US" sz="1050" b="1" dirty="0" err="1"/>
            <a:t>Memiliki</a:t>
          </a:r>
          <a:r>
            <a:rPr lang="en-US" sz="1050" b="1" dirty="0"/>
            <a:t> </a:t>
          </a:r>
          <a:r>
            <a:rPr lang="en-US" sz="1050" b="1" dirty="0" err="1"/>
            <a:t>AKses</a:t>
          </a:r>
          <a:endParaRPr lang="en-US" sz="1050" b="1" dirty="0"/>
        </a:p>
      </dgm:t>
    </dgm:pt>
    <dgm:pt modelId="{16CC850C-A499-4DA1-88B1-F33F2FEA1A5D}" type="parTrans" cxnId="{92A6C3EF-2F3D-495B-A9A1-02E3C6F3D3C3}">
      <dgm:prSet/>
      <dgm:spPr/>
      <dgm:t>
        <a:bodyPr/>
        <a:lstStyle/>
        <a:p>
          <a:endParaRPr lang="en-US" sz="1050" b="1"/>
        </a:p>
      </dgm:t>
    </dgm:pt>
    <dgm:pt modelId="{BCFE2934-664E-4BCD-B8C8-FFD827A52EC0}" type="sibTrans" cxnId="{92A6C3EF-2F3D-495B-A9A1-02E3C6F3D3C3}">
      <dgm:prSet/>
      <dgm:spPr/>
      <dgm:t>
        <a:bodyPr/>
        <a:lstStyle/>
        <a:p>
          <a:endParaRPr lang="en-US" sz="1050" b="1"/>
        </a:p>
      </dgm:t>
    </dgm:pt>
    <dgm:pt modelId="{73EEF119-1E20-4D27-BC24-2DCA63BF6A55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050" b="1" dirty="0" err="1"/>
            <a:t>Simulasi</a:t>
          </a:r>
          <a:r>
            <a:rPr lang="en-US" sz="1050" b="1" dirty="0"/>
            <a:t> </a:t>
          </a:r>
          <a:r>
            <a:rPr lang="en-US" sz="1050" b="1" dirty="0" err="1"/>
            <a:t>Transaksi</a:t>
          </a:r>
          <a:r>
            <a:rPr lang="en-US" sz="1050" b="1" dirty="0"/>
            <a:t> </a:t>
          </a:r>
          <a:r>
            <a:rPr lang="en-US" sz="1050" b="1" dirty="0" err="1"/>
            <a:t>Saham</a:t>
          </a:r>
          <a:endParaRPr lang="en-US" sz="1050" b="1" dirty="0"/>
        </a:p>
      </dgm:t>
    </dgm:pt>
    <dgm:pt modelId="{36906230-7E6B-4166-89FC-F3C7EA634087}" type="parTrans" cxnId="{973907D7-CE9D-4DFC-B756-F0CE8FCB0796}">
      <dgm:prSet/>
      <dgm:spPr/>
      <dgm:t>
        <a:bodyPr/>
        <a:lstStyle/>
        <a:p>
          <a:endParaRPr lang="en-US"/>
        </a:p>
      </dgm:t>
    </dgm:pt>
    <dgm:pt modelId="{01F92715-1D28-4CEC-8A27-4186C0009A89}" type="sibTrans" cxnId="{973907D7-CE9D-4DFC-B756-F0CE8FCB0796}">
      <dgm:prSet/>
      <dgm:spPr/>
      <dgm:t>
        <a:bodyPr/>
        <a:lstStyle/>
        <a:p>
          <a:endParaRPr lang="en-US"/>
        </a:p>
      </dgm:t>
    </dgm:pt>
    <dgm:pt modelId="{F862C8BE-E659-4ADD-A1AB-683E187FB522}" type="pres">
      <dgm:prSet presAssocID="{3BA01672-985E-4127-B7F8-512BB0B0C2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EFDF6C9C-075C-4697-92B4-A41FFB0DCBD8}" type="pres">
      <dgm:prSet presAssocID="{0D104826-265C-4396-B541-8084CCD79373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85F0052-92F9-4F2E-9AB4-B00EC44389EB}" type="pres">
      <dgm:prSet presAssocID="{CAA76867-E322-4280-8FE6-EE3E3DE8EA4A}" presName="parTxOnlySpace" presStyleCnt="0"/>
      <dgm:spPr/>
    </dgm:pt>
    <dgm:pt modelId="{CD042E1B-889C-4601-BB27-8AA481A613DA}" type="pres">
      <dgm:prSet presAssocID="{E443C9B0-2694-4BDC-BFBF-3D99E5CFD203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24EF40A-5772-425A-9EFC-C02F1CE7CF14}" type="pres">
      <dgm:prSet presAssocID="{EAEA9F88-57E3-4315-B72B-D54922C2B9D2}" presName="parTxOnlySpace" presStyleCnt="0"/>
      <dgm:spPr/>
    </dgm:pt>
    <dgm:pt modelId="{7E88D311-6372-4A46-90D1-0F73723738A2}" type="pres">
      <dgm:prSet presAssocID="{2B31AB8A-A30F-4D81-9A4B-1E450FF80ABC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92F4F73-EF7F-46AF-9889-58D9CC1C59F5}" type="pres">
      <dgm:prSet presAssocID="{BD8AA096-5CA5-46B1-B058-412AE4D4E8ED}" presName="parTxOnlySpace" presStyleCnt="0"/>
      <dgm:spPr/>
    </dgm:pt>
    <dgm:pt modelId="{E6126986-F9C2-4D89-92E9-DAE9AB6EA4BF}" type="pres">
      <dgm:prSet presAssocID="{E41AB777-1C4B-4DA2-8EC3-50B986150F7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6D355D3-3F77-4A31-B27C-A3F193D071BB}" type="pres">
      <dgm:prSet presAssocID="{BCFE2934-664E-4BCD-B8C8-FFD827A52EC0}" presName="parTxOnlySpace" presStyleCnt="0"/>
      <dgm:spPr/>
    </dgm:pt>
    <dgm:pt modelId="{FB3CAA06-FFA1-4DF6-92DB-95158755139A}" type="pres">
      <dgm:prSet presAssocID="{73EEF119-1E20-4D27-BC24-2DCA63BF6A5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97ED5E68-D1F2-4FD5-A415-B002837A7167}" type="presOf" srcId="{E443C9B0-2694-4BDC-BFBF-3D99E5CFD203}" destId="{CD042E1B-889C-4601-BB27-8AA481A613DA}" srcOrd="0" destOrd="0" presId="urn:microsoft.com/office/officeart/2005/8/layout/chevron1"/>
    <dgm:cxn modelId="{0FFE9EEF-00E7-4D62-9E73-329B57B89F65}" srcId="{3BA01672-985E-4127-B7F8-512BB0B0C262}" destId="{E443C9B0-2694-4BDC-BFBF-3D99E5CFD203}" srcOrd="1" destOrd="0" parTransId="{8E9EF1B1-28A5-46F9-9A35-DB6B5FEF3763}" sibTransId="{EAEA9F88-57E3-4315-B72B-D54922C2B9D2}"/>
    <dgm:cxn modelId="{E47E35E4-79EF-49C3-A3F5-22CB4003CE4B}" type="presOf" srcId="{E41AB777-1C4B-4DA2-8EC3-50B986150F75}" destId="{E6126986-F9C2-4D89-92E9-DAE9AB6EA4BF}" srcOrd="0" destOrd="0" presId="urn:microsoft.com/office/officeart/2005/8/layout/chevron1"/>
    <dgm:cxn modelId="{715ABE48-A520-4B86-8E18-7AC059237CFB}" srcId="{3BA01672-985E-4127-B7F8-512BB0B0C262}" destId="{2B31AB8A-A30F-4D81-9A4B-1E450FF80ABC}" srcOrd="2" destOrd="0" parTransId="{7F51B466-9371-472A-8EFB-64BAFF531BD2}" sibTransId="{BD8AA096-5CA5-46B1-B058-412AE4D4E8ED}"/>
    <dgm:cxn modelId="{A8F61C00-8EDF-4DFB-AB03-84E93BECFA1B}" srcId="{3BA01672-985E-4127-B7F8-512BB0B0C262}" destId="{0D104826-265C-4396-B541-8084CCD79373}" srcOrd="0" destOrd="0" parTransId="{0664EE3B-C503-4898-B326-EDE127F091BF}" sibTransId="{CAA76867-E322-4280-8FE6-EE3E3DE8EA4A}"/>
    <dgm:cxn modelId="{8C60C8A7-F374-41C8-AB51-3A88C4687F57}" type="presOf" srcId="{2B31AB8A-A30F-4D81-9A4B-1E450FF80ABC}" destId="{7E88D311-6372-4A46-90D1-0F73723738A2}" srcOrd="0" destOrd="0" presId="urn:microsoft.com/office/officeart/2005/8/layout/chevron1"/>
    <dgm:cxn modelId="{13AA8740-6A3C-4D83-82DD-273D06C7AED7}" type="presOf" srcId="{3BA01672-985E-4127-B7F8-512BB0B0C262}" destId="{F862C8BE-E659-4ADD-A1AB-683E187FB522}" srcOrd="0" destOrd="0" presId="urn:microsoft.com/office/officeart/2005/8/layout/chevron1"/>
    <dgm:cxn modelId="{92A6C3EF-2F3D-495B-A9A1-02E3C6F3D3C3}" srcId="{3BA01672-985E-4127-B7F8-512BB0B0C262}" destId="{E41AB777-1C4B-4DA2-8EC3-50B986150F75}" srcOrd="3" destOrd="0" parTransId="{16CC850C-A499-4DA1-88B1-F33F2FEA1A5D}" sibTransId="{BCFE2934-664E-4BCD-B8C8-FFD827A52EC0}"/>
    <dgm:cxn modelId="{31793359-1507-45FB-92BC-DB2D2E6F0FB9}" type="presOf" srcId="{73EEF119-1E20-4D27-BC24-2DCA63BF6A55}" destId="{FB3CAA06-FFA1-4DF6-92DB-95158755139A}" srcOrd="0" destOrd="0" presId="urn:microsoft.com/office/officeart/2005/8/layout/chevron1"/>
    <dgm:cxn modelId="{973907D7-CE9D-4DFC-B756-F0CE8FCB0796}" srcId="{3BA01672-985E-4127-B7F8-512BB0B0C262}" destId="{73EEF119-1E20-4D27-BC24-2DCA63BF6A55}" srcOrd="4" destOrd="0" parTransId="{36906230-7E6B-4166-89FC-F3C7EA634087}" sibTransId="{01F92715-1D28-4CEC-8A27-4186C0009A89}"/>
    <dgm:cxn modelId="{D536B932-D88C-439A-BED8-1BD9CE2D40D9}" type="presOf" srcId="{0D104826-265C-4396-B541-8084CCD79373}" destId="{EFDF6C9C-075C-4697-92B4-A41FFB0DCBD8}" srcOrd="0" destOrd="0" presId="urn:microsoft.com/office/officeart/2005/8/layout/chevron1"/>
    <dgm:cxn modelId="{00330898-67FB-42D1-817A-9DD9C5164B88}" type="presParOf" srcId="{F862C8BE-E659-4ADD-A1AB-683E187FB522}" destId="{EFDF6C9C-075C-4697-92B4-A41FFB0DCBD8}" srcOrd="0" destOrd="0" presId="urn:microsoft.com/office/officeart/2005/8/layout/chevron1"/>
    <dgm:cxn modelId="{40C1A2D6-53CC-4841-AA00-EA2A6F6D5623}" type="presParOf" srcId="{F862C8BE-E659-4ADD-A1AB-683E187FB522}" destId="{085F0052-92F9-4F2E-9AB4-B00EC44389EB}" srcOrd="1" destOrd="0" presId="urn:microsoft.com/office/officeart/2005/8/layout/chevron1"/>
    <dgm:cxn modelId="{FBD0DF4C-5D33-449F-BD1D-3DA885FAC3EF}" type="presParOf" srcId="{F862C8BE-E659-4ADD-A1AB-683E187FB522}" destId="{CD042E1B-889C-4601-BB27-8AA481A613DA}" srcOrd="2" destOrd="0" presId="urn:microsoft.com/office/officeart/2005/8/layout/chevron1"/>
    <dgm:cxn modelId="{3FE1EF82-1248-4104-A2A2-D32B08D3C5A5}" type="presParOf" srcId="{F862C8BE-E659-4ADD-A1AB-683E187FB522}" destId="{524EF40A-5772-425A-9EFC-C02F1CE7CF14}" srcOrd="3" destOrd="0" presId="urn:microsoft.com/office/officeart/2005/8/layout/chevron1"/>
    <dgm:cxn modelId="{F525CA8D-A5DB-46EE-ABBB-8C161F0B6B03}" type="presParOf" srcId="{F862C8BE-E659-4ADD-A1AB-683E187FB522}" destId="{7E88D311-6372-4A46-90D1-0F73723738A2}" srcOrd="4" destOrd="0" presId="urn:microsoft.com/office/officeart/2005/8/layout/chevron1"/>
    <dgm:cxn modelId="{D7DAF786-A57E-4A36-912C-7FAAEFA109A4}" type="presParOf" srcId="{F862C8BE-E659-4ADD-A1AB-683E187FB522}" destId="{D92F4F73-EF7F-46AF-9889-58D9CC1C59F5}" srcOrd="5" destOrd="0" presId="urn:microsoft.com/office/officeart/2005/8/layout/chevron1"/>
    <dgm:cxn modelId="{E538DAED-159C-49BE-852C-FE17B49CBC72}" type="presParOf" srcId="{F862C8BE-E659-4ADD-A1AB-683E187FB522}" destId="{E6126986-F9C2-4D89-92E9-DAE9AB6EA4BF}" srcOrd="6" destOrd="0" presId="urn:microsoft.com/office/officeart/2005/8/layout/chevron1"/>
    <dgm:cxn modelId="{B6A6F92E-B605-4E0E-A06F-A8AAA0690C6D}" type="presParOf" srcId="{F862C8BE-E659-4ADD-A1AB-683E187FB522}" destId="{66D355D3-3F77-4A31-B27C-A3F193D071BB}" srcOrd="7" destOrd="0" presId="urn:microsoft.com/office/officeart/2005/8/layout/chevron1"/>
    <dgm:cxn modelId="{22D99240-C281-423E-B130-2B1D8A40E867}" type="presParOf" srcId="{F862C8BE-E659-4ADD-A1AB-683E187FB522}" destId="{FB3CAA06-FFA1-4DF6-92DB-95158755139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A01672-985E-4127-B7F8-512BB0B0C26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104826-265C-4396-B541-8084CCD79373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050" b="1" dirty="0" err="1"/>
            <a:t>Investasi</a:t>
          </a:r>
          <a:r>
            <a:rPr lang="en-US" sz="1050" b="1" dirty="0"/>
            <a:t> </a:t>
          </a:r>
          <a:r>
            <a:rPr lang="en-US" sz="1050" b="1" dirty="0" err="1"/>
            <a:t>di</a:t>
          </a:r>
          <a:r>
            <a:rPr lang="en-US" sz="1050" b="1" dirty="0"/>
            <a:t> Pasar Modal</a:t>
          </a:r>
        </a:p>
      </dgm:t>
    </dgm:pt>
    <dgm:pt modelId="{0664EE3B-C503-4898-B326-EDE127F091BF}" type="parTrans" cxnId="{A8F61C00-8EDF-4DFB-AB03-84E93BECFA1B}">
      <dgm:prSet/>
      <dgm:spPr/>
      <dgm:t>
        <a:bodyPr/>
        <a:lstStyle/>
        <a:p>
          <a:endParaRPr lang="en-US" sz="1050" b="1"/>
        </a:p>
      </dgm:t>
    </dgm:pt>
    <dgm:pt modelId="{CAA76867-E322-4280-8FE6-EE3E3DE8EA4A}" type="sibTrans" cxnId="{A8F61C00-8EDF-4DFB-AB03-84E93BECFA1B}">
      <dgm:prSet/>
      <dgm:spPr/>
      <dgm:t>
        <a:bodyPr/>
        <a:lstStyle/>
        <a:p>
          <a:endParaRPr lang="en-US" sz="1050" b="1"/>
        </a:p>
      </dgm:t>
    </dgm:pt>
    <dgm:pt modelId="{E443C9B0-2694-4BDC-BFBF-3D99E5CFD203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050" b="1" dirty="0" err="1"/>
            <a:t>Mekanisme</a:t>
          </a:r>
          <a:r>
            <a:rPr lang="en-US" sz="1050" b="1" dirty="0"/>
            <a:t> </a:t>
          </a:r>
          <a:r>
            <a:rPr lang="en-US" sz="1050" b="1" dirty="0" err="1"/>
            <a:t>Transaksi</a:t>
          </a:r>
          <a:r>
            <a:rPr lang="en-US" sz="1050" b="1" dirty="0"/>
            <a:t> </a:t>
          </a:r>
          <a:r>
            <a:rPr lang="en-US" sz="1050" b="1" dirty="0" err="1"/>
            <a:t>di</a:t>
          </a:r>
          <a:r>
            <a:rPr lang="en-US" sz="1050" b="1" dirty="0"/>
            <a:t> BEI</a:t>
          </a:r>
        </a:p>
      </dgm:t>
    </dgm:pt>
    <dgm:pt modelId="{8E9EF1B1-28A5-46F9-9A35-DB6B5FEF3763}" type="parTrans" cxnId="{0FFE9EEF-00E7-4D62-9E73-329B57B89F65}">
      <dgm:prSet/>
      <dgm:spPr/>
      <dgm:t>
        <a:bodyPr/>
        <a:lstStyle/>
        <a:p>
          <a:endParaRPr lang="en-US" sz="1050" b="1"/>
        </a:p>
      </dgm:t>
    </dgm:pt>
    <dgm:pt modelId="{EAEA9F88-57E3-4315-B72B-D54922C2B9D2}" type="sibTrans" cxnId="{0FFE9EEF-00E7-4D62-9E73-329B57B89F65}">
      <dgm:prSet/>
      <dgm:spPr/>
      <dgm:t>
        <a:bodyPr/>
        <a:lstStyle/>
        <a:p>
          <a:endParaRPr lang="en-US" sz="1050" b="1"/>
        </a:p>
      </dgm:t>
    </dgm:pt>
    <dgm:pt modelId="{2B31AB8A-A30F-4D81-9A4B-1E450FF80ABC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050" b="1" dirty="0" err="1"/>
            <a:t>Kiat</a:t>
          </a:r>
          <a:r>
            <a:rPr lang="en-US" sz="1050" b="1" dirty="0"/>
            <a:t> </a:t>
          </a:r>
          <a:r>
            <a:rPr lang="en-US" sz="1050" b="1" dirty="0" err="1"/>
            <a:t>Investasi</a:t>
          </a:r>
          <a:r>
            <a:rPr lang="en-US" sz="1050" b="1" dirty="0"/>
            <a:t> </a:t>
          </a:r>
          <a:r>
            <a:rPr lang="en-US" sz="1050" b="1" dirty="0" err="1"/>
            <a:t>di</a:t>
          </a:r>
          <a:r>
            <a:rPr lang="en-US" sz="1050" b="1" dirty="0"/>
            <a:t> Pasar Modal</a:t>
          </a:r>
        </a:p>
      </dgm:t>
    </dgm:pt>
    <dgm:pt modelId="{7F51B466-9371-472A-8EFB-64BAFF531BD2}" type="parTrans" cxnId="{715ABE48-A520-4B86-8E18-7AC059237CFB}">
      <dgm:prSet/>
      <dgm:spPr/>
      <dgm:t>
        <a:bodyPr/>
        <a:lstStyle/>
        <a:p>
          <a:endParaRPr lang="en-US" sz="1050" b="1"/>
        </a:p>
      </dgm:t>
    </dgm:pt>
    <dgm:pt modelId="{BD8AA096-5CA5-46B1-B058-412AE4D4E8ED}" type="sibTrans" cxnId="{715ABE48-A520-4B86-8E18-7AC059237CFB}">
      <dgm:prSet/>
      <dgm:spPr/>
      <dgm:t>
        <a:bodyPr/>
        <a:lstStyle/>
        <a:p>
          <a:endParaRPr lang="en-US" sz="1050" b="1"/>
        </a:p>
      </dgm:t>
    </dgm:pt>
    <dgm:pt modelId="{E41AB777-1C4B-4DA2-8EC3-50B986150F75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050" b="1" dirty="0" err="1"/>
            <a:t>Pentingnya</a:t>
          </a:r>
          <a:r>
            <a:rPr lang="en-US" sz="1050" b="1" dirty="0"/>
            <a:t> </a:t>
          </a:r>
          <a:r>
            <a:rPr lang="en-US" sz="1050" b="1" dirty="0" err="1"/>
            <a:t>Memiliki</a:t>
          </a:r>
          <a:r>
            <a:rPr lang="en-US" sz="1050" b="1" dirty="0"/>
            <a:t> </a:t>
          </a:r>
          <a:r>
            <a:rPr lang="en-US" sz="1050" b="1" dirty="0" err="1"/>
            <a:t>AKses</a:t>
          </a:r>
          <a:endParaRPr lang="en-US" sz="1050" b="1" dirty="0"/>
        </a:p>
      </dgm:t>
    </dgm:pt>
    <dgm:pt modelId="{16CC850C-A499-4DA1-88B1-F33F2FEA1A5D}" type="parTrans" cxnId="{92A6C3EF-2F3D-495B-A9A1-02E3C6F3D3C3}">
      <dgm:prSet/>
      <dgm:spPr/>
      <dgm:t>
        <a:bodyPr/>
        <a:lstStyle/>
        <a:p>
          <a:endParaRPr lang="en-US" sz="1050" b="1"/>
        </a:p>
      </dgm:t>
    </dgm:pt>
    <dgm:pt modelId="{BCFE2934-664E-4BCD-B8C8-FFD827A52EC0}" type="sibTrans" cxnId="{92A6C3EF-2F3D-495B-A9A1-02E3C6F3D3C3}">
      <dgm:prSet/>
      <dgm:spPr/>
      <dgm:t>
        <a:bodyPr/>
        <a:lstStyle/>
        <a:p>
          <a:endParaRPr lang="en-US" sz="1050" b="1"/>
        </a:p>
      </dgm:t>
    </dgm:pt>
    <dgm:pt modelId="{73EEF119-1E20-4D27-BC24-2DCA63BF6A55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050" b="1" dirty="0" err="1"/>
            <a:t>Simulasi</a:t>
          </a:r>
          <a:r>
            <a:rPr lang="en-US" sz="1050" b="1" dirty="0"/>
            <a:t> </a:t>
          </a:r>
          <a:r>
            <a:rPr lang="en-US" sz="1050" b="1" dirty="0" err="1"/>
            <a:t>Transaksi</a:t>
          </a:r>
          <a:r>
            <a:rPr lang="en-US" sz="1050" b="1" dirty="0"/>
            <a:t> </a:t>
          </a:r>
          <a:r>
            <a:rPr lang="en-US" sz="1050" b="1" dirty="0" err="1"/>
            <a:t>Saham</a:t>
          </a:r>
          <a:endParaRPr lang="en-US" sz="1050" b="1" dirty="0"/>
        </a:p>
      </dgm:t>
    </dgm:pt>
    <dgm:pt modelId="{36906230-7E6B-4166-89FC-F3C7EA634087}" type="parTrans" cxnId="{973907D7-CE9D-4DFC-B756-F0CE8FCB0796}">
      <dgm:prSet/>
      <dgm:spPr/>
      <dgm:t>
        <a:bodyPr/>
        <a:lstStyle/>
        <a:p>
          <a:endParaRPr lang="en-US"/>
        </a:p>
      </dgm:t>
    </dgm:pt>
    <dgm:pt modelId="{01F92715-1D28-4CEC-8A27-4186C0009A89}" type="sibTrans" cxnId="{973907D7-CE9D-4DFC-B756-F0CE8FCB0796}">
      <dgm:prSet/>
      <dgm:spPr/>
      <dgm:t>
        <a:bodyPr/>
        <a:lstStyle/>
        <a:p>
          <a:endParaRPr lang="en-US"/>
        </a:p>
      </dgm:t>
    </dgm:pt>
    <dgm:pt modelId="{F862C8BE-E659-4ADD-A1AB-683E187FB522}" type="pres">
      <dgm:prSet presAssocID="{3BA01672-985E-4127-B7F8-512BB0B0C2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EFDF6C9C-075C-4697-92B4-A41FFB0DCBD8}" type="pres">
      <dgm:prSet presAssocID="{0D104826-265C-4396-B541-8084CCD79373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85F0052-92F9-4F2E-9AB4-B00EC44389EB}" type="pres">
      <dgm:prSet presAssocID="{CAA76867-E322-4280-8FE6-EE3E3DE8EA4A}" presName="parTxOnlySpace" presStyleCnt="0"/>
      <dgm:spPr/>
    </dgm:pt>
    <dgm:pt modelId="{CD042E1B-889C-4601-BB27-8AA481A613DA}" type="pres">
      <dgm:prSet presAssocID="{E443C9B0-2694-4BDC-BFBF-3D99E5CFD203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24EF40A-5772-425A-9EFC-C02F1CE7CF14}" type="pres">
      <dgm:prSet presAssocID="{EAEA9F88-57E3-4315-B72B-D54922C2B9D2}" presName="parTxOnlySpace" presStyleCnt="0"/>
      <dgm:spPr/>
    </dgm:pt>
    <dgm:pt modelId="{7E88D311-6372-4A46-90D1-0F73723738A2}" type="pres">
      <dgm:prSet presAssocID="{2B31AB8A-A30F-4D81-9A4B-1E450FF80ABC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92F4F73-EF7F-46AF-9889-58D9CC1C59F5}" type="pres">
      <dgm:prSet presAssocID="{BD8AA096-5CA5-46B1-B058-412AE4D4E8ED}" presName="parTxOnlySpace" presStyleCnt="0"/>
      <dgm:spPr/>
    </dgm:pt>
    <dgm:pt modelId="{E6126986-F9C2-4D89-92E9-DAE9AB6EA4BF}" type="pres">
      <dgm:prSet presAssocID="{E41AB777-1C4B-4DA2-8EC3-50B986150F7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6D355D3-3F77-4A31-B27C-A3F193D071BB}" type="pres">
      <dgm:prSet presAssocID="{BCFE2934-664E-4BCD-B8C8-FFD827A52EC0}" presName="parTxOnlySpace" presStyleCnt="0"/>
      <dgm:spPr/>
    </dgm:pt>
    <dgm:pt modelId="{FB3CAA06-FFA1-4DF6-92DB-95158755139A}" type="pres">
      <dgm:prSet presAssocID="{73EEF119-1E20-4D27-BC24-2DCA63BF6A5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5104BBE7-90AC-47C3-A09A-561DE67F3D39}" type="presOf" srcId="{E41AB777-1C4B-4DA2-8EC3-50B986150F75}" destId="{E6126986-F9C2-4D89-92E9-DAE9AB6EA4BF}" srcOrd="0" destOrd="0" presId="urn:microsoft.com/office/officeart/2005/8/layout/chevron1"/>
    <dgm:cxn modelId="{A8F61C00-8EDF-4DFB-AB03-84E93BECFA1B}" srcId="{3BA01672-985E-4127-B7F8-512BB0B0C262}" destId="{0D104826-265C-4396-B541-8084CCD79373}" srcOrd="0" destOrd="0" parTransId="{0664EE3B-C503-4898-B326-EDE127F091BF}" sibTransId="{CAA76867-E322-4280-8FE6-EE3E3DE8EA4A}"/>
    <dgm:cxn modelId="{E47C8677-0764-4906-8C81-E31FA1D1746C}" type="presOf" srcId="{E443C9B0-2694-4BDC-BFBF-3D99E5CFD203}" destId="{CD042E1B-889C-4601-BB27-8AA481A613DA}" srcOrd="0" destOrd="0" presId="urn:microsoft.com/office/officeart/2005/8/layout/chevron1"/>
    <dgm:cxn modelId="{D5B92B5E-D33F-42ED-BF3A-62C9D992D42E}" type="presOf" srcId="{3BA01672-985E-4127-B7F8-512BB0B0C262}" destId="{F862C8BE-E659-4ADD-A1AB-683E187FB522}" srcOrd="0" destOrd="0" presId="urn:microsoft.com/office/officeart/2005/8/layout/chevron1"/>
    <dgm:cxn modelId="{715ABE48-A520-4B86-8E18-7AC059237CFB}" srcId="{3BA01672-985E-4127-B7F8-512BB0B0C262}" destId="{2B31AB8A-A30F-4D81-9A4B-1E450FF80ABC}" srcOrd="2" destOrd="0" parTransId="{7F51B466-9371-472A-8EFB-64BAFF531BD2}" sibTransId="{BD8AA096-5CA5-46B1-B058-412AE4D4E8ED}"/>
    <dgm:cxn modelId="{0FFE9EEF-00E7-4D62-9E73-329B57B89F65}" srcId="{3BA01672-985E-4127-B7F8-512BB0B0C262}" destId="{E443C9B0-2694-4BDC-BFBF-3D99E5CFD203}" srcOrd="1" destOrd="0" parTransId="{8E9EF1B1-28A5-46F9-9A35-DB6B5FEF3763}" sibTransId="{EAEA9F88-57E3-4315-B72B-D54922C2B9D2}"/>
    <dgm:cxn modelId="{92A6C3EF-2F3D-495B-A9A1-02E3C6F3D3C3}" srcId="{3BA01672-985E-4127-B7F8-512BB0B0C262}" destId="{E41AB777-1C4B-4DA2-8EC3-50B986150F75}" srcOrd="3" destOrd="0" parTransId="{16CC850C-A499-4DA1-88B1-F33F2FEA1A5D}" sibTransId="{BCFE2934-664E-4BCD-B8C8-FFD827A52EC0}"/>
    <dgm:cxn modelId="{67731001-0507-444A-935C-861EC84FA73E}" type="presOf" srcId="{0D104826-265C-4396-B541-8084CCD79373}" destId="{EFDF6C9C-075C-4697-92B4-A41FFB0DCBD8}" srcOrd="0" destOrd="0" presId="urn:microsoft.com/office/officeart/2005/8/layout/chevron1"/>
    <dgm:cxn modelId="{973907D7-CE9D-4DFC-B756-F0CE8FCB0796}" srcId="{3BA01672-985E-4127-B7F8-512BB0B0C262}" destId="{73EEF119-1E20-4D27-BC24-2DCA63BF6A55}" srcOrd="4" destOrd="0" parTransId="{36906230-7E6B-4166-89FC-F3C7EA634087}" sibTransId="{01F92715-1D28-4CEC-8A27-4186C0009A89}"/>
    <dgm:cxn modelId="{8AF4599D-6943-4364-B7AE-80BEA19FD84D}" type="presOf" srcId="{2B31AB8A-A30F-4D81-9A4B-1E450FF80ABC}" destId="{7E88D311-6372-4A46-90D1-0F73723738A2}" srcOrd="0" destOrd="0" presId="urn:microsoft.com/office/officeart/2005/8/layout/chevron1"/>
    <dgm:cxn modelId="{209DBED3-5210-437C-8E3C-91B637B350B1}" type="presOf" srcId="{73EEF119-1E20-4D27-BC24-2DCA63BF6A55}" destId="{FB3CAA06-FFA1-4DF6-92DB-95158755139A}" srcOrd="0" destOrd="0" presId="urn:microsoft.com/office/officeart/2005/8/layout/chevron1"/>
    <dgm:cxn modelId="{5AE45BA7-B7A7-475A-8F6E-C69CBFE58920}" type="presParOf" srcId="{F862C8BE-E659-4ADD-A1AB-683E187FB522}" destId="{EFDF6C9C-075C-4697-92B4-A41FFB0DCBD8}" srcOrd="0" destOrd="0" presId="urn:microsoft.com/office/officeart/2005/8/layout/chevron1"/>
    <dgm:cxn modelId="{6B653F86-FBF5-4096-A5CA-DA457267C36E}" type="presParOf" srcId="{F862C8BE-E659-4ADD-A1AB-683E187FB522}" destId="{085F0052-92F9-4F2E-9AB4-B00EC44389EB}" srcOrd="1" destOrd="0" presId="urn:microsoft.com/office/officeart/2005/8/layout/chevron1"/>
    <dgm:cxn modelId="{B4E894E3-198D-422C-8F76-0C3FF6267F1C}" type="presParOf" srcId="{F862C8BE-E659-4ADD-A1AB-683E187FB522}" destId="{CD042E1B-889C-4601-BB27-8AA481A613DA}" srcOrd="2" destOrd="0" presId="urn:microsoft.com/office/officeart/2005/8/layout/chevron1"/>
    <dgm:cxn modelId="{A1021AD9-E6E6-4C1C-9513-3F5806443B58}" type="presParOf" srcId="{F862C8BE-E659-4ADD-A1AB-683E187FB522}" destId="{524EF40A-5772-425A-9EFC-C02F1CE7CF14}" srcOrd="3" destOrd="0" presId="urn:microsoft.com/office/officeart/2005/8/layout/chevron1"/>
    <dgm:cxn modelId="{3A59DA87-1BA0-4252-9469-26B7DCEABD16}" type="presParOf" srcId="{F862C8BE-E659-4ADD-A1AB-683E187FB522}" destId="{7E88D311-6372-4A46-90D1-0F73723738A2}" srcOrd="4" destOrd="0" presId="urn:microsoft.com/office/officeart/2005/8/layout/chevron1"/>
    <dgm:cxn modelId="{CA7033B2-7D1F-4F8E-AA18-9858C0478305}" type="presParOf" srcId="{F862C8BE-E659-4ADD-A1AB-683E187FB522}" destId="{D92F4F73-EF7F-46AF-9889-58D9CC1C59F5}" srcOrd="5" destOrd="0" presId="urn:microsoft.com/office/officeart/2005/8/layout/chevron1"/>
    <dgm:cxn modelId="{311E62BA-4C13-47E3-9AEA-B95A59626D23}" type="presParOf" srcId="{F862C8BE-E659-4ADD-A1AB-683E187FB522}" destId="{E6126986-F9C2-4D89-92E9-DAE9AB6EA4BF}" srcOrd="6" destOrd="0" presId="urn:microsoft.com/office/officeart/2005/8/layout/chevron1"/>
    <dgm:cxn modelId="{96A2DB84-C650-4BF8-8D84-E0B26125DF69}" type="presParOf" srcId="{F862C8BE-E659-4ADD-A1AB-683E187FB522}" destId="{66D355D3-3F77-4A31-B27C-A3F193D071BB}" srcOrd="7" destOrd="0" presId="urn:microsoft.com/office/officeart/2005/8/layout/chevron1"/>
    <dgm:cxn modelId="{B4879DA8-96EE-436A-8089-F0D5DECD7E8A}" type="presParOf" srcId="{F862C8BE-E659-4ADD-A1AB-683E187FB522}" destId="{FB3CAA06-FFA1-4DF6-92DB-95158755139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7DF652A-4FB1-49EC-8964-CFD51B5A52C5}" type="doc">
      <dgm:prSet loTypeId="urn:microsoft.com/office/officeart/2005/8/layout/cycle6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F483788-96AD-4CCE-9121-2E1B048B52D9}">
      <dgm:prSet phldrT="[Text]" custT="1"/>
      <dgm:spPr/>
      <dgm:t>
        <a:bodyPr/>
        <a:lstStyle/>
        <a:p>
          <a:r>
            <a:rPr lang="en-US" sz="1500" b="1"/>
            <a:t>BEI</a:t>
          </a:r>
        </a:p>
      </dgm:t>
    </dgm:pt>
    <dgm:pt modelId="{F1B7CDFE-B628-48D6-A427-72B9F8B92F73}" type="parTrans" cxnId="{380A4BFF-B857-4ED5-9DFA-6A35D6B131FD}">
      <dgm:prSet/>
      <dgm:spPr/>
      <dgm:t>
        <a:bodyPr/>
        <a:lstStyle/>
        <a:p>
          <a:endParaRPr lang="en-US"/>
        </a:p>
      </dgm:t>
    </dgm:pt>
    <dgm:pt modelId="{D070BEED-C060-4BF0-B796-B5EEF0600798}" type="sibTrans" cxnId="{380A4BFF-B857-4ED5-9DFA-6A35D6B131FD}">
      <dgm:prSet/>
      <dgm:spPr/>
      <dgm:t>
        <a:bodyPr/>
        <a:lstStyle/>
        <a:p>
          <a:endParaRPr lang="en-US"/>
        </a:p>
      </dgm:t>
    </dgm:pt>
    <dgm:pt modelId="{F27799A7-A2BF-4E59-AA1C-06CE6C21606F}">
      <dgm:prSet phldrT="[Text]" custT="1"/>
      <dgm:spPr/>
      <dgm:t>
        <a:bodyPr/>
        <a:lstStyle/>
        <a:p>
          <a:r>
            <a:rPr lang="en-US" sz="1500" b="1"/>
            <a:t>KPEI</a:t>
          </a:r>
        </a:p>
      </dgm:t>
    </dgm:pt>
    <dgm:pt modelId="{DE4BE443-3BA0-48E5-8FE2-4A97ABD0F753}" type="parTrans" cxnId="{A01CA4D8-CCA4-4385-977A-362A58B69152}">
      <dgm:prSet/>
      <dgm:spPr/>
      <dgm:t>
        <a:bodyPr/>
        <a:lstStyle/>
        <a:p>
          <a:endParaRPr lang="en-US"/>
        </a:p>
      </dgm:t>
    </dgm:pt>
    <dgm:pt modelId="{F3F8D4EA-49AD-4D0A-A50B-371367A7D23D}" type="sibTrans" cxnId="{A01CA4D8-CCA4-4385-977A-362A58B69152}">
      <dgm:prSet/>
      <dgm:spPr/>
      <dgm:t>
        <a:bodyPr/>
        <a:lstStyle/>
        <a:p>
          <a:endParaRPr lang="en-US"/>
        </a:p>
      </dgm:t>
    </dgm:pt>
    <dgm:pt modelId="{C88F9FD4-918D-4A72-830C-62016379695D}">
      <dgm:prSet phldrT="[Text]" custT="1"/>
      <dgm:spPr/>
      <dgm:t>
        <a:bodyPr/>
        <a:lstStyle/>
        <a:p>
          <a:r>
            <a:rPr lang="en-US" sz="1000" b="1"/>
            <a:t>Perusahaan Efek</a:t>
          </a:r>
        </a:p>
      </dgm:t>
    </dgm:pt>
    <dgm:pt modelId="{80930419-A6C9-47DD-A297-32A36323279B}" type="parTrans" cxnId="{3854A280-7529-4789-9F49-4AED82C50FB9}">
      <dgm:prSet/>
      <dgm:spPr/>
      <dgm:t>
        <a:bodyPr/>
        <a:lstStyle/>
        <a:p>
          <a:endParaRPr lang="en-US"/>
        </a:p>
      </dgm:t>
    </dgm:pt>
    <dgm:pt modelId="{679369F2-1DAD-4A3A-8F74-CFFC219702BA}" type="sibTrans" cxnId="{3854A280-7529-4789-9F49-4AED82C50FB9}">
      <dgm:prSet/>
      <dgm:spPr/>
      <dgm:t>
        <a:bodyPr/>
        <a:lstStyle/>
        <a:p>
          <a:endParaRPr lang="en-US"/>
        </a:p>
      </dgm:t>
    </dgm:pt>
    <dgm:pt modelId="{A1E8085D-8239-4CF1-B722-708E2DA65B35}">
      <dgm:prSet phldrT="[Text]" custT="1"/>
      <dgm:spPr/>
      <dgm:t>
        <a:bodyPr/>
        <a:lstStyle/>
        <a:p>
          <a:r>
            <a:rPr lang="en-US" sz="1000" b="1"/>
            <a:t>Lembaga Penunjang</a:t>
          </a:r>
        </a:p>
      </dgm:t>
    </dgm:pt>
    <dgm:pt modelId="{43732F90-5FB2-404B-A4DE-41F9AF93A3CF}" type="parTrans" cxnId="{A7FD0EC3-6AE0-4683-A878-DAE5A8BE2A01}">
      <dgm:prSet/>
      <dgm:spPr/>
      <dgm:t>
        <a:bodyPr/>
        <a:lstStyle/>
        <a:p>
          <a:endParaRPr lang="en-US"/>
        </a:p>
      </dgm:t>
    </dgm:pt>
    <dgm:pt modelId="{157DA521-6D8E-4173-8256-9435AE31723E}" type="sibTrans" cxnId="{A7FD0EC3-6AE0-4683-A878-DAE5A8BE2A01}">
      <dgm:prSet/>
      <dgm:spPr/>
      <dgm:t>
        <a:bodyPr/>
        <a:lstStyle/>
        <a:p>
          <a:endParaRPr lang="en-US"/>
        </a:p>
      </dgm:t>
    </dgm:pt>
    <dgm:pt modelId="{01A21BA2-C9CD-4740-80A3-5AC261238E88}">
      <dgm:prSet phldrT="[Text]" custT="1"/>
      <dgm:spPr/>
      <dgm:t>
        <a:bodyPr/>
        <a:lstStyle/>
        <a:p>
          <a:r>
            <a:rPr lang="en-US" sz="1500" b="1"/>
            <a:t>KSEI</a:t>
          </a:r>
        </a:p>
      </dgm:t>
    </dgm:pt>
    <dgm:pt modelId="{A8A186AC-3430-4DCC-B0D8-0AA9FCAFDDA8}" type="parTrans" cxnId="{1516596F-9040-48B0-BF44-5E663F64AF86}">
      <dgm:prSet/>
      <dgm:spPr/>
      <dgm:t>
        <a:bodyPr/>
        <a:lstStyle/>
        <a:p>
          <a:endParaRPr lang="en-US"/>
        </a:p>
      </dgm:t>
    </dgm:pt>
    <dgm:pt modelId="{E48B91E7-9082-46B8-801A-37F68CD2BF81}" type="sibTrans" cxnId="{1516596F-9040-48B0-BF44-5E663F64AF86}">
      <dgm:prSet/>
      <dgm:spPr/>
      <dgm:t>
        <a:bodyPr/>
        <a:lstStyle/>
        <a:p>
          <a:endParaRPr lang="en-US"/>
        </a:p>
      </dgm:t>
    </dgm:pt>
    <dgm:pt modelId="{84F24555-2E5B-4575-815C-109A4B1AA650}">
      <dgm:prSet custT="1"/>
      <dgm:spPr/>
      <dgm:t>
        <a:bodyPr/>
        <a:lstStyle/>
        <a:p>
          <a:r>
            <a:rPr lang="en-US" sz="1000" b="1"/>
            <a:t>Profesi Penunjang</a:t>
          </a:r>
        </a:p>
      </dgm:t>
    </dgm:pt>
    <dgm:pt modelId="{CA56F368-3E58-4622-BA9E-6791427C9B51}" type="parTrans" cxnId="{B402066A-A1AD-47C8-9262-811BEAB5CACE}">
      <dgm:prSet/>
      <dgm:spPr/>
      <dgm:t>
        <a:bodyPr/>
        <a:lstStyle/>
        <a:p>
          <a:endParaRPr lang="en-US"/>
        </a:p>
      </dgm:t>
    </dgm:pt>
    <dgm:pt modelId="{D3A8DB55-0BC9-419D-9FE7-5029A2AE0E0E}" type="sibTrans" cxnId="{B402066A-A1AD-47C8-9262-811BEAB5CACE}">
      <dgm:prSet/>
      <dgm:spPr/>
      <dgm:t>
        <a:bodyPr/>
        <a:lstStyle/>
        <a:p>
          <a:endParaRPr lang="en-US"/>
        </a:p>
      </dgm:t>
    </dgm:pt>
    <dgm:pt modelId="{005E24F6-F9FB-4561-95F0-E285900511EF}" type="pres">
      <dgm:prSet presAssocID="{C7DF652A-4FB1-49EC-8964-CFD51B5A52C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BC8E2F81-63D0-4F8B-A3CC-A4DAB898A13F}" type="pres">
      <dgm:prSet presAssocID="{0F483788-96AD-4CCE-9121-2E1B048B52D9}" presName="node" presStyleLbl="node1" presStyleIdx="0" presStyleCnt="6" custScaleX="12192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AB5E4B4-F335-47A5-A214-884960B00E27}" type="pres">
      <dgm:prSet presAssocID="{0F483788-96AD-4CCE-9121-2E1B048B52D9}" presName="spNode" presStyleCnt="0"/>
      <dgm:spPr/>
    </dgm:pt>
    <dgm:pt modelId="{3207B733-ABAB-4924-9406-7F7F26003BFC}" type="pres">
      <dgm:prSet presAssocID="{D070BEED-C060-4BF0-B796-B5EEF0600798}" presName="sibTrans" presStyleLbl="sibTrans1D1" presStyleIdx="0" presStyleCnt="6"/>
      <dgm:spPr/>
      <dgm:t>
        <a:bodyPr/>
        <a:lstStyle/>
        <a:p>
          <a:endParaRPr lang="en-AU"/>
        </a:p>
      </dgm:t>
    </dgm:pt>
    <dgm:pt modelId="{DAEE26C4-ECED-424A-AAC7-9B0A01ADB220}" type="pres">
      <dgm:prSet presAssocID="{F27799A7-A2BF-4E59-AA1C-06CE6C21606F}" presName="node" presStyleLbl="node1" presStyleIdx="1" presStyleCnt="6" custScaleX="13991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58E048A-FF38-4E5F-A4DD-73D2583C6742}" type="pres">
      <dgm:prSet presAssocID="{F27799A7-A2BF-4E59-AA1C-06CE6C21606F}" presName="spNode" presStyleCnt="0"/>
      <dgm:spPr/>
    </dgm:pt>
    <dgm:pt modelId="{B8AE285F-CAE2-4DF5-85AF-736C2640E7A5}" type="pres">
      <dgm:prSet presAssocID="{F3F8D4EA-49AD-4D0A-A50B-371367A7D23D}" presName="sibTrans" presStyleLbl="sibTrans1D1" presStyleIdx="1" presStyleCnt="6"/>
      <dgm:spPr/>
      <dgm:t>
        <a:bodyPr/>
        <a:lstStyle/>
        <a:p>
          <a:endParaRPr lang="en-AU"/>
        </a:p>
      </dgm:t>
    </dgm:pt>
    <dgm:pt modelId="{61518558-F412-4B81-86A6-A18F329C686B}" type="pres">
      <dgm:prSet presAssocID="{84F24555-2E5B-4575-815C-109A4B1AA650}" presName="node" presStyleLbl="node1" presStyleIdx="2" presStyleCnt="6" custScaleX="13651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522F70A-D84F-4563-9F8C-AA1513365072}" type="pres">
      <dgm:prSet presAssocID="{84F24555-2E5B-4575-815C-109A4B1AA650}" presName="spNode" presStyleCnt="0"/>
      <dgm:spPr/>
    </dgm:pt>
    <dgm:pt modelId="{7F6A932F-328C-41BE-A472-43D31922E804}" type="pres">
      <dgm:prSet presAssocID="{D3A8DB55-0BC9-419D-9FE7-5029A2AE0E0E}" presName="sibTrans" presStyleLbl="sibTrans1D1" presStyleIdx="2" presStyleCnt="6"/>
      <dgm:spPr/>
      <dgm:t>
        <a:bodyPr/>
        <a:lstStyle/>
        <a:p>
          <a:endParaRPr lang="en-AU"/>
        </a:p>
      </dgm:t>
    </dgm:pt>
    <dgm:pt modelId="{4932C75F-0E75-48B8-8B63-820A2AD23839}" type="pres">
      <dgm:prSet presAssocID="{C88F9FD4-918D-4A72-830C-62016379695D}" presName="node" presStyleLbl="node1" presStyleIdx="3" presStyleCnt="6" custScaleX="15204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4DC3E56-804B-414F-B2EB-FBF8A80C3448}" type="pres">
      <dgm:prSet presAssocID="{C88F9FD4-918D-4A72-830C-62016379695D}" presName="spNode" presStyleCnt="0"/>
      <dgm:spPr/>
    </dgm:pt>
    <dgm:pt modelId="{59793439-388E-4573-9110-C3B3C5130E3E}" type="pres">
      <dgm:prSet presAssocID="{679369F2-1DAD-4A3A-8F74-CFFC219702BA}" presName="sibTrans" presStyleLbl="sibTrans1D1" presStyleIdx="3" presStyleCnt="6"/>
      <dgm:spPr/>
      <dgm:t>
        <a:bodyPr/>
        <a:lstStyle/>
        <a:p>
          <a:endParaRPr lang="en-AU"/>
        </a:p>
      </dgm:t>
    </dgm:pt>
    <dgm:pt modelId="{FBEA27B6-7702-45A0-9486-9399F3E693C1}" type="pres">
      <dgm:prSet presAssocID="{A1E8085D-8239-4CF1-B722-708E2DA65B35}" presName="node" presStyleLbl="node1" presStyleIdx="4" presStyleCnt="6" custScaleX="14330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4404998-9C9D-4D5C-9E4A-D490D03370A3}" type="pres">
      <dgm:prSet presAssocID="{A1E8085D-8239-4CF1-B722-708E2DA65B35}" presName="spNode" presStyleCnt="0"/>
      <dgm:spPr/>
    </dgm:pt>
    <dgm:pt modelId="{317274AE-FB54-46A0-874E-09D48AF90886}" type="pres">
      <dgm:prSet presAssocID="{157DA521-6D8E-4173-8256-9435AE31723E}" presName="sibTrans" presStyleLbl="sibTrans1D1" presStyleIdx="4" presStyleCnt="6"/>
      <dgm:spPr/>
      <dgm:t>
        <a:bodyPr/>
        <a:lstStyle/>
        <a:p>
          <a:endParaRPr lang="en-AU"/>
        </a:p>
      </dgm:t>
    </dgm:pt>
    <dgm:pt modelId="{958D928E-98CF-4C5B-A8B1-53D6BD00D657}" type="pres">
      <dgm:prSet presAssocID="{01A21BA2-C9CD-4740-80A3-5AC261238E88}" presName="node" presStyleLbl="node1" presStyleIdx="5" presStyleCnt="6" custScaleX="13952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4943BA7-04AE-416F-8044-8974AB1C25BA}" type="pres">
      <dgm:prSet presAssocID="{01A21BA2-C9CD-4740-80A3-5AC261238E88}" presName="spNode" presStyleCnt="0"/>
      <dgm:spPr/>
    </dgm:pt>
    <dgm:pt modelId="{32E1B73E-73EE-47D0-BFAE-02BADE89D33C}" type="pres">
      <dgm:prSet presAssocID="{E48B91E7-9082-46B8-801A-37F68CD2BF81}" presName="sibTrans" presStyleLbl="sibTrans1D1" presStyleIdx="5" presStyleCnt="6"/>
      <dgm:spPr/>
      <dgm:t>
        <a:bodyPr/>
        <a:lstStyle/>
        <a:p>
          <a:endParaRPr lang="en-AU"/>
        </a:p>
      </dgm:t>
    </dgm:pt>
  </dgm:ptLst>
  <dgm:cxnLst>
    <dgm:cxn modelId="{D917F7A0-190C-4227-B56F-3D57F700DBB7}" type="presOf" srcId="{0F483788-96AD-4CCE-9121-2E1B048B52D9}" destId="{BC8E2F81-63D0-4F8B-A3CC-A4DAB898A13F}" srcOrd="0" destOrd="0" presId="urn:microsoft.com/office/officeart/2005/8/layout/cycle6"/>
    <dgm:cxn modelId="{96E09DBC-C116-46EE-BE35-060773F437AB}" type="presOf" srcId="{D070BEED-C060-4BF0-B796-B5EEF0600798}" destId="{3207B733-ABAB-4924-9406-7F7F26003BFC}" srcOrd="0" destOrd="0" presId="urn:microsoft.com/office/officeart/2005/8/layout/cycle6"/>
    <dgm:cxn modelId="{AF0DB7A7-5575-40F0-A6FE-FE0DE5D5BFCC}" type="presOf" srcId="{84F24555-2E5B-4575-815C-109A4B1AA650}" destId="{61518558-F412-4B81-86A6-A18F329C686B}" srcOrd="0" destOrd="0" presId="urn:microsoft.com/office/officeart/2005/8/layout/cycle6"/>
    <dgm:cxn modelId="{36CA777A-110C-4271-917D-1393B8FCE9F8}" type="presOf" srcId="{A1E8085D-8239-4CF1-B722-708E2DA65B35}" destId="{FBEA27B6-7702-45A0-9486-9399F3E693C1}" srcOrd="0" destOrd="0" presId="urn:microsoft.com/office/officeart/2005/8/layout/cycle6"/>
    <dgm:cxn modelId="{6C731492-3206-46C9-9F93-B11724037945}" type="presOf" srcId="{D3A8DB55-0BC9-419D-9FE7-5029A2AE0E0E}" destId="{7F6A932F-328C-41BE-A472-43D31922E804}" srcOrd="0" destOrd="0" presId="urn:microsoft.com/office/officeart/2005/8/layout/cycle6"/>
    <dgm:cxn modelId="{A01CA4D8-CCA4-4385-977A-362A58B69152}" srcId="{C7DF652A-4FB1-49EC-8964-CFD51B5A52C5}" destId="{F27799A7-A2BF-4E59-AA1C-06CE6C21606F}" srcOrd="1" destOrd="0" parTransId="{DE4BE443-3BA0-48E5-8FE2-4A97ABD0F753}" sibTransId="{F3F8D4EA-49AD-4D0A-A50B-371367A7D23D}"/>
    <dgm:cxn modelId="{A7FD0EC3-6AE0-4683-A878-DAE5A8BE2A01}" srcId="{C7DF652A-4FB1-49EC-8964-CFD51B5A52C5}" destId="{A1E8085D-8239-4CF1-B722-708E2DA65B35}" srcOrd="4" destOrd="0" parTransId="{43732F90-5FB2-404B-A4DE-41F9AF93A3CF}" sibTransId="{157DA521-6D8E-4173-8256-9435AE31723E}"/>
    <dgm:cxn modelId="{A16E779E-4760-4990-8F11-1C367F1FD3A2}" type="presOf" srcId="{E48B91E7-9082-46B8-801A-37F68CD2BF81}" destId="{32E1B73E-73EE-47D0-BFAE-02BADE89D33C}" srcOrd="0" destOrd="0" presId="urn:microsoft.com/office/officeart/2005/8/layout/cycle6"/>
    <dgm:cxn modelId="{F8E90A3D-6018-4083-B2D7-BB06CB094038}" type="presOf" srcId="{679369F2-1DAD-4A3A-8F74-CFFC219702BA}" destId="{59793439-388E-4573-9110-C3B3C5130E3E}" srcOrd="0" destOrd="0" presId="urn:microsoft.com/office/officeart/2005/8/layout/cycle6"/>
    <dgm:cxn modelId="{804C9386-478A-49C5-9795-E1A94E341D19}" type="presOf" srcId="{F3F8D4EA-49AD-4D0A-A50B-371367A7D23D}" destId="{B8AE285F-CAE2-4DF5-85AF-736C2640E7A5}" srcOrd="0" destOrd="0" presId="urn:microsoft.com/office/officeart/2005/8/layout/cycle6"/>
    <dgm:cxn modelId="{DE1F74BB-DCD9-488C-84B8-F2191672D7A7}" type="presOf" srcId="{C7DF652A-4FB1-49EC-8964-CFD51B5A52C5}" destId="{005E24F6-F9FB-4561-95F0-E285900511EF}" srcOrd="0" destOrd="0" presId="urn:microsoft.com/office/officeart/2005/8/layout/cycle6"/>
    <dgm:cxn modelId="{1516596F-9040-48B0-BF44-5E663F64AF86}" srcId="{C7DF652A-4FB1-49EC-8964-CFD51B5A52C5}" destId="{01A21BA2-C9CD-4740-80A3-5AC261238E88}" srcOrd="5" destOrd="0" parTransId="{A8A186AC-3430-4DCC-B0D8-0AA9FCAFDDA8}" sibTransId="{E48B91E7-9082-46B8-801A-37F68CD2BF81}"/>
    <dgm:cxn modelId="{7749C3D9-73D4-4333-80E1-77EB878EAD3C}" type="presOf" srcId="{157DA521-6D8E-4173-8256-9435AE31723E}" destId="{317274AE-FB54-46A0-874E-09D48AF90886}" srcOrd="0" destOrd="0" presId="urn:microsoft.com/office/officeart/2005/8/layout/cycle6"/>
    <dgm:cxn modelId="{911C552A-77A5-495F-B7BB-EE6F0B1B6EDC}" type="presOf" srcId="{F27799A7-A2BF-4E59-AA1C-06CE6C21606F}" destId="{DAEE26C4-ECED-424A-AAC7-9B0A01ADB220}" srcOrd="0" destOrd="0" presId="urn:microsoft.com/office/officeart/2005/8/layout/cycle6"/>
    <dgm:cxn modelId="{2658673B-9C23-463E-A3EE-9A016D738009}" type="presOf" srcId="{01A21BA2-C9CD-4740-80A3-5AC261238E88}" destId="{958D928E-98CF-4C5B-A8B1-53D6BD00D657}" srcOrd="0" destOrd="0" presId="urn:microsoft.com/office/officeart/2005/8/layout/cycle6"/>
    <dgm:cxn modelId="{22CD79C6-000D-4287-85FA-E1D6233B1A77}" type="presOf" srcId="{C88F9FD4-918D-4A72-830C-62016379695D}" destId="{4932C75F-0E75-48B8-8B63-820A2AD23839}" srcOrd="0" destOrd="0" presId="urn:microsoft.com/office/officeart/2005/8/layout/cycle6"/>
    <dgm:cxn modelId="{3854A280-7529-4789-9F49-4AED82C50FB9}" srcId="{C7DF652A-4FB1-49EC-8964-CFD51B5A52C5}" destId="{C88F9FD4-918D-4A72-830C-62016379695D}" srcOrd="3" destOrd="0" parTransId="{80930419-A6C9-47DD-A297-32A36323279B}" sibTransId="{679369F2-1DAD-4A3A-8F74-CFFC219702BA}"/>
    <dgm:cxn modelId="{B402066A-A1AD-47C8-9262-811BEAB5CACE}" srcId="{C7DF652A-4FB1-49EC-8964-CFD51B5A52C5}" destId="{84F24555-2E5B-4575-815C-109A4B1AA650}" srcOrd="2" destOrd="0" parTransId="{CA56F368-3E58-4622-BA9E-6791427C9B51}" sibTransId="{D3A8DB55-0BC9-419D-9FE7-5029A2AE0E0E}"/>
    <dgm:cxn modelId="{380A4BFF-B857-4ED5-9DFA-6A35D6B131FD}" srcId="{C7DF652A-4FB1-49EC-8964-CFD51B5A52C5}" destId="{0F483788-96AD-4CCE-9121-2E1B048B52D9}" srcOrd="0" destOrd="0" parTransId="{F1B7CDFE-B628-48D6-A427-72B9F8B92F73}" sibTransId="{D070BEED-C060-4BF0-B796-B5EEF0600798}"/>
    <dgm:cxn modelId="{924196F3-ECDD-42F1-9504-FDCB338E7088}" type="presParOf" srcId="{005E24F6-F9FB-4561-95F0-E285900511EF}" destId="{BC8E2F81-63D0-4F8B-A3CC-A4DAB898A13F}" srcOrd="0" destOrd="0" presId="urn:microsoft.com/office/officeart/2005/8/layout/cycle6"/>
    <dgm:cxn modelId="{3A62B564-A78A-4714-B3C2-28896210EE2A}" type="presParOf" srcId="{005E24F6-F9FB-4561-95F0-E285900511EF}" destId="{BAB5E4B4-F335-47A5-A214-884960B00E27}" srcOrd="1" destOrd="0" presId="urn:microsoft.com/office/officeart/2005/8/layout/cycle6"/>
    <dgm:cxn modelId="{1D4486B0-8470-4FE4-BAC4-B2E4DB023792}" type="presParOf" srcId="{005E24F6-F9FB-4561-95F0-E285900511EF}" destId="{3207B733-ABAB-4924-9406-7F7F26003BFC}" srcOrd="2" destOrd="0" presId="urn:microsoft.com/office/officeart/2005/8/layout/cycle6"/>
    <dgm:cxn modelId="{9CA32034-0679-4071-97B9-674C307B2D99}" type="presParOf" srcId="{005E24F6-F9FB-4561-95F0-E285900511EF}" destId="{DAEE26C4-ECED-424A-AAC7-9B0A01ADB220}" srcOrd="3" destOrd="0" presId="urn:microsoft.com/office/officeart/2005/8/layout/cycle6"/>
    <dgm:cxn modelId="{329F072F-B2DD-497E-9986-11E85CD1C244}" type="presParOf" srcId="{005E24F6-F9FB-4561-95F0-E285900511EF}" destId="{758E048A-FF38-4E5F-A4DD-73D2583C6742}" srcOrd="4" destOrd="0" presId="urn:microsoft.com/office/officeart/2005/8/layout/cycle6"/>
    <dgm:cxn modelId="{332B4480-D262-4929-8B85-AC6224342809}" type="presParOf" srcId="{005E24F6-F9FB-4561-95F0-E285900511EF}" destId="{B8AE285F-CAE2-4DF5-85AF-736C2640E7A5}" srcOrd="5" destOrd="0" presId="urn:microsoft.com/office/officeart/2005/8/layout/cycle6"/>
    <dgm:cxn modelId="{CDCCD478-AA41-4393-A600-8C90F71E5401}" type="presParOf" srcId="{005E24F6-F9FB-4561-95F0-E285900511EF}" destId="{61518558-F412-4B81-86A6-A18F329C686B}" srcOrd="6" destOrd="0" presId="urn:microsoft.com/office/officeart/2005/8/layout/cycle6"/>
    <dgm:cxn modelId="{65D726E9-1A44-471A-A1D0-0BFBD1867B71}" type="presParOf" srcId="{005E24F6-F9FB-4561-95F0-E285900511EF}" destId="{7522F70A-D84F-4563-9F8C-AA1513365072}" srcOrd="7" destOrd="0" presId="urn:microsoft.com/office/officeart/2005/8/layout/cycle6"/>
    <dgm:cxn modelId="{E56CA989-6D8C-485F-9373-96F71144C194}" type="presParOf" srcId="{005E24F6-F9FB-4561-95F0-E285900511EF}" destId="{7F6A932F-328C-41BE-A472-43D31922E804}" srcOrd="8" destOrd="0" presId="urn:microsoft.com/office/officeart/2005/8/layout/cycle6"/>
    <dgm:cxn modelId="{C03C37F6-3DCE-4BCA-8916-F83A4C4AB888}" type="presParOf" srcId="{005E24F6-F9FB-4561-95F0-E285900511EF}" destId="{4932C75F-0E75-48B8-8B63-820A2AD23839}" srcOrd="9" destOrd="0" presId="urn:microsoft.com/office/officeart/2005/8/layout/cycle6"/>
    <dgm:cxn modelId="{C312ACFD-386A-4F27-B89D-47BD2DF87DAE}" type="presParOf" srcId="{005E24F6-F9FB-4561-95F0-E285900511EF}" destId="{24DC3E56-804B-414F-B2EB-FBF8A80C3448}" srcOrd="10" destOrd="0" presId="urn:microsoft.com/office/officeart/2005/8/layout/cycle6"/>
    <dgm:cxn modelId="{4EB9380F-9EEE-480E-9D02-466FFDBD489E}" type="presParOf" srcId="{005E24F6-F9FB-4561-95F0-E285900511EF}" destId="{59793439-388E-4573-9110-C3B3C5130E3E}" srcOrd="11" destOrd="0" presId="urn:microsoft.com/office/officeart/2005/8/layout/cycle6"/>
    <dgm:cxn modelId="{1B8981C0-78AE-4EAA-B8B4-2FB3A6B4E93A}" type="presParOf" srcId="{005E24F6-F9FB-4561-95F0-E285900511EF}" destId="{FBEA27B6-7702-45A0-9486-9399F3E693C1}" srcOrd="12" destOrd="0" presId="urn:microsoft.com/office/officeart/2005/8/layout/cycle6"/>
    <dgm:cxn modelId="{B548A63C-1BBE-46B2-B72F-E8F10173427D}" type="presParOf" srcId="{005E24F6-F9FB-4561-95F0-E285900511EF}" destId="{74404998-9C9D-4D5C-9E4A-D490D03370A3}" srcOrd="13" destOrd="0" presId="urn:microsoft.com/office/officeart/2005/8/layout/cycle6"/>
    <dgm:cxn modelId="{ECB478DA-BEEB-46D0-B92F-FF83BDB2EB83}" type="presParOf" srcId="{005E24F6-F9FB-4561-95F0-E285900511EF}" destId="{317274AE-FB54-46A0-874E-09D48AF90886}" srcOrd="14" destOrd="0" presId="urn:microsoft.com/office/officeart/2005/8/layout/cycle6"/>
    <dgm:cxn modelId="{87DD06E0-4A51-49AF-9953-B8A8A1D03DC9}" type="presParOf" srcId="{005E24F6-F9FB-4561-95F0-E285900511EF}" destId="{958D928E-98CF-4C5B-A8B1-53D6BD00D657}" srcOrd="15" destOrd="0" presId="urn:microsoft.com/office/officeart/2005/8/layout/cycle6"/>
    <dgm:cxn modelId="{C444F9CD-661D-4D23-BFAE-8505BED78EEA}" type="presParOf" srcId="{005E24F6-F9FB-4561-95F0-E285900511EF}" destId="{E4943BA7-04AE-416F-8044-8974AB1C25BA}" srcOrd="16" destOrd="0" presId="urn:microsoft.com/office/officeart/2005/8/layout/cycle6"/>
    <dgm:cxn modelId="{00BC22BB-EA1F-471C-8CD0-73DE4160D9D1}" type="presParOf" srcId="{005E24F6-F9FB-4561-95F0-E285900511EF}" destId="{32E1B73E-73EE-47D0-BFAE-02BADE89D33C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0.02116</cdr:x>
      <cdr:y>0.03277</cdr:y>
    </cdr:from>
    <cdr:to>
      <cdr:x>0.98765</cdr:x>
      <cdr:y>0.10577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134471" y="245393"/>
          <a:ext cx="6140824" cy="546648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31750">
          <a:solidFill>
            <a:srgbClr val="C00000"/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d-ID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6" y="1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r">
              <a:defRPr sz="1200"/>
            </a:lvl1pPr>
          </a:lstStyle>
          <a:p>
            <a:fld id="{B03E24E8-145F-448B-AF71-0D06DE630B18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721107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6" y="9721107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r">
              <a:defRPr sz="1200"/>
            </a:lvl1pPr>
          </a:lstStyle>
          <a:p>
            <a:fld id="{9F3F099E-F4B7-46D6-BEDA-9B91CF723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7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6" y="1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r">
              <a:defRPr sz="1200"/>
            </a:lvl1pPr>
          </a:lstStyle>
          <a:p>
            <a:fld id="{844BB1B9-4A3A-49DA-9ADB-1BE04DDB7CCA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66763"/>
            <a:ext cx="5545138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0" tIns="47535" rIns="95070" bIns="4753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5070" tIns="47535" rIns="95070" bIns="4753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6" y="9721107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r">
              <a:defRPr sz="1200"/>
            </a:lvl1pPr>
          </a:lstStyle>
          <a:p>
            <a:fld id="{AA376242-8928-4CA8-9C42-48B38118B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92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766763"/>
            <a:ext cx="5541962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76242-8928-4CA8-9C42-48B38118B79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12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766763"/>
            <a:ext cx="5541962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76242-8928-4CA8-9C42-48B38118B79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87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766763"/>
            <a:ext cx="5541962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76242-8928-4CA8-9C42-48B38118B79E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52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76242-8928-4CA8-9C42-48B38118B79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14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76242-8928-4CA8-9C42-48B38118B79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002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76242-8928-4CA8-9C42-48B38118B79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25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76242-8928-4CA8-9C42-48B38118B79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8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76242-8928-4CA8-9C42-48B38118B79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14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76242-8928-4CA8-9C42-48B38118B79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07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76242-8928-4CA8-9C42-48B38118B79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82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ACFA2A-4DCC-4A6A-84E9-0C33F662077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10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5.jpeg"/></Relationships>
</file>

<file path=ppt/slideLayouts/_rels/slideLayout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jpe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mbatas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verdi.JSX1\AppData\Local\Microsoft\Windows\Temporary Internet Files\Content.Outlook\RJ2RK9UG\Logo Bursa Efek Indonesia Final (2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643" y="5181600"/>
            <a:ext cx="1485758" cy="1447800"/>
          </a:xfrm>
          <a:prstGeom prst="rect">
            <a:avLst/>
          </a:prstGeom>
          <a:noFill/>
        </p:spPr>
      </p:pic>
      <p:graphicFrame>
        <p:nvGraphicFramePr>
          <p:cNvPr id="48" name="Table 47"/>
          <p:cNvGraphicFramePr>
            <a:graphicFrameLocks noGrp="1"/>
          </p:cNvGraphicFramePr>
          <p:nvPr userDrawn="1"/>
        </p:nvGraphicFramePr>
        <p:xfrm>
          <a:off x="1828800" y="1991360"/>
          <a:ext cx="6172200" cy="280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5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736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Investasi</a:t>
                      </a: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Di Pasar</a:t>
                      </a:r>
                      <a:r>
                        <a:rPr lang="en-US" sz="240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Modal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Efek &amp; </a:t>
                      </a:r>
                      <a:r>
                        <a:rPr lang="en-US" sz="2400" b="0" dirty="0" err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Mechanisme</a:t>
                      </a:r>
                      <a:r>
                        <a:rPr lang="en-US" sz="2400" b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Perdagangan</a:t>
                      </a:r>
                      <a:r>
                        <a:rPr lang="en-US" sz="2400" b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Saham</a:t>
                      </a:r>
                      <a:r>
                        <a:rPr lang="en-US" sz="2400" b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    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Emiten</a:t>
                      </a:r>
                      <a:r>
                        <a:rPr lang="en-US" sz="2400" b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dan</a:t>
                      </a:r>
                      <a:r>
                        <a:rPr lang="en-US" sz="2400" b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Struktur</a:t>
                      </a:r>
                      <a:r>
                        <a:rPr lang="en-US" sz="2400" b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 Pasar Modal Indonesia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Acuan</a:t>
                      </a:r>
                      <a:r>
                        <a:rPr lang="en-US" sz="2400" b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Kepemilikan</a:t>
                      </a:r>
                      <a:r>
                        <a:rPr lang="en-US" sz="2400" b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Sekuritas</a:t>
                      </a:r>
                      <a:r>
                        <a:rPr lang="en-US" sz="2400" b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 (</a:t>
                      </a:r>
                      <a:r>
                        <a:rPr lang="en-US" sz="2400" b="0" dirty="0" err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AKSes</a:t>
                      </a:r>
                      <a:r>
                        <a:rPr lang="en-US" sz="2400" b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Pengantar</a:t>
                      </a:r>
                      <a:r>
                        <a:rPr lang="en-US" sz="2400" baseline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Analisa</a:t>
                      </a:r>
                      <a:r>
                        <a:rPr lang="en-US" sz="2400" baseline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Saham</a:t>
                      </a:r>
                      <a:endParaRPr lang="en-US" sz="240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pSp>
        <p:nvGrpSpPr>
          <p:cNvPr id="50" name="Group 49"/>
          <p:cNvGrpSpPr/>
          <p:nvPr userDrawn="1"/>
        </p:nvGrpSpPr>
        <p:grpSpPr>
          <a:xfrm>
            <a:off x="0" y="0"/>
            <a:ext cx="9906000" cy="307777"/>
            <a:chOff x="0" y="0"/>
            <a:chExt cx="9906000" cy="307777"/>
          </a:xfrm>
        </p:grpSpPr>
        <p:sp>
          <p:nvSpPr>
            <p:cNvPr id="28" name="TextBox 27"/>
            <p:cNvSpPr txBox="1"/>
            <p:nvPr userDrawn="1"/>
          </p:nvSpPr>
          <p:spPr>
            <a:xfrm>
              <a:off x="0" y="0"/>
              <a:ext cx="44958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latin typeface="Calibri Light" pitchFamily="34" charset="0"/>
                </a:rPr>
                <a:t>Bursa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  <a:latin typeface="Calibri Light" pitchFamily="34" charset="0"/>
                </a:rPr>
                <a:t>Efek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latin typeface="Calibri Light" pitchFamily="34" charset="0"/>
                </a:rPr>
                <a:t> Indonesia | Sekolah Pasar Modal | Level I</a:t>
              </a: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4495800" y="0"/>
              <a:ext cx="5410200" cy="3048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umber Referensi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52406" y="130455"/>
            <a:ext cx="838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211643" y="838830"/>
            <a:ext cx="8229600" cy="0"/>
          </a:xfrm>
          <a:prstGeom prst="line">
            <a:avLst/>
          </a:prstGeom>
          <a:ln w="9525">
            <a:solidFill>
              <a:srgbClr val="6F7275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1121230" y="76200"/>
            <a:ext cx="8382000" cy="6858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6467418"/>
            <a:ext cx="9902952" cy="265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9448800" y="6416684"/>
            <a:ext cx="471714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5E8CE-B273-41E3-9161-0C92FDEE0DA2}" type="slidenum">
              <a:rPr kumimoji="0" lang="en-US" sz="15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>
            <a:spLocks/>
          </p:cNvSpPr>
          <p:nvPr userDrawn="1"/>
        </p:nvSpPr>
        <p:spPr>
          <a:xfrm>
            <a:off x="1469455" y="6292596"/>
            <a:ext cx="18288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|</a:t>
            </a:r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31" name="TextBox 30"/>
          <p:cNvSpPr txBox="1">
            <a:spLocks/>
          </p:cNvSpPr>
          <p:nvPr userDrawn="1"/>
        </p:nvSpPr>
        <p:spPr>
          <a:xfrm>
            <a:off x="685800" y="6294084"/>
            <a:ext cx="8229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baseline="0">
                <a:solidFill>
                  <a:schemeClr val="bg1">
                    <a:lumMod val="50000"/>
                  </a:schemeClr>
                </a:solidFill>
                <a:effectLst/>
              </a:rPr>
              <a:t>Pasar Perdana</a:t>
            </a:r>
            <a:endParaRPr lang="en-US" sz="10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32" name="TextBox 31"/>
          <p:cNvSpPr txBox="1">
            <a:spLocks/>
          </p:cNvSpPr>
          <p:nvPr userDrawn="1"/>
        </p:nvSpPr>
        <p:spPr>
          <a:xfrm>
            <a:off x="1644471" y="6294090"/>
            <a:ext cx="8229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baseline="0">
                <a:solidFill>
                  <a:schemeClr val="bg1">
                    <a:lumMod val="50000"/>
                  </a:schemeClr>
                </a:solidFill>
                <a:effectLst/>
              </a:rPr>
              <a:t>Pasar Sekunder</a:t>
            </a:r>
            <a:endParaRPr lang="en-US" sz="10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33" name="TextBox 32"/>
          <p:cNvSpPr txBox="1">
            <a:spLocks/>
          </p:cNvSpPr>
          <p:nvPr userDrawn="1"/>
        </p:nvSpPr>
        <p:spPr>
          <a:xfrm>
            <a:off x="2637130" y="6294090"/>
            <a:ext cx="146304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baseline="0">
                <a:solidFill>
                  <a:schemeClr val="bg1">
                    <a:lumMod val="50000"/>
                  </a:schemeClr>
                </a:solidFill>
                <a:effectLst/>
              </a:rPr>
              <a:t>Pembentukan Harga Saham</a:t>
            </a:r>
            <a:endParaRPr lang="en-US" sz="10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34" name="TextBox 33"/>
          <p:cNvSpPr txBox="1">
            <a:spLocks/>
          </p:cNvSpPr>
          <p:nvPr userDrawn="1"/>
        </p:nvSpPr>
        <p:spPr>
          <a:xfrm>
            <a:off x="4267200" y="6294090"/>
            <a:ext cx="109728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baseline="0">
                <a:solidFill>
                  <a:schemeClr val="bg1">
                    <a:lumMod val="50000"/>
                  </a:schemeClr>
                </a:solidFill>
                <a:effectLst/>
              </a:rPr>
              <a:t>Indeks Harga</a:t>
            </a:r>
            <a:r>
              <a:rPr lang="en-US" sz="1000" b="1">
                <a:solidFill>
                  <a:schemeClr val="bg1">
                    <a:lumMod val="50000"/>
                  </a:schemeClr>
                </a:solidFill>
                <a:effectLst/>
              </a:rPr>
              <a:t> Saham</a:t>
            </a:r>
          </a:p>
        </p:txBody>
      </p:sp>
      <p:sp>
        <p:nvSpPr>
          <p:cNvPr id="35" name="TextBox 34"/>
          <p:cNvSpPr txBox="1">
            <a:spLocks/>
          </p:cNvSpPr>
          <p:nvPr userDrawn="1"/>
        </p:nvSpPr>
        <p:spPr>
          <a:xfrm>
            <a:off x="5504547" y="6294090"/>
            <a:ext cx="12801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baseline="0">
                <a:solidFill>
                  <a:srgbClr val="B23437"/>
                </a:solidFill>
                <a:effectLst/>
              </a:rPr>
              <a:t>Sumber Referensi Data</a:t>
            </a:r>
            <a:endParaRPr lang="en-US" sz="1000" b="1">
              <a:solidFill>
                <a:srgbClr val="B23437"/>
              </a:solidFill>
              <a:effectLst/>
            </a:endParaRPr>
          </a:p>
        </p:txBody>
      </p:sp>
      <p:sp>
        <p:nvSpPr>
          <p:cNvPr id="36" name="TextBox 35"/>
          <p:cNvSpPr txBox="1">
            <a:spLocks/>
          </p:cNvSpPr>
          <p:nvPr userDrawn="1"/>
        </p:nvSpPr>
        <p:spPr>
          <a:xfrm>
            <a:off x="2469490" y="6294084"/>
            <a:ext cx="18288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|</a:t>
            </a:r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37" name="TextBox 36"/>
          <p:cNvSpPr txBox="1">
            <a:spLocks/>
          </p:cNvSpPr>
          <p:nvPr userDrawn="1"/>
        </p:nvSpPr>
        <p:spPr>
          <a:xfrm>
            <a:off x="4100170" y="6294084"/>
            <a:ext cx="18288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|</a:t>
            </a:r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38" name="TextBox 37"/>
          <p:cNvSpPr txBox="1">
            <a:spLocks/>
          </p:cNvSpPr>
          <p:nvPr userDrawn="1"/>
        </p:nvSpPr>
        <p:spPr>
          <a:xfrm>
            <a:off x="5361579" y="6294084"/>
            <a:ext cx="18288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|</a:t>
            </a:r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graphicFrame>
        <p:nvGraphicFramePr>
          <p:cNvPr id="39" name="Diagram 38"/>
          <p:cNvGraphicFramePr/>
          <p:nvPr userDrawn="1"/>
        </p:nvGraphicFramePr>
        <p:xfrm>
          <a:off x="25401" y="6457731"/>
          <a:ext cx="9448800" cy="287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mbatas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 userDrawn="1"/>
        </p:nvGraphicFramePr>
        <p:xfrm>
          <a:off x="1828806" y="1686560"/>
          <a:ext cx="6400800" cy="280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838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Investasi</a:t>
                      </a:r>
                      <a:r>
                        <a:rPr lang="en-US" sz="2400" b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 Di Pasar</a:t>
                      </a:r>
                      <a:r>
                        <a:rPr lang="en-US" sz="2400" b="0" baseline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 Modal</a:t>
                      </a:r>
                      <a:endParaRPr lang="en-US" sz="2400" b="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" b="1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Efek &amp; </a:t>
                      </a:r>
                      <a:r>
                        <a:rPr lang="en-US" sz="2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Mekanisme</a:t>
                      </a: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Perdagangan</a:t>
                      </a: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Saham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ctr"/>
                      <a:endParaRPr lang="en-US" sz="200" b="1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Emiten</a:t>
                      </a:r>
                      <a:r>
                        <a:rPr lang="en-US" sz="2400" b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dan</a:t>
                      </a:r>
                      <a:r>
                        <a:rPr lang="en-US" sz="2400" b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Struktur</a:t>
                      </a:r>
                      <a:r>
                        <a:rPr lang="en-US" sz="2400" b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 Pasar Modal Indonesia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Acuan</a:t>
                      </a:r>
                      <a:r>
                        <a:rPr lang="en-US" sz="2400" b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Kepemilikan</a:t>
                      </a:r>
                      <a:r>
                        <a:rPr lang="en-US" sz="2400" b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Sekuritas</a:t>
                      </a:r>
                      <a:r>
                        <a:rPr lang="en-US" sz="2400" b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 (</a:t>
                      </a:r>
                      <a:r>
                        <a:rPr lang="en-US" sz="2400" b="0" dirty="0" err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AKSes</a:t>
                      </a:r>
                      <a:r>
                        <a:rPr lang="en-US" sz="2400" b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200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\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Pengantar</a:t>
                      </a:r>
                      <a:r>
                        <a:rPr lang="en-US" sz="2400" baseline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Analisa</a:t>
                      </a:r>
                      <a:r>
                        <a:rPr lang="en-US" sz="2400" baseline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Saham</a:t>
                      </a:r>
                      <a:endParaRPr lang="en-US" sz="240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24" name="Picture 2" descr="C:\Users\verdi.JSX1\AppData\Local\Microsoft\Windows\Temporary Internet Files\Content.Outlook\RJ2RK9UG\Logo Bursa Efek Indonesia Final (2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8687" y="5393100"/>
            <a:ext cx="1268713" cy="1236300"/>
          </a:xfrm>
          <a:prstGeom prst="rect">
            <a:avLst/>
          </a:prstGeom>
          <a:noFill/>
        </p:spPr>
      </p:pic>
      <p:grpSp>
        <p:nvGrpSpPr>
          <p:cNvPr id="25" name="Group 24"/>
          <p:cNvGrpSpPr/>
          <p:nvPr userDrawn="1"/>
        </p:nvGrpSpPr>
        <p:grpSpPr>
          <a:xfrm>
            <a:off x="0" y="0"/>
            <a:ext cx="9906000" cy="307777"/>
            <a:chOff x="0" y="0"/>
            <a:chExt cx="9906000" cy="307777"/>
          </a:xfrm>
        </p:grpSpPr>
        <p:sp>
          <p:nvSpPr>
            <p:cNvPr id="26" name="TextBox 25"/>
            <p:cNvSpPr txBox="1"/>
            <p:nvPr userDrawn="1"/>
          </p:nvSpPr>
          <p:spPr>
            <a:xfrm>
              <a:off x="0" y="0"/>
              <a:ext cx="4953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latin typeface="Calibri Light" pitchFamily="34" charset="0"/>
                </a:rPr>
                <a:t>Bursa Efek Indonesia | Sekolah Pasar Modal | Level I</a:t>
              </a: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4953000" y="0"/>
              <a:ext cx="49530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ta Investasi di Pasar Mod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DATA\Kantor\Tugas\2012\Template Slide BEI\Logo_Sekunder_IDX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97748" y="237280"/>
            <a:ext cx="768851" cy="96792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 userDrawn="1"/>
        </p:nvSpPr>
        <p:spPr>
          <a:xfrm>
            <a:off x="152406" y="130455"/>
            <a:ext cx="838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211643" y="838830"/>
            <a:ext cx="8229600" cy="0"/>
          </a:xfrm>
          <a:prstGeom prst="line">
            <a:avLst/>
          </a:prstGeom>
          <a:ln w="9525">
            <a:solidFill>
              <a:srgbClr val="6F7275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1121230" y="76200"/>
            <a:ext cx="8382000" cy="6858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467418"/>
            <a:ext cx="9902952" cy="265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9448800" y="6416684"/>
            <a:ext cx="471714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5E8CE-B273-41E3-9161-0C92FDEE0DA2}" type="slidenum">
              <a:rPr kumimoji="0" lang="en-US" sz="15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7" name="Diagram 26"/>
          <p:cNvGraphicFramePr/>
          <p:nvPr userDrawn="1"/>
        </p:nvGraphicFramePr>
        <p:xfrm>
          <a:off x="25401" y="6457731"/>
          <a:ext cx="9448800" cy="287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Investor di Pasar Perd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DATA\Kantor\Tugas\2012\Template Slide BEI\Logo_Sekunder_IDX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97748" y="237280"/>
            <a:ext cx="768851" cy="96792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 userDrawn="1"/>
        </p:nvSpPr>
        <p:spPr>
          <a:xfrm>
            <a:off x="152406" y="130455"/>
            <a:ext cx="838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211643" y="838830"/>
            <a:ext cx="8229600" cy="0"/>
          </a:xfrm>
          <a:prstGeom prst="line">
            <a:avLst/>
          </a:prstGeom>
          <a:ln w="9525">
            <a:solidFill>
              <a:srgbClr val="6F7275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1121230" y="76200"/>
            <a:ext cx="8382000" cy="6858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/>
          <p:cNvSpPr txBox="1">
            <a:spLocks/>
          </p:cNvSpPr>
          <p:nvPr userDrawn="1"/>
        </p:nvSpPr>
        <p:spPr>
          <a:xfrm>
            <a:off x="3421938" y="6294090"/>
            <a:ext cx="13716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baseline="0">
                <a:solidFill>
                  <a:srgbClr val="C00000"/>
                </a:solidFill>
                <a:effectLst/>
              </a:rPr>
              <a:t>Investor di Pasar Perdana</a:t>
            </a:r>
            <a:endParaRPr lang="en-US" sz="1000" b="1">
              <a:solidFill>
                <a:srgbClr val="C00000"/>
              </a:solidFill>
              <a:effectLst/>
            </a:endParaRPr>
          </a:p>
        </p:txBody>
      </p:sp>
      <p:sp>
        <p:nvSpPr>
          <p:cNvPr id="10" name="TextBox 9"/>
          <p:cNvSpPr txBox="1">
            <a:spLocks/>
          </p:cNvSpPr>
          <p:nvPr userDrawn="1"/>
        </p:nvSpPr>
        <p:spPr>
          <a:xfrm>
            <a:off x="4770492" y="6294084"/>
            <a:ext cx="18288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|</a:t>
            </a:r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11" name="TextBox 10"/>
          <p:cNvSpPr txBox="1">
            <a:spLocks/>
          </p:cNvSpPr>
          <p:nvPr userDrawn="1"/>
        </p:nvSpPr>
        <p:spPr>
          <a:xfrm>
            <a:off x="6492240" y="6294090"/>
            <a:ext cx="21945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baseline="0">
                <a:solidFill>
                  <a:schemeClr val="bg1">
                    <a:lumMod val="50000"/>
                  </a:schemeClr>
                </a:solidFill>
                <a:effectLst/>
              </a:rPr>
              <a:t>Sukses Menjadi</a:t>
            </a:r>
            <a:r>
              <a:rPr lang="en-US" sz="1000" b="1">
                <a:solidFill>
                  <a:schemeClr val="bg1">
                    <a:lumMod val="50000"/>
                  </a:schemeClr>
                </a:solidFill>
                <a:effectLst/>
              </a:rPr>
              <a:t> Investor di Pasar Modal</a:t>
            </a:r>
          </a:p>
        </p:txBody>
      </p:sp>
      <p:sp>
        <p:nvSpPr>
          <p:cNvPr id="12" name="TextBox 11"/>
          <p:cNvSpPr txBox="1">
            <a:spLocks/>
          </p:cNvSpPr>
          <p:nvPr userDrawn="1"/>
        </p:nvSpPr>
        <p:spPr>
          <a:xfrm>
            <a:off x="6356568" y="6294084"/>
            <a:ext cx="18288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|</a:t>
            </a:r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13" name="TextBox 12"/>
          <p:cNvSpPr txBox="1">
            <a:spLocks/>
          </p:cNvSpPr>
          <p:nvPr userDrawn="1"/>
        </p:nvSpPr>
        <p:spPr>
          <a:xfrm>
            <a:off x="4930698" y="6294090"/>
            <a:ext cx="146304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baseline="0">
                <a:solidFill>
                  <a:schemeClr val="bg1">
                    <a:lumMod val="50000"/>
                  </a:schemeClr>
                </a:solidFill>
                <a:effectLst/>
              </a:rPr>
              <a:t>Investor di Pasar Sekunder</a:t>
            </a:r>
            <a:endParaRPr lang="en-US" sz="10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6467418"/>
            <a:ext cx="9902952" cy="265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448800" y="6416684"/>
            <a:ext cx="471714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5E8CE-B273-41E3-9161-0C92FDEE0DA2}" type="slidenum">
              <a:rPr kumimoji="0" lang="en-US" sz="15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1" name="Diagram 20"/>
          <p:cNvGraphicFramePr/>
          <p:nvPr userDrawn="1"/>
        </p:nvGraphicFramePr>
        <p:xfrm>
          <a:off x="25401" y="6457731"/>
          <a:ext cx="9448800" cy="287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Investor di Pasar Seku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DATA\Kantor\Tugas\2012\Template Slide BEI\Logo_Sekunder_IDX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97748" y="237280"/>
            <a:ext cx="768851" cy="96792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 userDrawn="1"/>
        </p:nvSpPr>
        <p:spPr>
          <a:xfrm>
            <a:off x="152406" y="130455"/>
            <a:ext cx="838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211643" y="838830"/>
            <a:ext cx="8229600" cy="0"/>
          </a:xfrm>
          <a:prstGeom prst="line">
            <a:avLst/>
          </a:prstGeom>
          <a:ln w="9525">
            <a:solidFill>
              <a:srgbClr val="6F7275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1121230" y="76200"/>
            <a:ext cx="8382000" cy="6858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/>
          <p:cNvSpPr txBox="1">
            <a:spLocks/>
          </p:cNvSpPr>
          <p:nvPr userDrawn="1"/>
        </p:nvSpPr>
        <p:spPr>
          <a:xfrm>
            <a:off x="3421938" y="6294090"/>
            <a:ext cx="13716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baseline="0">
                <a:solidFill>
                  <a:schemeClr val="bg1">
                    <a:lumMod val="50000"/>
                  </a:schemeClr>
                </a:solidFill>
                <a:effectLst/>
              </a:rPr>
              <a:t>Investor di Pasar Perdana</a:t>
            </a:r>
            <a:endParaRPr lang="en-US" sz="10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10" name="TextBox 9"/>
          <p:cNvSpPr txBox="1">
            <a:spLocks/>
          </p:cNvSpPr>
          <p:nvPr userDrawn="1"/>
        </p:nvSpPr>
        <p:spPr>
          <a:xfrm>
            <a:off x="4770492" y="6294084"/>
            <a:ext cx="18288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|</a:t>
            </a:r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11" name="TextBox 10"/>
          <p:cNvSpPr txBox="1">
            <a:spLocks/>
          </p:cNvSpPr>
          <p:nvPr userDrawn="1"/>
        </p:nvSpPr>
        <p:spPr>
          <a:xfrm>
            <a:off x="6492240" y="6294090"/>
            <a:ext cx="21945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baseline="0">
                <a:solidFill>
                  <a:schemeClr val="bg1">
                    <a:lumMod val="50000"/>
                  </a:schemeClr>
                </a:solidFill>
                <a:effectLst/>
              </a:rPr>
              <a:t>Sukses Menjadi</a:t>
            </a:r>
            <a:r>
              <a:rPr lang="en-US" sz="1000" b="1">
                <a:solidFill>
                  <a:schemeClr val="bg1">
                    <a:lumMod val="50000"/>
                  </a:schemeClr>
                </a:solidFill>
                <a:effectLst/>
              </a:rPr>
              <a:t> Investor di Pasar Modal</a:t>
            </a:r>
          </a:p>
        </p:txBody>
      </p:sp>
      <p:sp>
        <p:nvSpPr>
          <p:cNvPr id="12" name="TextBox 11"/>
          <p:cNvSpPr txBox="1">
            <a:spLocks/>
          </p:cNvSpPr>
          <p:nvPr userDrawn="1"/>
        </p:nvSpPr>
        <p:spPr>
          <a:xfrm>
            <a:off x="6356568" y="6294084"/>
            <a:ext cx="18288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|</a:t>
            </a:r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13" name="TextBox 12"/>
          <p:cNvSpPr txBox="1">
            <a:spLocks/>
          </p:cNvSpPr>
          <p:nvPr userDrawn="1"/>
        </p:nvSpPr>
        <p:spPr>
          <a:xfrm>
            <a:off x="4930698" y="6294090"/>
            <a:ext cx="146304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baseline="0">
                <a:solidFill>
                  <a:srgbClr val="C00000"/>
                </a:solidFill>
                <a:effectLst/>
              </a:rPr>
              <a:t>Investor di Pasar Sekunder</a:t>
            </a:r>
            <a:endParaRPr lang="en-US" sz="1000" b="1">
              <a:solidFill>
                <a:srgbClr val="C00000"/>
              </a:solidFill>
              <a:effectLst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6467418"/>
            <a:ext cx="9902952" cy="265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448800" y="6416684"/>
            <a:ext cx="471714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5E8CE-B273-41E3-9161-0C92FDEE0DA2}" type="slidenum">
              <a:rPr kumimoji="0" lang="en-US" sz="15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1" name="Diagram 20"/>
          <p:cNvGraphicFramePr/>
          <p:nvPr userDrawn="1"/>
        </p:nvGraphicFramePr>
        <p:xfrm>
          <a:off x="25401" y="6457731"/>
          <a:ext cx="9448800" cy="287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ukses Menjadi Investor di Pasar Mod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DATA\Kantor\Tugas\2012\Template Slide BEI\Logo_Sekunder_IDX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97748" y="237280"/>
            <a:ext cx="768851" cy="96792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 userDrawn="1"/>
        </p:nvSpPr>
        <p:spPr>
          <a:xfrm>
            <a:off x="152406" y="130455"/>
            <a:ext cx="838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211643" y="838830"/>
            <a:ext cx="8229600" cy="0"/>
          </a:xfrm>
          <a:prstGeom prst="line">
            <a:avLst/>
          </a:prstGeom>
          <a:ln w="9525">
            <a:solidFill>
              <a:srgbClr val="6F7275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1121230" y="76200"/>
            <a:ext cx="8382000" cy="6858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/>
          <p:cNvSpPr txBox="1">
            <a:spLocks/>
          </p:cNvSpPr>
          <p:nvPr userDrawn="1"/>
        </p:nvSpPr>
        <p:spPr>
          <a:xfrm>
            <a:off x="3421938" y="6294090"/>
            <a:ext cx="13716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baseline="0">
                <a:solidFill>
                  <a:schemeClr val="bg1">
                    <a:lumMod val="50000"/>
                  </a:schemeClr>
                </a:solidFill>
                <a:effectLst/>
              </a:rPr>
              <a:t>Investor di Pasar Perdana</a:t>
            </a:r>
            <a:endParaRPr lang="en-US" sz="10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10" name="TextBox 9"/>
          <p:cNvSpPr txBox="1">
            <a:spLocks/>
          </p:cNvSpPr>
          <p:nvPr userDrawn="1"/>
        </p:nvSpPr>
        <p:spPr>
          <a:xfrm>
            <a:off x="4770492" y="6294084"/>
            <a:ext cx="18288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|</a:t>
            </a:r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11" name="TextBox 10"/>
          <p:cNvSpPr txBox="1">
            <a:spLocks/>
          </p:cNvSpPr>
          <p:nvPr userDrawn="1"/>
        </p:nvSpPr>
        <p:spPr>
          <a:xfrm>
            <a:off x="6492240" y="6294090"/>
            <a:ext cx="21945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baseline="0">
                <a:solidFill>
                  <a:srgbClr val="C00000"/>
                </a:solidFill>
                <a:effectLst/>
              </a:rPr>
              <a:t>Sukses Menjadi</a:t>
            </a:r>
            <a:r>
              <a:rPr lang="en-US" sz="1000" b="1">
                <a:solidFill>
                  <a:srgbClr val="C00000"/>
                </a:solidFill>
                <a:effectLst/>
              </a:rPr>
              <a:t> Investor di Pasar Modal</a:t>
            </a:r>
          </a:p>
        </p:txBody>
      </p:sp>
      <p:sp>
        <p:nvSpPr>
          <p:cNvPr id="12" name="TextBox 11"/>
          <p:cNvSpPr txBox="1">
            <a:spLocks/>
          </p:cNvSpPr>
          <p:nvPr userDrawn="1"/>
        </p:nvSpPr>
        <p:spPr>
          <a:xfrm>
            <a:off x="6356568" y="6294084"/>
            <a:ext cx="18288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|</a:t>
            </a:r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13" name="TextBox 12"/>
          <p:cNvSpPr txBox="1">
            <a:spLocks/>
          </p:cNvSpPr>
          <p:nvPr userDrawn="1"/>
        </p:nvSpPr>
        <p:spPr>
          <a:xfrm>
            <a:off x="4930698" y="6294090"/>
            <a:ext cx="146304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baseline="0">
                <a:solidFill>
                  <a:schemeClr val="bg1">
                    <a:lumMod val="50000"/>
                  </a:schemeClr>
                </a:solidFill>
                <a:effectLst/>
              </a:rPr>
              <a:t>Investor di Pasar Sekunder</a:t>
            </a:r>
            <a:endParaRPr lang="en-US" sz="10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6467418"/>
            <a:ext cx="9902952" cy="265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448800" y="6416684"/>
            <a:ext cx="471714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5E8CE-B273-41E3-9161-0C92FDEE0DA2}" type="slidenum">
              <a:rPr kumimoji="0" lang="en-US" sz="15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1" name="Diagram 20"/>
          <p:cNvGraphicFramePr/>
          <p:nvPr userDrawn="1"/>
        </p:nvGraphicFramePr>
        <p:xfrm>
          <a:off x="25401" y="6457731"/>
          <a:ext cx="9448800" cy="287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mbata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 userDrawn="1"/>
        </p:nvGraphicFramePr>
        <p:xfrm>
          <a:off x="1828806" y="1686560"/>
          <a:ext cx="6400800" cy="280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838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Investasi</a:t>
                      </a:r>
                      <a:r>
                        <a:rPr lang="en-US" sz="2400" b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 Di Pasar</a:t>
                      </a:r>
                      <a:r>
                        <a:rPr lang="en-US" sz="2400" b="0" baseline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 Modal</a:t>
                      </a:r>
                      <a:endParaRPr lang="en-US" sz="2400" b="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" b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Efek &amp; Mekanisme Perdagangan Saham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ctr"/>
                      <a:endParaRPr lang="en-US" sz="200" b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Emiten</a:t>
                      </a:r>
                      <a:r>
                        <a:rPr lang="en-US" sz="2400" b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dan</a:t>
                      </a:r>
                      <a:r>
                        <a:rPr lang="en-US" sz="2400" b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Struktur</a:t>
                      </a:r>
                      <a:r>
                        <a:rPr lang="en-US" sz="2400" b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 Pasar Modal Indonesia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Acuan</a:t>
                      </a: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Kepemilikan</a:t>
                      </a: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Sekuritas</a:t>
                      </a: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(</a:t>
                      </a:r>
                      <a:r>
                        <a:rPr lang="en-US" sz="2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AKSes</a:t>
                      </a: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Analisa</a:t>
                      </a:r>
                      <a:r>
                        <a:rPr lang="en-US" sz="2400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 Fundamental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pSp>
        <p:nvGrpSpPr>
          <p:cNvPr id="24" name="Group 23"/>
          <p:cNvGrpSpPr/>
          <p:nvPr userDrawn="1"/>
        </p:nvGrpSpPr>
        <p:grpSpPr>
          <a:xfrm>
            <a:off x="0" y="0"/>
            <a:ext cx="9906000" cy="307777"/>
            <a:chOff x="0" y="0"/>
            <a:chExt cx="9906000" cy="307777"/>
          </a:xfrm>
        </p:grpSpPr>
        <p:sp>
          <p:nvSpPr>
            <p:cNvPr id="25" name="TextBox 24"/>
            <p:cNvSpPr txBox="1"/>
            <p:nvPr userDrawn="1"/>
          </p:nvSpPr>
          <p:spPr>
            <a:xfrm>
              <a:off x="0" y="0"/>
              <a:ext cx="4953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latin typeface="Calibri Light" pitchFamily="34" charset="0"/>
                </a:rPr>
                <a:t>Bursa Efek Indonesia | Sekolah Pasar Modal | Level I</a:t>
              </a: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4953000" y="0"/>
              <a:ext cx="49530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27" name="Picture 2" descr="C:\Users\verdi.JSX1\AppData\Local\Microsoft\Windows\Temporary Internet Files\Content.Outlook\RJ2RK9UG\Logo Bursa Efek Indonesia Final (2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8687" y="5393100"/>
            <a:ext cx="1268713" cy="12363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Simulasi Transaksi Sah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6553212"/>
            <a:ext cx="9906000" cy="307777"/>
            <a:chOff x="0" y="0"/>
            <a:chExt cx="9906000" cy="307777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0" y="0"/>
              <a:ext cx="4953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latin typeface="Calibri Light" pitchFamily="34" charset="0"/>
                </a:rPr>
                <a:t>Bursa Efek Indonesia | Sekolah Pasar Modal | Level I</a:t>
              </a: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4953000" y="0"/>
              <a:ext cx="49530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Acuan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Kepemilikan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Sekuritas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(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AKSes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)</a:t>
              </a:r>
            </a:p>
          </p:txBody>
        </p:sp>
      </p:grpSp>
      <p:sp>
        <p:nvSpPr>
          <p:cNvPr id="18" name="Slide Number Placeholder 4"/>
          <p:cNvSpPr txBox="1">
            <a:spLocks/>
          </p:cNvSpPr>
          <p:nvPr userDrawn="1"/>
        </p:nvSpPr>
        <p:spPr>
          <a:xfrm>
            <a:off x="9448800" y="6553200"/>
            <a:ext cx="471714" cy="3048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5E8CE-B273-41E3-9161-0C92FDEE0D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" name="Picture 2" descr="C:\DATA\Kantor\Tugas\2012\Template Slide BEI\Logo_Sekunder_IDX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97748" y="237280"/>
            <a:ext cx="768851" cy="9679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Straight Connector 19"/>
          <p:cNvCxnSpPr/>
          <p:nvPr userDrawn="1"/>
        </p:nvCxnSpPr>
        <p:spPr>
          <a:xfrm>
            <a:off x="1211643" y="838830"/>
            <a:ext cx="8229600" cy="0"/>
          </a:xfrm>
          <a:prstGeom prst="line">
            <a:avLst/>
          </a:prstGeom>
          <a:ln w="9525">
            <a:solidFill>
              <a:schemeClr val="accent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152406" y="130455"/>
            <a:ext cx="838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. Simulasi Transaksi Sah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52406" y="130455"/>
            <a:ext cx="838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0"/>
            <a:ext cx="9906000" cy="307777"/>
            <a:chOff x="0" y="0"/>
            <a:chExt cx="9906000" cy="307777"/>
          </a:xfrm>
        </p:grpSpPr>
        <p:sp>
          <p:nvSpPr>
            <p:cNvPr id="14" name="TextBox 13"/>
            <p:cNvSpPr txBox="1"/>
            <p:nvPr userDrawn="1"/>
          </p:nvSpPr>
          <p:spPr>
            <a:xfrm>
              <a:off x="0" y="0"/>
              <a:ext cx="4953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latin typeface="Calibri Light" pitchFamily="34" charset="0"/>
                </a:rPr>
                <a:t>Bursa Efek Indonesia | Sekolah Pasar Modal | Level I</a:t>
              </a: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4953000" y="0"/>
              <a:ext cx="49530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2" descr="C:\Users\verdi.JSX1\AppData\Local\Microsoft\Windows\Temporary Internet Files\Content.Outlook\RJ2RK9UG\Logo Bursa Efek Indonesia Final (2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8687" y="5393100"/>
            <a:ext cx="1268713" cy="12363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688976" y="5162977"/>
            <a:ext cx="457200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b="1"/>
              <a:t>Saham</a:t>
            </a:r>
            <a:endParaRPr lang="en-US" sz="1400" b="1"/>
          </a:p>
        </p:txBody>
      </p:sp>
      <p:pic>
        <p:nvPicPr>
          <p:cNvPr id="3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1085" y="5029212"/>
            <a:ext cx="1066800" cy="75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 userDrawn="1"/>
        </p:nvGraphicFramePr>
        <p:xfrm>
          <a:off x="3767137" y="4400989"/>
          <a:ext cx="2286000" cy="2048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4"/>
          <p:cNvSpPr/>
          <p:nvPr userDrawn="1"/>
        </p:nvSpPr>
        <p:spPr>
          <a:xfrm>
            <a:off x="2635410" y="5705652"/>
            <a:ext cx="1115371" cy="1828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00" b="1" kern="1200">
                <a:solidFill>
                  <a:schemeClr val="tx1">
                    <a:lumMod val="75000"/>
                    <a:lumOff val="25000"/>
                  </a:schemeClr>
                </a:solidFill>
              </a:rPr>
              <a:t>Pemeringkatan Efek</a:t>
            </a:r>
          </a:p>
        </p:txBody>
      </p:sp>
      <p:sp>
        <p:nvSpPr>
          <p:cNvPr id="7" name="Rounded Rectangle 4"/>
          <p:cNvSpPr/>
          <p:nvPr userDrawn="1"/>
        </p:nvSpPr>
        <p:spPr>
          <a:xfrm>
            <a:off x="2635410" y="5850101"/>
            <a:ext cx="1115371" cy="1828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00" b="1" kern="1200">
                <a:solidFill>
                  <a:schemeClr val="tx1">
                    <a:lumMod val="75000"/>
                    <a:lumOff val="25000"/>
                  </a:schemeClr>
                </a:solidFill>
              </a:rPr>
              <a:t>Bank Kustodian</a:t>
            </a:r>
          </a:p>
        </p:txBody>
      </p:sp>
      <p:sp>
        <p:nvSpPr>
          <p:cNvPr id="8" name="Rounded Rectangle 4"/>
          <p:cNvSpPr/>
          <p:nvPr userDrawn="1"/>
        </p:nvSpPr>
        <p:spPr>
          <a:xfrm>
            <a:off x="2627252" y="5994550"/>
            <a:ext cx="1115371" cy="1828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00" b="1" kern="1200">
                <a:solidFill>
                  <a:schemeClr val="tx1">
                    <a:lumMod val="75000"/>
                    <a:lumOff val="25000"/>
                  </a:schemeClr>
                </a:solidFill>
              </a:rPr>
              <a:t>Wali Amanat</a:t>
            </a:r>
          </a:p>
        </p:txBody>
      </p:sp>
      <p:sp>
        <p:nvSpPr>
          <p:cNvPr id="9" name="Rounded Rectangle 4"/>
          <p:cNvSpPr/>
          <p:nvPr userDrawn="1"/>
        </p:nvSpPr>
        <p:spPr>
          <a:xfrm>
            <a:off x="2639843" y="5561203"/>
            <a:ext cx="1115371" cy="1828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00" b="1" kern="1200">
                <a:solidFill>
                  <a:schemeClr val="tx1">
                    <a:lumMod val="75000"/>
                    <a:lumOff val="25000"/>
                  </a:schemeClr>
                </a:solidFill>
              </a:rPr>
              <a:t>Biro Administrasi Efek</a:t>
            </a:r>
          </a:p>
        </p:txBody>
      </p:sp>
      <p:sp>
        <p:nvSpPr>
          <p:cNvPr id="10" name="Rounded Rectangle 4"/>
          <p:cNvSpPr/>
          <p:nvPr userDrawn="1"/>
        </p:nvSpPr>
        <p:spPr>
          <a:xfrm>
            <a:off x="6055386" y="5561203"/>
            <a:ext cx="1115371" cy="1828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00" b="1" kern="1200">
                <a:solidFill>
                  <a:schemeClr val="tx1">
                    <a:lumMod val="75000"/>
                    <a:lumOff val="25000"/>
                  </a:schemeClr>
                </a:solidFill>
              </a:rPr>
              <a:t>Akuntan</a:t>
            </a:r>
          </a:p>
        </p:txBody>
      </p:sp>
      <p:sp>
        <p:nvSpPr>
          <p:cNvPr id="11" name="Rounded Rectangle 4"/>
          <p:cNvSpPr/>
          <p:nvPr userDrawn="1"/>
        </p:nvSpPr>
        <p:spPr>
          <a:xfrm>
            <a:off x="6055386" y="5705652"/>
            <a:ext cx="1115371" cy="1828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00" b="1" kern="1200">
                <a:solidFill>
                  <a:schemeClr val="tx1">
                    <a:lumMod val="75000"/>
                    <a:lumOff val="25000"/>
                  </a:schemeClr>
                </a:solidFill>
              </a:rPr>
              <a:t>Notaris</a:t>
            </a:r>
          </a:p>
        </p:txBody>
      </p:sp>
      <p:sp>
        <p:nvSpPr>
          <p:cNvPr id="12" name="Rounded Rectangle 4"/>
          <p:cNvSpPr/>
          <p:nvPr userDrawn="1"/>
        </p:nvSpPr>
        <p:spPr>
          <a:xfrm>
            <a:off x="6055386" y="5850101"/>
            <a:ext cx="1115371" cy="1828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00" b="1" kern="1200">
                <a:solidFill>
                  <a:schemeClr val="tx1">
                    <a:lumMod val="75000"/>
                    <a:lumOff val="25000"/>
                  </a:schemeClr>
                </a:solidFill>
              </a:rPr>
              <a:t>Penilai</a:t>
            </a:r>
          </a:p>
        </p:txBody>
      </p:sp>
      <p:sp>
        <p:nvSpPr>
          <p:cNvPr id="13" name="Rounded Rectangle 4"/>
          <p:cNvSpPr/>
          <p:nvPr userDrawn="1"/>
        </p:nvSpPr>
        <p:spPr>
          <a:xfrm>
            <a:off x="6055386" y="5994550"/>
            <a:ext cx="1115371" cy="1828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00" b="1" kern="1200">
                <a:solidFill>
                  <a:schemeClr val="tx1">
                    <a:lumMod val="75000"/>
                    <a:lumOff val="25000"/>
                  </a:schemeClr>
                </a:solidFill>
              </a:rPr>
              <a:t>Konsultan Hukum</a:t>
            </a:r>
          </a:p>
        </p:txBody>
      </p:sp>
      <p:sp>
        <p:nvSpPr>
          <p:cNvPr id="14" name="Rounded Rectangle 4"/>
          <p:cNvSpPr/>
          <p:nvPr userDrawn="1"/>
        </p:nvSpPr>
        <p:spPr>
          <a:xfrm>
            <a:off x="3316361" y="6302071"/>
            <a:ext cx="1115371" cy="1828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00" b="1" kern="1200">
                <a:solidFill>
                  <a:schemeClr val="tx1">
                    <a:lumMod val="75000"/>
                    <a:lumOff val="25000"/>
                  </a:schemeClr>
                </a:solidFill>
              </a:rPr>
              <a:t>Penjamin Emisi</a:t>
            </a:r>
          </a:p>
        </p:txBody>
      </p:sp>
      <p:sp>
        <p:nvSpPr>
          <p:cNvPr id="15" name="Rounded Rectangle 4"/>
          <p:cNvSpPr/>
          <p:nvPr userDrawn="1"/>
        </p:nvSpPr>
        <p:spPr>
          <a:xfrm>
            <a:off x="5398080" y="6302071"/>
            <a:ext cx="1115371" cy="1828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00" b="1" kern="1200">
                <a:solidFill>
                  <a:schemeClr val="tx1">
                    <a:lumMod val="75000"/>
                    <a:lumOff val="25000"/>
                  </a:schemeClr>
                </a:solidFill>
              </a:rPr>
              <a:t>Manajer Investasi</a:t>
            </a:r>
          </a:p>
        </p:txBody>
      </p:sp>
      <p:sp>
        <p:nvSpPr>
          <p:cNvPr id="16" name="Rounded Rectangle 4"/>
          <p:cNvSpPr/>
          <p:nvPr userDrawn="1"/>
        </p:nvSpPr>
        <p:spPr>
          <a:xfrm>
            <a:off x="4343407" y="6470373"/>
            <a:ext cx="1115371" cy="1828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00" b="1" kern="1200">
                <a:solidFill>
                  <a:schemeClr val="tx1">
                    <a:lumMod val="75000"/>
                    <a:lumOff val="25000"/>
                  </a:schemeClr>
                </a:solidFill>
              </a:rPr>
              <a:t>Perantara Pedagang Efek</a:t>
            </a:r>
          </a:p>
        </p:txBody>
      </p:sp>
      <p:sp>
        <p:nvSpPr>
          <p:cNvPr id="17" name="Rounded Rectangle 4"/>
          <p:cNvSpPr/>
          <p:nvPr userDrawn="1"/>
        </p:nvSpPr>
        <p:spPr>
          <a:xfrm>
            <a:off x="1066806" y="4629589"/>
            <a:ext cx="1115371" cy="3234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>
                <a:solidFill>
                  <a:schemeClr val="tx1">
                    <a:lumMod val="75000"/>
                    <a:lumOff val="25000"/>
                  </a:schemeClr>
                </a:solidFill>
              </a:rPr>
              <a:t>Investor</a:t>
            </a:r>
          </a:p>
        </p:txBody>
      </p:sp>
      <p:sp>
        <p:nvSpPr>
          <p:cNvPr id="18" name="Rounded Rectangle 4"/>
          <p:cNvSpPr/>
          <p:nvPr userDrawn="1"/>
        </p:nvSpPr>
        <p:spPr>
          <a:xfrm>
            <a:off x="7582697" y="4629589"/>
            <a:ext cx="1115371" cy="3234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>
                <a:solidFill>
                  <a:schemeClr val="tx1">
                    <a:lumMod val="75000"/>
                    <a:lumOff val="25000"/>
                  </a:schemeClr>
                </a:solidFill>
              </a:rPr>
              <a:t>Emiten</a:t>
            </a:r>
          </a:p>
        </p:txBody>
      </p:sp>
      <p:pic>
        <p:nvPicPr>
          <p:cNvPr id="19" name="Picture 7" descr="Office building with windows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06975" y="4858177"/>
            <a:ext cx="1066800" cy="1066800"/>
          </a:xfrm>
          <a:prstGeom prst="rect">
            <a:avLst/>
          </a:prstGeom>
          <a:noFill/>
        </p:spPr>
      </p:pic>
      <p:sp>
        <p:nvSpPr>
          <p:cNvPr id="20" name="Right Bracket 19"/>
          <p:cNvSpPr/>
          <p:nvPr userDrawn="1"/>
        </p:nvSpPr>
        <p:spPr>
          <a:xfrm rot="16200000" flipV="1">
            <a:off x="4781551" y="971550"/>
            <a:ext cx="190500" cy="65532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4"/>
          <p:cNvSpPr/>
          <p:nvPr userDrawn="1"/>
        </p:nvSpPr>
        <p:spPr>
          <a:xfrm>
            <a:off x="4319122" y="3771906"/>
            <a:ext cx="1115371" cy="3234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>
                <a:solidFill>
                  <a:schemeClr val="tx1">
                    <a:lumMod val="75000"/>
                    <a:lumOff val="25000"/>
                  </a:schemeClr>
                </a:solidFill>
              </a:rPr>
              <a:t>BAPEPAM-LK</a:t>
            </a:r>
          </a:p>
        </p:txBody>
      </p:sp>
      <p:sp>
        <p:nvSpPr>
          <p:cNvPr id="22" name="Slide Number Placeholder 4"/>
          <p:cNvSpPr txBox="1">
            <a:spLocks/>
          </p:cNvSpPr>
          <p:nvPr userDrawn="1"/>
        </p:nvSpPr>
        <p:spPr>
          <a:xfrm>
            <a:off x="9448800" y="6416684"/>
            <a:ext cx="471714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5E8CE-B273-41E3-9161-0C92FDEE0DA2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Pegertian dan Konsep Investa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6553206"/>
            <a:ext cx="9906000" cy="307777"/>
            <a:chOff x="0" y="0"/>
            <a:chExt cx="9906000" cy="307777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0" y="0"/>
              <a:ext cx="46482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sz="14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alibri Light" pitchFamily="34" charset="0"/>
                </a:rPr>
                <a:t>Bursa Efek Indonesia | Sekolah Pasar Modal | Level I</a:t>
              </a: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4953000" y="0"/>
              <a:ext cx="49530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Investasi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di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Pasar Modal </a:t>
              </a:r>
              <a:r>
                <a:rPr lang="en-US" sz="14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Modal</a:t>
              </a:r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152406" y="130455"/>
            <a:ext cx="838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211643" y="838830"/>
            <a:ext cx="8229600" cy="0"/>
          </a:xfrm>
          <a:prstGeom prst="line">
            <a:avLst/>
          </a:prstGeom>
          <a:ln>
            <a:head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Slide Number Placeholder 4"/>
          <p:cNvSpPr txBox="1">
            <a:spLocks/>
          </p:cNvSpPr>
          <p:nvPr userDrawn="1"/>
        </p:nvSpPr>
        <p:spPr>
          <a:xfrm>
            <a:off x="9448800" y="6553200"/>
            <a:ext cx="471714" cy="3048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5E8CE-B273-41E3-9161-0C92FDEE0D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1121230" y="76200"/>
            <a:ext cx="8382000" cy="685800"/>
          </a:xfrm>
        </p:spPr>
        <p:txBody>
          <a:bodyPr>
            <a:normAutofit/>
          </a:bodyPr>
          <a:lstStyle>
            <a:lvl1pPr>
              <a:defRPr sz="2800" b="0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4688976" y="5185175"/>
            <a:ext cx="457200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b="1">
                <a:solidFill>
                  <a:schemeClr val="tx1">
                    <a:lumMod val="50000"/>
                    <a:lumOff val="50000"/>
                  </a:schemeClr>
                </a:solidFill>
              </a:rPr>
              <a:t>Saham</a:t>
            </a:r>
            <a:endParaRPr lang="en-US" sz="14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 userDrawn="1"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091085" y="5051410"/>
            <a:ext cx="1066800" cy="75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" name="Diagram 23"/>
          <p:cNvGraphicFramePr/>
          <p:nvPr userDrawn="1"/>
        </p:nvGraphicFramePr>
        <p:xfrm>
          <a:off x="3767137" y="4423187"/>
          <a:ext cx="2286000" cy="2048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Rounded Rectangle 4"/>
          <p:cNvSpPr/>
          <p:nvPr userDrawn="1"/>
        </p:nvSpPr>
        <p:spPr>
          <a:xfrm>
            <a:off x="2478363" y="5727850"/>
            <a:ext cx="1280160" cy="1828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kern="1200">
                <a:solidFill>
                  <a:schemeClr val="tx1">
                    <a:lumMod val="50000"/>
                    <a:lumOff val="50000"/>
                  </a:schemeClr>
                </a:solidFill>
              </a:rPr>
              <a:t>Pemeringkatan Efek</a:t>
            </a:r>
          </a:p>
        </p:txBody>
      </p:sp>
      <p:sp>
        <p:nvSpPr>
          <p:cNvPr id="26" name="Rounded Rectangle 4"/>
          <p:cNvSpPr/>
          <p:nvPr userDrawn="1"/>
        </p:nvSpPr>
        <p:spPr>
          <a:xfrm>
            <a:off x="2478363" y="5872299"/>
            <a:ext cx="1280160" cy="1828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kern="1200">
                <a:solidFill>
                  <a:schemeClr val="tx1">
                    <a:lumMod val="50000"/>
                    <a:lumOff val="50000"/>
                  </a:schemeClr>
                </a:solidFill>
              </a:rPr>
              <a:t>Kustodian</a:t>
            </a:r>
          </a:p>
        </p:txBody>
      </p:sp>
      <p:sp>
        <p:nvSpPr>
          <p:cNvPr id="27" name="Rounded Rectangle 4"/>
          <p:cNvSpPr/>
          <p:nvPr userDrawn="1"/>
        </p:nvSpPr>
        <p:spPr>
          <a:xfrm>
            <a:off x="2470204" y="6016748"/>
            <a:ext cx="1280160" cy="1828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kern="1200">
                <a:solidFill>
                  <a:schemeClr val="tx1">
                    <a:lumMod val="50000"/>
                    <a:lumOff val="50000"/>
                  </a:schemeClr>
                </a:solidFill>
              </a:rPr>
              <a:t>Wali Amanat</a:t>
            </a:r>
          </a:p>
        </p:txBody>
      </p:sp>
      <p:sp>
        <p:nvSpPr>
          <p:cNvPr id="28" name="Rounded Rectangle 4"/>
          <p:cNvSpPr/>
          <p:nvPr userDrawn="1"/>
        </p:nvSpPr>
        <p:spPr>
          <a:xfrm>
            <a:off x="2482796" y="5583401"/>
            <a:ext cx="1280160" cy="1828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kern="1200">
                <a:solidFill>
                  <a:schemeClr val="tx1">
                    <a:lumMod val="50000"/>
                    <a:lumOff val="50000"/>
                  </a:schemeClr>
                </a:solidFill>
              </a:rPr>
              <a:t>Biro Administrasi Efek</a:t>
            </a:r>
          </a:p>
        </p:txBody>
      </p:sp>
      <p:sp>
        <p:nvSpPr>
          <p:cNvPr id="29" name="Rounded Rectangle 4"/>
          <p:cNvSpPr/>
          <p:nvPr userDrawn="1"/>
        </p:nvSpPr>
        <p:spPr>
          <a:xfrm>
            <a:off x="6055379" y="5583401"/>
            <a:ext cx="1280160" cy="1828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kern="1200">
                <a:solidFill>
                  <a:schemeClr val="tx1">
                    <a:lumMod val="50000"/>
                    <a:lumOff val="50000"/>
                  </a:schemeClr>
                </a:solidFill>
              </a:rPr>
              <a:t>Akuntan</a:t>
            </a:r>
          </a:p>
        </p:txBody>
      </p:sp>
      <p:sp>
        <p:nvSpPr>
          <p:cNvPr id="30" name="Rounded Rectangle 4"/>
          <p:cNvSpPr/>
          <p:nvPr userDrawn="1"/>
        </p:nvSpPr>
        <p:spPr>
          <a:xfrm>
            <a:off x="6055379" y="5727850"/>
            <a:ext cx="1280160" cy="1828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kern="1200">
                <a:solidFill>
                  <a:schemeClr val="tx1">
                    <a:lumMod val="50000"/>
                    <a:lumOff val="50000"/>
                  </a:schemeClr>
                </a:solidFill>
              </a:rPr>
              <a:t>Notaris</a:t>
            </a:r>
          </a:p>
        </p:txBody>
      </p:sp>
      <p:sp>
        <p:nvSpPr>
          <p:cNvPr id="31" name="Rounded Rectangle 4"/>
          <p:cNvSpPr/>
          <p:nvPr userDrawn="1"/>
        </p:nvSpPr>
        <p:spPr>
          <a:xfrm>
            <a:off x="6055379" y="5872299"/>
            <a:ext cx="1280160" cy="1828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kern="1200">
                <a:solidFill>
                  <a:schemeClr val="tx1">
                    <a:lumMod val="50000"/>
                    <a:lumOff val="50000"/>
                  </a:schemeClr>
                </a:solidFill>
              </a:rPr>
              <a:t>Penilai</a:t>
            </a:r>
          </a:p>
        </p:txBody>
      </p:sp>
      <p:sp>
        <p:nvSpPr>
          <p:cNvPr id="32" name="Rounded Rectangle 4"/>
          <p:cNvSpPr/>
          <p:nvPr userDrawn="1"/>
        </p:nvSpPr>
        <p:spPr>
          <a:xfrm>
            <a:off x="6055379" y="6016748"/>
            <a:ext cx="1280160" cy="1828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kern="1200">
                <a:solidFill>
                  <a:schemeClr val="tx1">
                    <a:lumMod val="50000"/>
                    <a:lumOff val="50000"/>
                  </a:schemeClr>
                </a:solidFill>
              </a:rPr>
              <a:t>Konsultan Hukum</a:t>
            </a:r>
          </a:p>
        </p:txBody>
      </p:sp>
      <p:sp>
        <p:nvSpPr>
          <p:cNvPr id="33" name="Rounded Rectangle 4"/>
          <p:cNvSpPr/>
          <p:nvPr userDrawn="1"/>
        </p:nvSpPr>
        <p:spPr>
          <a:xfrm>
            <a:off x="3016858" y="6324269"/>
            <a:ext cx="1463040" cy="1828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kern="1200">
                <a:solidFill>
                  <a:schemeClr val="tx1">
                    <a:lumMod val="50000"/>
                    <a:lumOff val="50000"/>
                  </a:schemeClr>
                </a:solidFill>
              </a:rPr>
              <a:t>Penjamin Emisi</a:t>
            </a:r>
          </a:p>
        </p:txBody>
      </p:sp>
      <p:sp>
        <p:nvSpPr>
          <p:cNvPr id="34" name="Rounded Rectangle 4"/>
          <p:cNvSpPr/>
          <p:nvPr userDrawn="1"/>
        </p:nvSpPr>
        <p:spPr>
          <a:xfrm>
            <a:off x="5334662" y="6324269"/>
            <a:ext cx="1463040" cy="1828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kern="1200">
                <a:solidFill>
                  <a:schemeClr val="tx1">
                    <a:lumMod val="50000"/>
                    <a:lumOff val="50000"/>
                  </a:schemeClr>
                </a:solidFill>
              </a:rPr>
              <a:t>Manajer Investasi</a:t>
            </a:r>
          </a:p>
        </p:txBody>
      </p:sp>
      <p:sp>
        <p:nvSpPr>
          <p:cNvPr id="35" name="Rounded Rectangle 4"/>
          <p:cNvSpPr/>
          <p:nvPr userDrawn="1"/>
        </p:nvSpPr>
        <p:spPr>
          <a:xfrm>
            <a:off x="4206902" y="6492571"/>
            <a:ext cx="1463040" cy="1828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kern="1200">
                <a:solidFill>
                  <a:schemeClr val="tx1">
                    <a:lumMod val="50000"/>
                    <a:lumOff val="50000"/>
                  </a:schemeClr>
                </a:solidFill>
              </a:rPr>
              <a:t>Perantara Pedagang Efek</a:t>
            </a:r>
          </a:p>
        </p:txBody>
      </p:sp>
      <p:sp>
        <p:nvSpPr>
          <p:cNvPr id="36" name="Rounded Rectangle 4"/>
          <p:cNvSpPr/>
          <p:nvPr userDrawn="1"/>
        </p:nvSpPr>
        <p:spPr>
          <a:xfrm>
            <a:off x="1066806" y="4651787"/>
            <a:ext cx="1115371" cy="3234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>
                <a:solidFill>
                  <a:schemeClr val="tx1">
                    <a:lumMod val="50000"/>
                    <a:lumOff val="50000"/>
                  </a:schemeClr>
                </a:solidFill>
              </a:rPr>
              <a:t>Investor</a:t>
            </a:r>
          </a:p>
        </p:txBody>
      </p:sp>
      <p:sp>
        <p:nvSpPr>
          <p:cNvPr id="37" name="Rounded Rectangle 4"/>
          <p:cNvSpPr/>
          <p:nvPr userDrawn="1"/>
        </p:nvSpPr>
        <p:spPr>
          <a:xfrm>
            <a:off x="7582697" y="4651787"/>
            <a:ext cx="1115371" cy="3234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>
                <a:solidFill>
                  <a:schemeClr val="tx1">
                    <a:lumMod val="50000"/>
                    <a:lumOff val="50000"/>
                  </a:schemeClr>
                </a:solidFill>
              </a:rPr>
              <a:t>Emiten</a:t>
            </a:r>
          </a:p>
        </p:txBody>
      </p:sp>
      <p:pic>
        <p:nvPicPr>
          <p:cNvPr id="38" name="Picture 7" descr="Office building with windows"/>
          <p:cNvPicPr>
            <a:picLocks noChangeAspect="1" noChangeArrowheads="1"/>
          </p:cNvPicPr>
          <p:nvPr userDrawn="1"/>
        </p:nvPicPr>
        <p:blipFill>
          <a:blip r:embed="rId8" cstate="print">
            <a:grayscl/>
          </a:blip>
          <a:srcRect/>
          <a:stretch>
            <a:fillRect/>
          </a:stretch>
        </p:blipFill>
        <p:spPr bwMode="auto">
          <a:xfrm>
            <a:off x="7606975" y="4880375"/>
            <a:ext cx="1066800" cy="1066800"/>
          </a:xfrm>
          <a:prstGeom prst="rect">
            <a:avLst/>
          </a:prstGeom>
          <a:noFill/>
        </p:spPr>
      </p:pic>
      <p:sp>
        <p:nvSpPr>
          <p:cNvPr id="39" name="Right Bracket 38"/>
          <p:cNvSpPr/>
          <p:nvPr userDrawn="1"/>
        </p:nvSpPr>
        <p:spPr>
          <a:xfrm rot="16200000" flipV="1">
            <a:off x="4781551" y="993748"/>
            <a:ext cx="190500" cy="6553200"/>
          </a:xfrm>
          <a:prstGeom prst="rightBracke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4"/>
          <p:cNvSpPr/>
          <p:nvPr userDrawn="1"/>
        </p:nvSpPr>
        <p:spPr>
          <a:xfrm>
            <a:off x="4319122" y="3794104"/>
            <a:ext cx="1115371" cy="3234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>
                <a:solidFill>
                  <a:schemeClr val="tx1">
                    <a:lumMod val="50000"/>
                    <a:lumOff val="50000"/>
                  </a:schemeClr>
                </a:solidFill>
              </a:rPr>
              <a:t>BAPEPAM-LK</a:t>
            </a:r>
          </a:p>
        </p:txBody>
      </p:sp>
      <p:pic>
        <p:nvPicPr>
          <p:cNvPr id="41" name="Picture 2" descr="C:\DATA\Kantor\Tugas\2012\Template Slide BEI\Logo_Sekunder_IDX.JPG"/>
          <p:cNvPicPr>
            <a:picLocks noChangeAspect="1" noChangeArrowheads="1"/>
          </p:cNvPicPr>
          <p:nvPr userDrawn="1"/>
        </p:nvPicPr>
        <p:blipFill>
          <a:blip r:embed="rId9" cstate="print"/>
          <a:stretch>
            <a:fillRect/>
          </a:stretch>
        </p:blipFill>
        <p:spPr bwMode="auto">
          <a:xfrm>
            <a:off x="197742" y="157769"/>
            <a:ext cx="537856" cy="677122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Rectangle 41"/>
          <p:cNvSpPr/>
          <p:nvPr userDrawn="1"/>
        </p:nvSpPr>
        <p:spPr>
          <a:xfrm>
            <a:off x="152406" y="50945"/>
            <a:ext cx="838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lide Number Placeholder 4"/>
          <p:cNvSpPr txBox="1">
            <a:spLocks/>
          </p:cNvSpPr>
          <p:nvPr userDrawn="1"/>
        </p:nvSpPr>
        <p:spPr>
          <a:xfrm>
            <a:off x="9448800" y="6416684"/>
            <a:ext cx="471714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5E8CE-B273-41E3-9161-0C92FDEE0DA2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68765" y="505401"/>
            <a:ext cx="3150258" cy="5552499"/>
            <a:chOff x="68765" y="505401"/>
            <a:chExt cx="3150258" cy="5552499"/>
          </a:xfrm>
        </p:grpSpPr>
        <p:pic>
          <p:nvPicPr>
            <p:cNvPr id="6" name="Picture 7"/>
            <p:cNvPicPr>
              <a:picLocks noChangeAspect="1" noChangeArrowheads="1"/>
            </p:cNvPicPr>
            <p:nvPr userDrawn="1"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990600" y="4953000"/>
              <a:ext cx="1066800" cy="755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 userDrawn="1"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762000" y="659778"/>
              <a:ext cx="1490663" cy="1068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8" name="Diagram 7"/>
            <p:cNvGraphicFramePr/>
            <p:nvPr userDrawn="1"/>
          </p:nvGraphicFramePr>
          <p:xfrm>
            <a:off x="381000" y="2218267"/>
            <a:ext cx="2286000" cy="20489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9" name="Rounded Rectangle 4"/>
            <p:cNvSpPr/>
            <p:nvPr userDrawn="1"/>
          </p:nvSpPr>
          <p:spPr>
            <a:xfrm>
              <a:off x="68765" y="3982224"/>
              <a:ext cx="886968" cy="1554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b="1" kern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Pemeringkatan Efek</a:t>
              </a:r>
            </a:p>
          </p:txBody>
        </p:sp>
        <p:sp>
          <p:nvSpPr>
            <p:cNvPr id="10" name="Rounded Rectangle 4"/>
            <p:cNvSpPr/>
            <p:nvPr userDrawn="1"/>
          </p:nvSpPr>
          <p:spPr>
            <a:xfrm>
              <a:off x="68765" y="4100550"/>
              <a:ext cx="886968" cy="1554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b="1" kern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Bank Kustodian</a:t>
              </a:r>
            </a:p>
          </p:txBody>
        </p:sp>
        <p:sp>
          <p:nvSpPr>
            <p:cNvPr id="11" name="Rounded Rectangle 4"/>
            <p:cNvSpPr/>
            <p:nvPr userDrawn="1"/>
          </p:nvSpPr>
          <p:spPr>
            <a:xfrm>
              <a:off x="68765" y="4218876"/>
              <a:ext cx="886968" cy="1554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b="1" kern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Wali Amanat</a:t>
              </a:r>
            </a:p>
          </p:txBody>
        </p:sp>
        <p:sp>
          <p:nvSpPr>
            <p:cNvPr id="12" name="Rounded Rectangle 4"/>
            <p:cNvSpPr/>
            <p:nvPr userDrawn="1"/>
          </p:nvSpPr>
          <p:spPr>
            <a:xfrm>
              <a:off x="68765" y="3863898"/>
              <a:ext cx="886968" cy="1554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b="1" kern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Biro Administrasi Efek</a:t>
              </a:r>
            </a:p>
          </p:txBody>
        </p:sp>
        <p:sp>
          <p:nvSpPr>
            <p:cNvPr id="13" name="Rounded Rectangle 4"/>
            <p:cNvSpPr/>
            <p:nvPr userDrawn="1"/>
          </p:nvSpPr>
          <p:spPr>
            <a:xfrm>
              <a:off x="2122452" y="3863898"/>
              <a:ext cx="886968" cy="1554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b="1" kern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Akuntan</a:t>
              </a:r>
            </a:p>
          </p:txBody>
        </p:sp>
        <p:sp>
          <p:nvSpPr>
            <p:cNvPr id="14" name="Rounded Rectangle 4"/>
            <p:cNvSpPr/>
            <p:nvPr userDrawn="1"/>
          </p:nvSpPr>
          <p:spPr>
            <a:xfrm>
              <a:off x="2122452" y="3982224"/>
              <a:ext cx="886968" cy="1554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b="1" kern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Notaris</a:t>
              </a:r>
            </a:p>
          </p:txBody>
        </p:sp>
        <p:sp>
          <p:nvSpPr>
            <p:cNvPr id="15" name="Rounded Rectangle 4"/>
            <p:cNvSpPr/>
            <p:nvPr userDrawn="1"/>
          </p:nvSpPr>
          <p:spPr>
            <a:xfrm>
              <a:off x="2122452" y="4100550"/>
              <a:ext cx="886968" cy="1554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b="1" kern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Penilai</a:t>
              </a:r>
            </a:p>
          </p:txBody>
        </p:sp>
        <p:sp>
          <p:nvSpPr>
            <p:cNvPr id="16" name="Rounded Rectangle 4"/>
            <p:cNvSpPr/>
            <p:nvPr userDrawn="1"/>
          </p:nvSpPr>
          <p:spPr>
            <a:xfrm>
              <a:off x="2122452" y="4218876"/>
              <a:ext cx="886968" cy="1554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b="1" kern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Konsultan Hukum</a:t>
              </a:r>
            </a:p>
          </p:txBody>
        </p:sp>
        <p:sp>
          <p:nvSpPr>
            <p:cNvPr id="17" name="Rounded Rectangle 4"/>
            <p:cNvSpPr/>
            <p:nvPr userDrawn="1"/>
          </p:nvSpPr>
          <p:spPr>
            <a:xfrm>
              <a:off x="952500" y="4343400"/>
              <a:ext cx="1097280" cy="1554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b="1" kern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Penjamin Emisi</a:t>
              </a:r>
            </a:p>
          </p:txBody>
        </p:sp>
        <p:sp>
          <p:nvSpPr>
            <p:cNvPr id="18" name="Rounded Rectangle 4"/>
            <p:cNvSpPr/>
            <p:nvPr userDrawn="1"/>
          </p:nvSpPr>
          <p:spPr>
            <a:xfrm>
              <a:off x="952500" y="4457700"/>
              <a:ext cx="1097280" cy="1554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b="1" kern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Manajer Investasi</a:t>
              </a:r>
            </a:p>
          </p:txBody>
        </p:sp>
        <p:sp>
          <p:nvSpPr>
            <p:cNvPr id="19" name="Rounded Rectangle 4"/>
            <p:cNvSpPr/>
            <p:nvPr userDrawn="1"/>
          </p:nvSpPr>
          <p:spPr>
            <a:xfrm>
              <a:off x="952500" y="4572000"/>
              <a:ext cx="1097280" cy="1554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b="1" kern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Perantara Pedagang Efek</a:t>
              </a:r>
            </a:p>
          </p:txBody>
        </p:sp>
        <p:sp>
          <p:nvSpPr>
            <p:cNvPr id="20" name="Rounded Rectangle 4"/>
            <p:cNvSpPr/>
            <p:nvPr userDrawn="1"/>
          </p:nvSpPr>
          <p:spPr>
            <a:xfrm>
              <a:off x="914400" y="5638800"/>
              <a:ext cx="1115371" cy="3234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Investor</a:t>
              </a:r>
            </a:p>
          </p:txBody>
        </p:sp>
        <p:sp>
          <p:nvSpPr>
            <p:cNvPr id="21" name="Rounded Rectangle 4"/>
            <p:cNvSpPr/>
            <p:nvPr userDrawn="1"/>
          </p:nvSpPr>
          <p:spPr>
            <a:xfrm>
              <a:off x="990600" y="505401"/>
              <a:ext cx="1115371" cy="3234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Emiten</a:t>
              </a:r>
            </a:p>
          </p:txBody>
        </p:sp>
        <p:sp>
          <p:nvSpPr>
            <p:cNvPr id="22" name="Right Bracket 21"/>
            <p:cNvSpPr/>
            <p:nvPr userDrawn="1"/>
          </p:nvSpPr>
          <p:spPr>
            <a:xfrm>
              <a:off x="2743200" y="609600"/>
              <a:ext cx="190500" cy="5448300"/>
            </a:xfrm>
            <a:prstGeom prst="rightBracke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4"/>
            <p:cNvSpPr/>
            <p:nvPr userDrawn="1"/>
          </p:nvSpPr>
          <p:spPr>
            <a:xfrm rot="16200000">
              <a:off x="2499626" y="3215374"/>
              <a:ext cx="1115371" cy="3234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BAPEPAM-LK</a:t>
              </a:r>
            </a:p>
          </p:txBody>
        </p:sp>
        <p:cxnSp>
          <p:nvCxnSpPr>
            <p:cNvPr id="24" name="Elbow Connector 23"/>
            <p:cNvCxnSpPr/>
            <p:nvPr userDrawn="1"/>
          </p:nvCxnSpPr>
          <p:spPr>
            <a:xfrm rot="5400000" flipH="1" flipV="1">
              <a:off x="1334294" y="1942306"/>
              <a:ext cx="381000" cy="158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01"/>
            <p:cNvCxnSpPr/>
            <p:nvPr userDrawn="1"/>
          </p:nvCxnSpPr>
          <p:spPr>
            <a:xfrm>
              <a:off x="81774" y="2371222"/>
              <a:ext cx="1005840" cy="1588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101"/>
            <p:cNvCxnSpPr/>
            <p:nvPr userDrawn="1"/>
          </p:nvCxnSpPr>
          <p:spPr>
            <a:xfrm rot="5400000">
              <a:off x="-1631932" y="4084928"/>
              <a:ext cx="3429000" cy="1588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101"/>
            <p:cNvCxnSpPr/>
            <p:nvPr userDrawn="1"/>
          </p:nvCxnSpPr>
          <p:spPr>
            <a:xfrm>
              <a:off x="91068" y="5798634"/>
              <a:ext cx="1005840" cy="1588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 userDrawn="1"/>
          </p:nvSpPr>
          <p:spPr>
            <a:xfrm>
              <a:off x="1302834" y="2997816"/>
              <a:ext cx="457200" cy="548640"/>
            </a:xfrm>
            <a:prstGeom prst="rect">
              <a:avLst/>
            </a:prstGeom>
            <a:solidFill>
              <a:srgbClr val="EEC4C4"/>
            </a:solidFill>
            <a:ln>
              <a:solidFill>
                <a:srgbClr val="8828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>
                  <a:solidFill>
                    <a:srgbClr val="882829"/>
                  </a:solidFill>
                </a:rPr>
                <a:t>Saham</a:t>
              </a:r>
              <a:endParaRPr lang="en-US" sz="1400" b="1">
                <a:solidFill>
                  <a:srgbClr val="882829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1" y="762004"/>
            <a:ext cx="1143000" cy="42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0" descr="Logo_IDX-01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1909" y="393184"/>
            <a:ext cx="816429" cy="78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KPEI_new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533412"/>
            <a:ext cx="734786" cy="58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104" y="394790"/>
            <a:ext cx="665893" cy="76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40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E17F12-2DC5-4927-BBA4-179252C28B59}" type="datetimeFigureOut">
              <a:rPr lang="en-US"/>
              <a:pPr>
                <a:defRPr/>
              </a:pPr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BCBF0-0F9D-4F5F-9DB0-09B341ECE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. Pegertian dan Konsep Investa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6467418"/>
            <a:ext cx="9902952" cy="265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C:\DATA\Kantor\Tugas\2012\Template Slide BEI\Logo_Sekunder_IDX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97748" y="237280"/>
            <a:ext cx="768851" cy="96792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 userDrawn="1"/>
        </p:nvSpPr>
        <p:spPr>
          <a:xfrm>
            <a:off x="152406" y="130455"/>
            <a:ext cx="838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211643" y="838830"/>
            <a:ext cx="8229600" cy="0"/>
          </a:xfrm>
          <a:prstGeom prst="line">
            <a:avLst/>
          </a:prstGeom>
          <a:ln w="9525">
            <a:solidFill>
              <a:srgbClr val="6F7275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4"/>
          <p:cNvSpPr txBox="1">
            <a:spLocks/>
          </p:cNvSpPr>
          <p:nvPr userDrawn="1"/>
        </p:nvSpPr>
        <p:spPr>
          <a:xfrm>
            <a:off x="9448800" y="6416684"/>
            <a:ext cx="471714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5E8CE-B273-41E3-9161-0C92FDEE0DA2}" type="slidenum">
              <a:rPr kumimoji="0" lang="en-US" sz="15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9" name="Diagram 18"/>
          <p:cNvGraphicFramePr/>
          <p:nvPr userDrawn="1"/>
        </p:nvGraphicFramePr>
        <p:xfrm>
          <a:off x="25401" y="6457731"/>
          <a:ext cx="9448800" cy="287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1121230" y="76200"/>
            <a:ext cx="8382000" cy="6858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6553212"/>
            <a:ext cx="9906000" cy="307777"/>
            <a:chOff x="0" y="0"/>
            <a:chExt cx="9906000" cy="307777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0" y="0"/>
              <a:ext cx="4953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latin typeface="Calibri Light" pitchFamily="34" charset="0"/>
                </a:rPr>
                <a:t>Bursa Efek Indonesia | Sekolah Pasar Modal | Level I</a:t>
              </a: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4953000" y="0"/>
              <a:ext cx="49530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Efek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dan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Mekanisme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Perdagangan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Saham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9448800" y="6553200"/>
            <a:ext cx="471714" cy="3048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5E8CE-B273-41E3-9161-0C92FDEE0D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 descr="C:\DATA\Kantor\Tugas\2012\Template Slide BEI\Logo_Sekunder_IDX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97748" y="237280"/>
            <a:ext cx="768851" cy="96792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 userDrawn="1"/>
        </p:nvSpPr>
        <p:spPr>
          <a:xfrm>
            <a:off x="152406" y="130455"/>
            <a:ext cx="838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211643" y="838830"/>
            <a:ext cx="8229600" cy="0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AC03C-07E4-4BAA-8BCB-AA9241C47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553212"/>
            <a:ext cx="9906000" cy="307777"/>
            <a:chOff x="0" y="0"/>
            <a:chExt cx="9906000" cy="307777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0" y="0"/>
              <a:ext cx="4953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latin typeface="Calibri Light" pitchFamily="34" charset="0"/>
                </a:rPr>
                <a:t>Bursa Efek Indonesia | Sekolah Pasar Modal | Level I</a:t>
              </a: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4953000" y="0"/>
              <a:ext cx="49530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Emiten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dan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Struktur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Pasar Modal Indonesia</a:t>
              </a:r>
            </a:p>
          </p:txBody>
        </p:sp>
      </p:grp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9448800" y="6553200"/>
            <a:ext cx="471714" cy="3048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5E8CE-B273-41E3-9161-0C92FDEE0D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 descr="C:\DATA\Kantor\Tugas\2012\Template Slide BEI\Logo_Sekunder_IDX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97748" y="237280"/>
            <a:ext cx="768851" cy="9679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Connector 12"/>
          <p:cNvCxnSpPr/>
          <p:nvPr userDrawn="1"/>
        </p:nvCxnSpPr>
        <p:spPr>
          <a:xfrm>
            <a:off x="1211643" y="838830"/>
            <a:ext cx="8229600" cy="0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152406" y="130455"/>
            <a:ext cx="838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F3FE7-5931-49C8-B439-399850C81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71679"/>
      </p:ext>
    </p:extLst>
  </p:cSld>
  <p:clrMapOvr>
    <a:masterClrMapping/>
  </p:clrMapOvr>
  <p:transition>
    <p:cut/>
    <p:sndAc>
      <p:stSnd>
        <p:snd r:embed="rId1" name="click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6553212"/>
            <a:ext cx="9906000" cy="307777"/>
            <a:chOff x="0" y="0"/>
            <a:chExt cx="9906000" cy="307777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0" y="0"/>
              <a:ext cx="50292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latin typeface="Calibri Light" pitchFamily="34" charset="0"/>
                </a:rPr>
                <a:t>Bursa Efek Indonesia | Sekolah Pasar Modal | Level I</a:t>
              </a: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4953000" y="0"/>
              <a:ext cx="49530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Emiten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dan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Struktur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Pasar Modal Indonesia</a:t>
              </a:r>
            </a:p>
          </p:txBody>
        </p:sp>
      </p:grp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9448800" y="6553200"/>
            <a:ext cx="471714" cy="3048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5E8CE-B273-41E3-9161-0C92FDEE0D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 descr="C:\DATA\Kantor\Tugas\2012\Template Slide BEI\Logo_Sekunder_IDX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97748" y="237280"/>
            <a:ext cx="768851" cy="9679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Connector 12"/>
          <p:cNvCxnSpPr/>
          <p:nvPr userDrawn="1"/>
        </p:nvCxnSpPr>
        <p:spPr>
          <a:xfrm>
            <a:off x="1211643" y="838830"/>
            <a:ext cx="8229600" cy="0"/>
          </a:xfrm>
          <a:prstGeom prst="line">
            <a:avLst/>
          </a:prstGeom>
          <a:ln w="9525">
            <a:solidFill>
              <a:schemeClr val="accent2">
                <a:lumMod val="20000"/>
                <a:lumOff val="8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152406" y="130455"/>
            <a:ext cx="838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aham Sebagai Pilihan Investa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6553212"/>
            <a:ext cx="9906000" cy="307777"/>
            <a:chOff x="0" y="0"/>
            <a:chExt cx="9906000" cy="307777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0" y="0"/>
              <a:ext cx="4953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latin typeface="Calibri Light" pitchFamily="34" charset="0"/>
                </a:rPr>
                <a:t>Bursa Efek Indonesia | Sekolah Pasar Modal | Level I</a:t>
              </a: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953000" y="0"/>
              <a:ext cx="49530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Investasi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di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Pasar Modal</a:t>
              </a:r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152406" y="130455"/>
            <a:ext cx="838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211643" y="838830"/>
            <a:ext cx="8229600" cy="0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3"/>
          <p:cNvSpPr>
            <a:spLocks noGrp="1"/>
          </p:cNvSpPr>
          <p:nvPr>
            <p:ph type="title"/>
          </p:nvPr>
        </p:nvSpPr>
        <p:spPr>
          <a:xfrm>
            <a:off x="1121230" y="76200"/>
            <a:ext cx="8382000" cy="6858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Slide Number Placeholder 4"/>
          <p:cNvSpPr txBox="1">
            <a:spLocks/>
          </p:cNvSpPr>
          <p:nvPr userDrawn="1"/>
        </p:nvSpPr>
        <p:spPr>
          <a:xfrm>
            <a:off x="9448800" y="6553200"/>
            <a:ext cx="471714" cy="3048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5E8CE-B273-41E3-9161-0C92FDEE0D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mbatas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verdi.JSX1\AppData\Local\Microsoft\Windows\Temporary Internet Files\Content.Outlook\RJ2RK9UG\Logo Bursa Efek Indonesia Final (2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8687" y="5393100"/>
            <a:ext cx="1268713" cy="1236300"/>
          </a:xfrm>
          <a:prstGeom prst="rect">
            <a:avLst/>
          </a:prstGeom>
          <a:noFill/>
        </p:spPr>
      </p:pic>
      <p:grpSp>
        <p:nvGrpSpPr>
          <p:cNvPr id="2" name="Group 49"/>
          <p:cNvGrpSpPr/>
          <p:nvPr userDrawn="1"/>
        </p:nvGrpSpPr>
        <p:grpSpPr>
          <a:xfrm>
            <a:off x="0" y="0"/>
            <a:ext cx="9906000" cy="307777"/>
            <a:chOff x="0" y="0"/>
            <a:chExt cx="9906000" cy="307777"/>
          </a:xfrm>
        </p:grpSpPr>
        <p:sp>
          <p:nvSpPr>
            <p:cNvPr id="28" name="TextBox 27"/>
            <p:cNvSpPr txBox="1"/>
            <p:nvPr userDrawn="1"/>
          </p:nvSpPr>
          <p:spPr>
            <a:xfrm>
              <a:off x="0" y="0"/>
              <a:ext cx="38862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latin typeface="Calibri Light" pitchFamily="34" charset="0"/>
                </a:rPr>
                <a:t>Sekolah Pasar Modal |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  <a:latin typeface="Calibri Light" pitchFamily="34" charset="0"/>
                </a:rPr>
                <a:t>Analisa</a:t>
              </a:r>
              <a:r>
                <a:rPr lang="en-US" sz="1400" baseline="0" dirty="0">
                  <a:solidFill>
                    <a:schemeClr val="accent5">
                      <a:lumMod val="50000"/>
                    </a:schemeClr>
                  </a:solidFill>
                  <a:latin typeface="Calibri Light" pitchFamily="34" charset="0"/>
                </a:rPr>
                <a:t> </a:t>
              </a:r>
              <a:r>
                <a:rPr lang="en-US" sz="1400" baseline="0" dirty="0" err="1">
                  <a:solidFill>
                    <a:schemeClr val="accent5">
                      <a:lumMod val="50000"/>
                    </a:schemeClr>
                  </a:solidFill>
                  <a:latin typeface="Calibri Light" pitchFamily="34" charset="0"/>
                </a:rPr>
                <a:t>Saham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  <a:latin typeface="Calibri Light" pitchFamily="34" charset="0"/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3886200" y="0"/>
              <a:ext cx="60198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 userDrawn="1"/>
        </p:nvGraphicFramePr>
        <p:xfrm>
          <a:off x="1828806" y="1686560"/>
          <a:ext cx="6400800" cy="280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838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Investasi</a:t>
                      </a:r>
                      <a:r>
                        <a:rPr lang="en-US" sz="2400" b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 Di Pasar</a:t>
                      </a:r>
                      <a:r>
                        <a:rPr lang="en-US" sz="2400" b="0" baseline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 Modal</a:t>
                      </a:r>
                      <a:endParaRPr lang="en-US" sz="2400" b="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" b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Efek &amp; Mekanisme Perdagangan Saham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ctr"/>
                      <a:endParaRPr lang="en-US" sz="200" b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Emiten</a:t>
                      </a:r>
                      <a:r>
                        <a:rPr lang="en-US" sz="2400" b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dan</a:t>
                      </a:r>
                      <a:r>
                        <a:rPr lang="en-US" sz="2400" b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Struktur</a:t>
                      </a:r>
                      <a:r>
                        <a:rPr lang="en-US" sz="2400" b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 Pasar Modal Indonesia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Acuan</a:t>
                      </a:r>
                      <a:r>
                        <a:rPr lang="en-US" sz="2400" b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Kepemilikan</a:t>
                      </a:r>
                      <a:r>
                        <a:rPr lang="en-US" sz="2400" b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Sekuritas</a:t>
                      </a:r>
                      <a:r>
                        <a:rPr lang="en-US" sz="2400" b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 (</a:t>
                      </a:r>
                      <a:r>
                        <a:rPr lang="en-US" sz="2400" b="0" dirty="0" err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AKSes</a:t>
                      </a:r>
                      <a:r>
                        <a:rPr lang="en-US" sz="2400" b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Analisa</a:t>
                      </a: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Fundamental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mbata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verdi.JSX1\AppData\Local\Microsoft\Windows\Temporary Internet Files\Content.Outlook\RJ2RK9UG\Logo Bursa Efek Indonesia Final (2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8687" y="5393100"/>
            <a:ext cx="1268713" cy="1236300"/>
          </a:xfrm>
          <a:prstGeom prst="rect">
            <a:avLst/>
          </a:prstGeom>
          <a:noFill/>
        </p:spPr>
      </p:pic>
      <p:graphicFrame>
        <p:nvGraphicFramePr>
          <p:cNvPr id="8" name="Table 7"/>
          <p:cNvGraphicFramePr>
            <a:graphicFrameLocks noGrp="1"/>
          </p:cNvGraphicFramePr>
          <p:nvPr userDrawn="1"/>
        </p:nvGraphicFramePr>
        <p:xfrm>
          <a:off x="1828800" y="1991360"/>
          <a:ext cx="6172200" cy="116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5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736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Analisa</a:t>
                      </a:r>
                      <a:r>
                        <a:rPr lang="en-US" sz="2400" b="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 Fundamental</a:t>
                      </a:r>
                    </a:p>
                  </a:txBody>
                  <a:tcPr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" b="1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rgbClr val="C00000"/>
                          </a:solidFill>
                        </a:rPr>
                        <a:t>Analisa</a:t>
                      </a:r>
                      <a:r>
                        <a:rPr lang="en-US" sz="2400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C00000"/>
                          </a:solidFill>
                        </a:rPr>
                        <a:t>Teknikal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ctr"/>
                      <a:endParaRPr lang="en-US" sz="200" b="1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2" name="Group 8"/>
          <p:cNvGrpSpPr/>
          <p:nvPr userDrawn="1"/>
        </p:nvGrpSpPr>
        <p:grpSpPr>
          <a:xfrm>
            <a:off x="0" y="0"/>
            <a:ext cx="9906000" cy="307777"/>
            <a:chOff x="0" y="0"/>
            <a:chExt cx="9906000" cy="307777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0" y="0"/>
              <a:ext cx="38862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sz="1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 Light" pitchFamily="34" charset="0"/>
                </a:rPr>
                <a:t>Sekolah Pasar Modal | </a:t>
              </a:r>
              <a:r>
                <a:rPr lang="en-US" sz="1400" dirty="0" err="1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 Light" pitchFamily="34" charset="0"/>
                </a:rPr>
                <a:t>Analisa</a:t>
              </a:r>
              <a:r>
                <a:rPr lang="en-US" sz="1400" baseline="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 Light" pitchFamily="34" charset="0"/>
                </a:rPr>
                <a:t> </a:t>
              </a:r>
              <a:r>
                <a:rPr lang="en-US" sz="1400" baseline="0" dirty="0" err="1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 Light" pitchFamily="34" charset="0"/>
                </a:rPr>
                <a:t>Saham</a:t>
              </a:r>
              <a:endPara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itchFamily="34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886200" y="0"/>
              <a:ext cx="6019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. Pegertian dan Konsep Investa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 userDrawn="1"/>
        </p:nvGrpSpPr>
        <p:grpSpPr>
          <a:xfrm>
            <a:off x="0" y="6553212"/>
            <a:ext cx="9906000" cy="307777"/>
            <a:chOff x="0" y="0"/>
            <a:chExt cx="9906000" cy="307777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0" y="0"/>
              <a:ext cx="38862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latin typeface="Calibri Light" pitchFamily="34" charset="0"/>
                </a:rPr>
                <a:t>Sekolah Pasar Modal |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  <a:latin typeface="Calibri Light" pitchFamily="34" charset="0"/>
                </a:rPr>
                <a:t>Analisa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latin typeface="Calibri Light" pitchFamily="34" charset="0"/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  <a:latin typeface="Calibri Light" pitchFamily="34" charset="0"/>
                </a:rPr>
                <a:t>Saham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  <a:latin typeface="Calibri Light" pitchFamily="34" charset="0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886200" y="0"/>
              <a:ext cx="6019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Analisa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Fundamental</a:t>
              </a:r>
            </a:p>
          </p:txBody>
        </p:sp>
      </p:grpSp>
      <p:pic>
        <p:nvPicPr>
          <p:cNvPr id="15" name="Picture 2" descr="C:\DATA\Kantor\Tugas\2012\Template Slide BEI\Logo_Sekunder_IDX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97748" y="237280"/>
            <a:ext cx="768851" cy="96792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 userDrawn="1"/>
        </p:nvSpPr>
        <p:spPr>
          <a:xfrm>
            <a:off x="152406" y="130455"/>
            <a:ext cx="838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211643" y="838830"/>
            <a:ext cx="8229600" cy="0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4"/>
          <p:cNvSpPr txBox="1">
            <a:spLocks/>
          </p:cNvSpPr>
          <p:nvPr userDrawn="1"/>
        </p:nvSpPr>
        <p:spPr>
          <a:xfrm>
            <a:off x="9448800" y="6553200"/>
            <a:ext cx="471714" cy="3048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5E8CE-B273-41E3-9161-0C92FDEE0D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1121230" y="76200"/>
            <a:ext cx="8382000" cy="685800"/>
          </a:xfrm>
        </p:spPr>
        <p:txBody>
          <a:bodyPr>
            <a:normAutofit/>
          </a:bodyPr>
          <a:lstStyle>
            <a:lvl1pPr>
              <a:defRPr sz="2800" b="0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1008-BEBE-4C71-AD3E-EB71B960DB7F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578EA7-9828-437E-B8DD-66B5AE559C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366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44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17F12-2DC5-4927-BBA4-179252C28B59}" type="datetimeFigureOut">
              <a:rPr lang="en-US" smtClean="0"/>
              <a:pPr>
                <a:defRPr/>
              </a:pPr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BCBF0-0F9D-4F5F-9DB0-09B341ECEB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E3D0-BC7A-41FD-B6F6-8AA6FEDBF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E3D0-BC7A-41FD-B6F6-8AA6FEDBF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4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4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E3D0-BC7A-41FD-B6F6-8AA6FEDBF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E3D0-BC7A-41FD-B6F6-8AA6FEDBF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1008-BEBE-4C71-AD3E-EB71B960DB7F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578EA7-9828-437E-B8DD-66B5AE559C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mbata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 userDrawn="1"/>
        </p:nvGraphicFramePr>
        <p:xfrm>
          <a:off x="1828806" y="1686560"/>
          <a:ext cx="6400800" cy="280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838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Investasi</a:t>
                      </a:r>
                      <a:r>
                        <a:rPr lang="en-US" sz="2400" b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 Di Pasar</a:t>
                      </a:r>
                      <a:r>
                        <a:rPr lang="en-US" sz="2400" b="0" baseline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 Modal</a:t>
                      </a:r>
                      <a:endParaRPr lang="en-US" sz="2400" b="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" b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Efek &amp; </a:t>
                      </a:r>
                      <a:r>
                        <a:rPr lang="en-US" sz="2400" b="0" dirty="0" err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Mekanisme</a:t>
                      </a:r>
                      <a:r>
                        <a:rPr lang="en-US" sz="2400" b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Perdagangan</a:t>
                      </a:r>
                      <a:r>
                        <a:rPr lang="en-US" sz="2400" b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Saham</a:t>
                      </a:r>
                      <a:endParaRPr lang="en-US" sz="2400" b="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ctr"/>
                      <a:endParaRPr lang="en-US" sz="200" b="1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Emiten</a:t>
                      </a: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dan</a:t>
                      </a: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Struktur</a:t>
                      </a: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Pasar Modal Indonesia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Acuan</a:t>
                      </a:r>
                      <a:r>
                        <a:rPr lang="en-US" sz="2400" b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Kepemilikan</a:t>
                      </a:r>
                      <a:r>
                        <a:rPr lang="en-US" sz="2400" b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Sekuritas</a:t>
                      </a:r>
                      <a:r>
                        <a:rPr lang="en-US" sz="2400" b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 (</a:t>
                      </a:r>
                      <a:r>
                        <a:rPr lang="en-US" sz="2400" b="0" dirty="0" err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AKSes</a:t>
                      </a:r>
                      <a:r>
                        <a:rPr lang="en-US" sz="2400" b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Pengantar</a:t>
                      </a:r>
                      <a:r>
                        <a:rPr lang="en-US" sz="2400" baseline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Analisa</a:t>
                      </a:r>
                      <a:r>
                        <a:rPr lang="en-US" sz="2400" baseline="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Saham</a:t>
                      </a:r>
                      <a:endParaRPr lang="en-US" sz="240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pSp>
        <p:nvGrpSpPr>
          <p:cNvPr id="26" name="Group 25"/>
          <p:cNvGrpSpPr/>
          <p:nvPr userDrawn="1"/>
        </p:nvGrpSpPr>
        <p:grpSpPr>
          <a:xfrm>
            <a:off x="0" y="0"/>
            <a:ext cx="9906000" cy="307777"/>
            <a:chOff x="0" y="0"/>
            <a:chExt cx="9906000" cy="307777"/>
          </a:xfrm>
        </p:grpSpPr>
        <p:sp>
          <p:nvSpPr>
            <p:cNvPr id="27" name="TextBox 26"/>
            <p:cNvSpPr txBox="1"/>
            <p:nvPr userDrawn="1"/>
          </p:nvSpPr>
          <p:spPr>
            <a:xfrm>
              <a:off x="0" y="0"/>
              <a:ext cx="4953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latin typeface="Calibri Light" pitchFamily="34" charset="0"/>
                </a:rPr>
                <a:t>Bursa Efek Indonesia | Sekolah Pasar Modal | Level I</a:t>
              </a: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4953000" y="0"/>
              <a:ext cx="49530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2" descr="C:\Users\verdi.JSX1\AppData\Local\Microsoft\Windows\Temporary Internet Files\Content.Outlook\RJ2RK9UG\Logo Bursa Efek Indonesia Final (2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8687" y="5393100"/>
            <a:ext cx="1268713" cy="12363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1008-BEBE-4C71-AD3E-EB71B960DB7F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0D0E-1375-4594-81DB-A93AB5146C6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5924950"/>
            <a:ext cx="1708066" cy="62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Logo_IDX-01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3758" y="5410200"/>
            <a:ext cx="110319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KPEI_new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7701" y="5638800"/>
            <a:ext cx="1013099" cy="81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8" y="4497369"/>
            <a:ext cx="1420007" cy="20558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1008-BEBE-4C71-AD3E-EB71B960DB7F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AC03C-07E4-4BAA-8BCB-AA9241C471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E3D0-BC7A-41FD-B6F6-8AA6FEDBF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E3D0-BC7A-41FD-B6F6-8AA6FEDBF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39"/>
            <a:ext cx="70786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E3D0-BC7A-41FD-B6F6-8AA6FEDBF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embatas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verdi.JSX1\AppData\Local\Microsoft\Windows\Temporary Internet Files\Content.Outlook\RJ2RK9UG\Logo Bursa Efek Indonesia Final (2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8687" y="5393100"/>
            <a:ext cx="1268713" cy="1236300"/>
          </a:xfrm>
          <a:prstGeom prst="rect">
            <a:avLst/>
          </a:prstGeom>
          <a:noFill/>
        </p:spPr>
      </p:pic>
      <p:graphicFrame>
        <p:nvGraphicFramePr>
          <p:cNvPr id="48" name="Table 4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27926376"/>
              </p:ext>
            </p:extLst>
          </p:nvPr>
        </p:nvGraphicFramePr>
        <p:xfrm>
          <a:off x="2286000" y="1991360"/>
          <a:ext cx="6172200" cy="280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5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736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Investasi</a:t>
                      </a: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di Pasar</a:t>
                      </a:r>
                      <a:r>
                        <a:rPr lang="en-US" sz="240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Modal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rgbClr val="C00000"/>
                          </a:solidFill>
                        </a:rPr>
                        <a:t>Efek &amp; </a:t>
                      </a:r>
                      <a:r>
                        <a:rPr lang="en-US" sz="2400" b="0" dirty="0" err="1">
                          <a:solidFill>
                            <a:srgbClr val="C00000"/>
                          </a:solidFill>
                        </a:rPr>
                        <a:t>Mekanisme</a:t>
                      </a:r>
                      <a:r>
                        <a:rPr lang="en-US" sz="2400" b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C00000"/>
                          </a:solidFill>
                        </a:rPr>
                        <a:t>Perdagangan</a:t>
                      </a:r>
                      <a:r>
                        <a:rPr lang="en-US" sz="2400" b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C00000"/>
                          </a:solidFill>
                        </a:rPr>
                        <a:t>Saham</a:t>
                      </a:r>
                      <a:r>
                        <a:rPr lang="en-US" sz="2400" b="0" dirty="0">
                          <a:solidFill>
                            <a:srgbClr val="C00000"/>
                          </a:solidFill>
                        </a:rPr>
                        <a:t>    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rgbClr val="C00000"/>
                          </a:solidFill>
                        </a:rPr>
                        <a:t>Struktur</a:t>
                      </a:r>
                      <a:r>
                        <a:rPr lang="en-US" sz="2400" b="0" dirty="0">
                          <a:solidFill>
                            <a:srgbClr val="C00000"/>
                          </a:solidFill>
                        </a:rPr>
                        <a:t> Pasar Modal Indonesia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>
                          <a:solidFill>
                            <a:srgbClr val="C00000"/>
                          </a:solidFill>
                        </a:rPr>
                        <a:t>Acuan</a:t>
                      </a:r>
                      <a:r>
                        <a:rPr lang="en-US" sz="2400" b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C00000"/>
                          </a:solidFill>
                        </a:rPr>
                        <a:t>Kepemilikan</a:t>
                      </a:r>
                      <a:r>
                        <a:rPr lang="en-US" sz="2400" b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C00000"/>
                          </a:solidFill>
                        </a:rPr>
                        <a:t>Sekuritas</a:t>
                      </a:r>
                      <a:r>
                        <a:rPr lang="en-US" sz="2400" b="0" dirty="0">
                          <a:solidFill>
                            <a:srgbClr val="C00000"/>
                          </a:solidFill>
                        </a:rPr>
                        <a:t> (</a:t>
                      </a:r>
                      <a:r>
                        <a:rPr lang="en-US" sz="2400" b="0" dirty="0" err="1">
                          <a:solidFill>
                            <a:srgbClr val="C00000"/>
                          </a:solidFill>
                        </a:rPr>
                        <a:t>AKSes</a:t>
                      </a:r>
                      <a:r>
                        <a:rPr lang="en-US" sz="2400" b="0" dirty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 Pegertian dan Konsep Investa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58071" r="19037" b="32250"/>
          <a:stretch/>
        </p:blipFill>
        <p:spPr bwMode="auto">
          <a:xfrm>
            <a:off x="-12700" y="6068009"/>
            <a:ext cx="9918700" cy="79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5181600" y="6408282"/>
            <a:ext cx="311143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b="1" dirty="0">
                <a:solidFill>
                  <a:srgbClr val="A50021"/>
                </a:solidFill>
                <a:latin typeface="Calibri Light" pitchFamily="34" charset="0"/>
              </a:rPr>
              <a:t>Bursa </a:t>
            </a:r>
            <a:r>
              <a:rPr lang="en-US" sz="1600" b="1" dirty="0" err="1">
                <a:solidFill>
                  <a:srgbClr val="A50021"/>
                </a:solidFill>
                <a:latin typeface="Calibri Light" pitchFamily="34" charset="0"/>
              </a:rPr>
              <a:t>Efek</a:t>
            </a:r>
            <a:r>
              <a:rPr lang="en-US" sz="1600" b="1" dirty="0">
                <a:solidFill>
                  <a:srgbClr val="A50021"/>
                </a:solidFill>
                <a:latin typeface="Calibri Light" pitchFamily="34" charset="0"/>
              </a:rPr>
              <a:t> Indonesia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370933"/>
            <a:ext cx="5233643" cy="304800"/>
          </a:xfrm>
          <a:prstGeom prst="rect">
            <a:avLst/>
          </a:prstGeom>
          <a:solidFill>
            <a:srgbClr val="832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00" dirty="0">
                <a:solidFill>
                  <a:schemeClr val="bg1"/>
                </a:solidFill>
              </a:rPr>
              <a:t>  </a:t>
            </a:r>
            <a:r>
              <a:rPr lang="en-US" sz="1600" dirty="0" err="1">
                <a:solidFill>
                  <a:schemeClr val="bg1"/>
                </a:solidFill>
              </a:rPr>
              <a:t>Sekolah</a:t>
            </a:r>
            <a:r>
              <a:rPr lang="en-US" sz="1600" baseline="0" dirty="0">
                <a:solidFill>
                  <a:schemeClr val="bg1"/>
                </a:solidFill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</a:rPr>
              <a:t>Pasar</a:t>
            </a:r>
            <a:r>
              <a:rPr lang="en-US" sz="1600" baseline="0" dirty="0">
                <a:solidFill>
                  <a:schemeClr val="bg1"/>
                </a:solidFill>
              </a:rPr>
              <a:t> Modal | Level 1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52400" y="130455"/>
            <a:ext cx="838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4"/>
          <p:cNvSpPr txBox="1">
            <a:spLocks/>
          </p:cNvSpPr>
          <p:nvPr userDrawn="1"/>
        </p:nvSpPr>
        <p:spPr>
          <a:xfrm>
            <a:off x="4761929" y="6370933"/>
            <a:ext cx="471714" cy="3048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5E8CE-B273-41E3-9161-0C92FDEE0DA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itle 23"/>
          <p:cNvSpPr>
            <a:spLocks noGrp="1"/>
          </p:cNvSpPr>
          <p:nvPr userDrawn="1">
            <p:ph type="title"/>
          </p:nvPr>
        </p:nvSpPr>
        <p:spPr>
          <a:xfrm>
            <a:off x="990600" y="160875"/>
            <a:ext cx="8382000" cy="685800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2" descr="C:\DATA\Kantor\Tugas\2012\Template Slide BEI\Logo_Sekunder_IDX.JP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t="8189"/>
          <a:stretch/>
        </p:blipFill>
        <p:spPr bwMode="auto">
          <a:xfrm>
            <a:off x="8468631" y="5562600"/>
            <a:ext cx="1024569" cy="1184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" t="18298" r="8410" b="69384"/>
          <a:stretch/>
        </p:blipFill>
        <p:spPr bwMode="auto">
          <a:xfrm flipV="1">
            <a:off x="2057401" y="1465"/>
            <a:ext cx="7848599" cy="15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 Saham Sebagai Pilihan Investa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 userDrawn="1"/>
        </p:nvGrpSpPr>
        <p:grpSpPr>
          <a:xfrm>
            <a:off x="0" y="6553200"/>
            <a:ext cx="9906000" cy="307777"/>
            <a:chOff x="0" y="0"/>
            <a:chExt cx="9906000" cy="307777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0" y="0"/>
              <a:ext cx="4953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latin typeface="Calibri Light" pitchFamily="34" charset="0"/>
                </a:rPr>
                <a:t>Bursa Efek Indonesia | Sekolah Pasar Modal | Level I</a:t>
              </a: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953000" y="0"/>
              <a:ext cx="49530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Investasi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di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Pasar Modal</a:t>
              </a:r>
            </a:p>
          </p:txBody>
        </p:sp>
      </p:grpSp>
      <p:pic>
        <p:nvPicPr>
          <p:cNvPr id="15" name="Picture 2" descr="C:\DATA\Kantor\Tugas\2012\Template Slide BEI\Logo_Sekunder_IDX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97742" y="237278"/>
            <a:ext cx="768851" cy="96792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 userDrawn="1"/>
        </p:nvSpPr>
        <p:spPr>
          <a:xfrm>
            <a:off x="152400" y="130455"/>
            <a:ext cx="838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211643" y="838830"/>
            <a:ext cx="8229600" cy="0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3"/>
          <p:cNvSpPr>
            <a:spLocks noGrp="1"/>
          </p:cNvSpPr>
          <p:nvPr>
            <p:ph type="title"/>
          </p:nvPr>
        </p:nvSpPr>
        <p:spPr>
          <a:xfrm>
            <a:off x="1121229" y="76200"/>
            <a:ext cx="8382000" cy="6858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Slide Number Placeholder 4"/>
          <p:cNvSpPr txBox="1">
            <a:spLocks/>
          </p:cNvSpPr>
          <p:nvPr userDrawn="1"/>
        </p:nvSpPr>
        <p:spPr>
          <a:xfrm>
            <a:off x="9448800" y="6553200"/>
            <a:ext cx="471714" cy="3048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5E8CE-B273-41E3-9161-0C92FDEE0D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embatas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07255111"/>
              </p:ext>
            </p:extLst>
          </p:nvPr>
        </p:nvGraphicFramePr>
        <p:xfrm>
          <a:off x="2209800" y="1838960"/>
          <a:ext cx="6400800" cy="280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838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rgbClr val="C00000"/>
                          </a:solidFill>
                        </a:rPr>
                        <a:t>Investasi</a:t>
                      </a:r>
                      <a:r>
                        <a:rPr lang="en-US" sz="2400" b="0" dirty="0">
                          <a:solidFill>
                            <a:srgbClr val="C00000"/>
                          </a:solidFill>
                        </a:rPr>
                        <a:t> di Pasar</a:t>
                      </a:r>
                      <a:r>
                        <a:rPr lang="en-US" sz="2400" b="0" baseline="0" dirty="0">
                          <a:solidFill>
                            <a:srgbClr val="C00000"/>
                          </a:solidFill>
                        </a:rPr>
                        <a:t> Modal</a:t>
                      </a:r>
                      <a:endParaRPr lang="en-US" sz="24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" b="1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Efek &amp; </a:t>
                      </a:r>
                      <a:r>
                        <a:rPr lang="en-US" sz="2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Mekanisme</a:t>
                      </a: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Perdagangan</a:t>
                      </a: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Saham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ctr"/>
                      <a:endParaRPr lang="en-US" sz="200" b="1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rgbClr val="C00000"/>
                          </a:solidFill>
                        </a:rPr>
                        <a:t>Struktur</a:t>
                      </a:r>
                      <a:r>
                        <a:rPr lang="en-US" sz="2400" b="0" dirty="0">
                          <a:solidFill>
                            <a:srgbClr val="C00000"/>
                          </a:solidFill>
                        </a:rPr>
                        <a:t> Pasar Modal Indonesia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>
                          <a:solidFill>
                            <a:srgbClr val="C00000"/>
                          </a:solidFill>
                        </a:rPr>
                        <a:t>Acuan</a:t>
                      </a:r>
                      <a:r>
                        <a:rPr lang="en-US" sz="2400" b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C00000"/>
                          </a:solidFill>
                        </a:rPr>
                        <a:t>Kepemilikan</a:t>
                      </a:r>
                      <a:r>
                        <a:rPr lang="en-US" sz="2400" b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C00000"/>
                          </a:solidFill>
                        </a:rPr>
                        <a:t>Sekuritas</a:t>
                      </a:r>
                      <a:r>
                        <a:rPr lang="en-US" sz="2400" b="0" dirty="0">
                          <a:solidFill>
                            <a:srgbClr val="C00000"/>
                          </a:solidFill>
                        </a:rPr>
                        <a:t> (</a:t>
                      </a:r>
                      <a:r>
                        <a:rPr lang="en-US" sz="2400" b="0" dirty="0" err="1">
                          <a:solidFill>
                            <a:srgbClr val="C00000"/>
                          </a:solidFill>
                        </a:rPr>
                        <a:t>AKSes</a:t>
                      </a:r>
                      <a:r>
                        <a:rPr lang="en-US" sz="2400" b="0" dirty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200" b="1" dirty="0">
                          <a:solidFill>
                            <a:srgbClr val="C00000"/>
                          </a:solidFill>
                        </a:rPr>
                        <a:t>\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24" name="Picture 2" descr="C:\Users\verdi.JSX1\AppData\Local\Microsoft\Windows\Temporary Internet Files\Content.Outlook\RJ2RK9UG\Logo Bursa Efek Indonesia Final (2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8687" y="5393100"/>
            <a:ext cx="1268713" cy="12363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 userDrawn="1"/>
        </p:nvGrpSpPr>
        <p:grpSpPr>
          <a:xfrm>
            <a:off x="0" y="6553212"/>
            <a:ext cx="9906000" cy="307777"/>
            <a:chOff x="0" y="0"/>
            <a:chExt cx="9906000" cy="307777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0" y="0"/>
              <a:ext cx="4953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latin typeface="Calibri Light" pitchFamily="34" charset="0"/>
                </a:rPr>
                <a:t>Bursa Efek Indonesia | Sekolah Pasar Modal | Level I</a:t>
              </a: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4953000" y="0"/>
              <a:ext cx="49530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Efek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dan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Mekanisme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Perdagangan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Saham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9448800" y="6553200"/>
            <a:ext cx="471714" cy="3048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5E8CE-B273-41E3-9161-0C92FDEE0D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 descr="C:\DATA\Kantor\Tugas\2012\Template Slide BEI\Logo_Sekunder_IDX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97748" y="237280"/>
            <a:ext cx="768851" cy="96792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 userDrawn="1"/>
        </p:nvSpPr>
        <p:spPr>
          <a:xfrm>
            <a:off x="152406" y="130455"/>
            <a:ext cx="838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211643" y="838830"/>
            <a:ext cx="8229600" cy="0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kanisme Transaksi di BE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52406" y="130455"/>
            <a:ext cx="838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211643" y="838830"/>
            <a:ext cx="8229600" cy="0"/>
          </a:xfrm>
          <a:prstGeom prst="line">
            <a:avLst/>
          </a:prstGeom>
          <a:ln w="9525">
            <a:solidFill>
              <a:srgbClr val="6F7275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1121230" y="76200"/>
            <a:ext cx="8382000" cy="6858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553212"/>
            <a:ext cx="9906000" cy="307777"/>
            <a:chOff x="0" y="0"/>
            <a:chExt cx="9906000" cy="307777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0" y="0"/>
              <a:ext cx="4953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latin typeface="Calibri Light" pitchFamily="34" charset="0"/>
                </a:rPr>
                <a:t>Bursa Efek Indonesia | Sekolah Pasar Modal | Level I</a:t>
              </a: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953000" y="0"/>
              <a:ext cx="49530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Efek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dan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Mekanisme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Perdagangan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9448800" y="6553200"/>
            <a:ext cx="471714" cy="3048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5E8CE-B273-41E3-9161-0C92FDEE0D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 userDrawn="1"/>
        </p:nvGrpSpPr>
        <p:grpSpPr>
          <a:xfrm>
            <a:off x="0" y="6553200"/>
            <a:ext cx="9906000" cy="307777"/>
            <a:chOff x="0" y="0"/>
            <a:chExt cx="9906000" cy="307777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0" y="0"/>
              <a:ext cx="4953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latin typeface="Calibri Light" pitchFamily="34" charset="0"/>
                </a:rPr>
                <a:t>Bursa Efek Indonesia | Sekolah Pasar Modal | Level I</a:t>
              </a: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4953000" y="0"/>
              <a:ext cx="49530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Efek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dan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Mekanisme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Perdagangan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Saham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9448800" y="6553200"/>
            <a:ext cx="471714" cy="3048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5E8CE-B273-41E3-9161-0C92FDEE0D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 descr="C:\DATA\Kantor\Tugas\2012\Template Slide BEI\Logo_Sekunder_IDX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97742" y="237278"/>
            <a:ext cx="768851" cy="96792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 userDrawn="1"/>
        </p:nvSpPr>
        <p:spPr>
          <a:xfrm>
            <a:off x="152400" y="130455"/>
            <a:ext cx="838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211643" y="838830"/>
            <a:ext cx="8229600" cy="0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 userDrawn="1"/>
        </p:nvGrpSpPr>
        <p:grpSpPr>
          <a:xfrm>
            <a:off x="0" y="6553200"/>
            <a:ext cx="9906000" cy="307777"/>
            <a:chOff x="0" y="0"/>
            <a:chExt cx="9906000" cy="307777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0" y="0"/>
              <a:ext cx="4953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latin typeface="Calibri Light" pitchFamily="34" charset="0"/>
                </a:rPr>
                <a:t>Bursa Efek Indonesia | Sekolah Pasar Modal | Level I</a:t>
              </a: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4953000" y="0"/>
              <a:ext cx="49530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Efek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dan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Mekanisme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Perdagangan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Saham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9448800" y="6553200"/>
            <a:ext cx="471714" cy="3048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5E8CE-B273-41E3-9161-0C92FDEE0D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 descr="C:\DATA\Kantor\Tugas\2012\Template Slide BEI\Logo_Sekunder_IDX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97742" y="237278"/>
            <a:ext cx="768851" cy="96792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 userDrawn="1"/>
        </p:nvSpPr>
        <p:spPr>
          <a:xfrm>
            <a:off x="152400" y="130455"/>
            <a:ext cx="838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211643" y="838830"/>
            <a:ext cx="8229600" cy="0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 userDrawn="1"/>
        </p:nvGrpSpPr>
        <p:grpSpPr>
          <a:xfrm>
            <a:off x="0" y="6553200"/>
            <a:ext cx="9906000" cy="307777"/>
            <a:chOff x="0" y="0"/>
            <a:chExt cx="9906000" cy="307777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0" y="0"/>
              <a:ext cx="4953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latin typeface="Calibri Light" pitchFamily="34" charset="0"/>
                </a:rPr>
                <a:t>Bursa Efek Indonesia | Sekolah Pasar Modal | Level I</a:t>
              </a: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4953000" y="0"/>
              <a:ext cx="49530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Efek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dan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Mekanisme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Perdagangan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Saham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9448800" y="6553200"/>
            <a:ext cx="471714" cy="3048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5E8CE-B273-41E3-9161-0C92FDEE0D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 descr="C:\DATA\Kantor\Tugas\2012\Template Slide BEI\Logo_Sekunder_IDX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97742" y="237278"/>
            <a:ext cx="768851" cy="96792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 userDrawn="1"/>
        </p:nvSpPr>
        <p:spPr>
          <a:xfrm>
            <a:off x="152400" y="130455"/>
            <a:ext cx="838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211643" y="838830"/>
            <a:ext cx="8229600" cy="0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 userDrawn="1"/>
        </p:nvGrpSpPr>
        <p:grpSpPr>
          <a:xfrm>
            <a:off x="0" y="6553200"/>
            <a:ext cx="9906000" cy="307777"/>
            <a:chOff x="0" y="0"/>
            <a:chExt cx="9906000" cy="307777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0" y="0"/>
              <a:ext cx="4953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latin typeface="Calibri Light" pitchFamily="34" charset="0"/>
                </a:rPr>
                <a:t>Bursa Efek Indonesia | Sekolah Pasar Modal | Level I</a:t>
              </a: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4953000" y="0"/>
              <a:ext cx="49530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Efek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dan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Mekanisme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Perdagangan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Saham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9448800" y="6553200"/>
            <a:ext cx="471714" cy="3048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5E8CE-B273-41E3-9161-0C92FDEE0D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 descr="C:\DATA\Kantor\Tugas\2012\Template Slide BEI\Logo_Sekunder_IDX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97742" y="237278"/>
            <a:ext cx="768851" cy="96792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 userDrawn="1"/>
        </p:nvSpPr>
        <p:spPr>
          <a:xfrm>
            <a:off x="152400" y="130455"/>
            <a:ext cx="838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211643" y="838830"/>
            <a:ext cx="8229600" cy="0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 userDrawn="1"/>
        </p:nvGrpSpPr>
        <p:grpSpPr>
          <a:xfrm>
            <a:off x="0" y="6553200"/>
            <a:ext cx="9906000" cy="307777"/>
            <a:chOff x="0" y="0"/>
            <a:chExt cx="9906000" cy="307777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0" y="0"/>
              <a:ext cx="4953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latin typeface="Calibri Light" pitchFamily="34" charset="0"/>
                </a:rPr>
                <a:t>Bursa Efek Indonesia | Sekolah Pasar Modal | Level I</a:t>
              </a: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4953000" y="0"/>
              <a:ext cx="49530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Efek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dan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Mekanisme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Perdagangan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Saham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9448800" y="6553200"/>
            <a:ext cx="471714" cy="3048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5E8CE-B273-41E3-9161-0C92FDEE0D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 descr="C:\DATA\Kantor\Tugas\2012\Template Slide BEI\Logo_Sekunder_IDX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97742" y="237278"/>
            <a:ext cx="768851" cy="96792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 userDrawn="1"/>
        </p:nvSpPr>
        <p:spPr>
          <a:xfrm>
            <a:off x="152400" y="130455"/>
            <a:ext cx="838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211643" y="838830"/>
            <a:ext cx="8229600" cy="0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 userDrawn="1"/>
        </p:nvGrpSpPr>
        <p:grpSpPr>
          <a:xfrm>
            <a:off x="0" y="6553200"/>
            <a:ext cx="9906000" cy="307777"/>
            <a:chOff x="0" y="0"/>
            <a:chExt cx="9906000" cy="307777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0" y="0"/>
              <a:ext cx="4953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latin typeface="Calibri Light" pitchFamily="34" charset="0"/>
                </a:rPr>
                <a:t>Bursa Efek Indonesia | Sekolah Pasar Modal | Level I</a:t>
              </a: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4953000" y="0"/>
              <a:ext cx="49530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Efek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dan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Mekanisme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Perdagangan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Saham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9448800" y="6553200"/>
            <a:ext cx="471714" cy="3048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5E8CE-B273-41E3-9161-0C92FDEE0D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 descr="C:\DATA\Kantor\Tugas\2012\Template Slide BEI\Logo_Sekunder_IDX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97742" y="237278"/>
            <a:ext cx="768851" cy="96792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 userDrawn="1"/>
        </p:nvSpPr>
        <p:spPr>
          <a:xfrm>
            <a:off x="152400" y="130455"/>
            <a:ext cx="838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211643" y="838830"/>
            <a:ext cx="8229600" cy="0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 userDrawn="1"/>
        </p:nvGrpSpPr>
        <p:grpSpPr>
          <a:xfrm>
            <a:off x="0" y="6553200"/>
            <a:ext cx="9906000" cy="307777"/>
            <a:chOff x="0" y="0"/>
            <a:chExt cx="9906000" cy="307777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0" y="0"/>
              <a:ext cx="4953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latin typeface="Calibri Light" pitchFamily="34" charset="0"/>
                </a:rPr>
                <a:t>Bursa Efek Indonesia | Sekolah Pasar Modal | Level I</a:t>
              </a: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4953000" y="0"/>
              <a:ext cx="49530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Efek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dan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Mekanisme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Perdagangan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Saham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9448800" y="6553200"/>
            <a:ext cx="471714" cy="3048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5E8CE-B273-41E3-9161-0C92FDEE0D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 descr="C:\DATA\Kantor\Tugas\2012\Template Slide BEI\Logo_Sekunder_IDX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97742" y="237278"/>
            <a:ext cx="768851" cy="96792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 userDrawn="1"/>
        </p:nvSpPr>
        <p:spPr>
          <a:xfrm>
            <a:off x="152400" y="130455"/>
            <a:ext cx="838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211643" y="838830"/>
            <a:ext cx="8229600" cy="0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 userDrawn="1"/>
        </p:nvGrpSpPr>
        <p:grpSpPr>
          <a:xfrm>
            <a:off x="0" y="6553200"/>
            <a:ext cx="9906000" cy="307777"/>
            <a:chOff x="0" y="0"/>
            <a:chExt cx="9906000" cy="307777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0" y="0"/>
              <a:ext cx="4953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latin typeface="Calibri Light" pitchFamily="34" charset="0"/>
                </a:rPr>
                <a:t>Bursa Efek Indonesia | Sekolah Pasar Modal | Level I</a:t>
              </a: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4953000" y="0"/>
              <a:ext cx="49530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Efek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dan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Mekanisme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Perdagangan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Saham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9448800" y="6553200"/>
            <a:ext cx="471714" cy="3048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5E8CE-B273-41E3-9161-0C92FDEE0D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 descr="C:\DATA\Kantor\Tugas\2012\Template Slide BEI\Logo_Sekunder_IDX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97742" y="237278"/>
            <a:ext cx="768851" cy="96792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 userDrawn="1"/>
        </p:nvSpPr>
        <p:spPr>
          <a:xfrm>
            <a:off x="152400" y="130455"/>
            <a:ext cx="838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211643" y="838830"/>
            <a:ext cx="8229600" cy="0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 userDrawn="1"/>
        </p:nvGrpSpPr>
        <p:grpSpPr>
          <a:xfrm>
            <a:off x="0" y="6553200"/>
            <a:ext cx="9906000" cy="307777"/>
            <a:chOff x="0" y="0"/>
            <a:chExt cx="9906000" cy="307777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0" y="0"/>
              <a:ext cx="4953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latin typeface="Calibri Light" pitchFamily="34" charset="0"/>
                </a:rPr>
                <a:t>Bursa Efek Indonesia | Sekolah Pasar Modal | Level I</a:t>
              </a: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4953000" y="0"/>
              <a:ext cx="49530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Efek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dan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Mekanisme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Perdagangan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Saham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9448800" y="6553200"/>
            <a:ext cx="471714" cy="3048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5E8CE-B273-41E3-9161-0C92FDEE0D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 descr="C:\DATA\Kantor\Tugas\2012\Template Slide BEI\Logo_Sekunder_IDX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97742" y="237278"/>
            <a:ext cx="768851" cy="96792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 userDrawn="1"/>
        </p:nvSpPr>
        <p:spPr>
          <a:xfrm>
            <a:off x="152400" y="130455"/>
            <a:ext cx="838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211643" y="838830"/>
            <a:ext cx="8229600" cy="0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 userDrawn="1"/>
        </p:nvGrpSpPr>
        <p:grpSpPr>
          <a:xfrm>
            <a:off x="0" y="6553200"/>
            <a:ext cx="9906000" cy="307777"/>
            <a:chOff x="0" y="0"/>
            <a:chExt cx="9906000" cy="307777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0" y="0"/>
              <a:ext cx="4953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latin typeface="Calibri Light" pitchFamily="34" charset="0"/>
                </a:rPr>
                <a:t>Bursa Efek Indonesia | Sekolah Pasar Modal | Level I</a:t>
              </a: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4953000" y="0"/>
              <a:ext cx="49530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Efek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dan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Mekanisme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Perdagangan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Saham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9448800" y="6553200"/>
            <a:ext cx="471714" cy="3048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5E8CE-B273-41E3-9161-0C92FDEE0D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 descr="C:\DATA\Kantor\Tugas\2012\Template Slide BEI\Logo_Sekunder_IDX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97742" y="237278"/>
            <a:ext cx="768851" cy="96792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 userDrawn="1"/>
        </p:nvSpPr>
        <p:spPr>
          <a:xfrm>
            <a:off x="152400" y="130455"/>
            <a:ext cx="838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211643" y="838830"/>
            <a:ext cx="8229600" cy="0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Pasar Perd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6467418"/>
            <a:ext cx="9902952" cy="265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52406" y="130455"/>
            <a:ext cx="838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211643" y="838830"/>
            <a:ext cx="8229600" cy="0"/>
          </a:xfrm>
          <a:prstGeom prst="line">
            <a:avLst/>
          </a:prstGeom>
          <a:ln w="9525">
            <a:solidFill>
              <a:srgbClr val="6F7275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4"/>
          <p:cNvSpPr txBox="1">
            <a:spLocks/>
          </p:cNvSpPr>
          <p:nvPr userDrawn="1"/>
        </p:nvSpPr>
        <p:spPr>
          <a:xfrm>
            <a:off x="9448800" y="6416684"/>
            <a:ext cx="471714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5E8CE-B273-41E3-9161-0C92FDEE0DA2}" type="slidenum">
              <a:rPr kumimoji="0" lang="en-US" sz="15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/>
          <p:cNvSpPr txBox="1">
            <a:spLocks/>
          </p:cNvSpPr>
          <p:nvPr userDrawn="1"/>
        </p:nvSpPr>
        <p:spPr>
          <a:xfrm>
            <a:off x="1469455" y="6292596"/>
            <a:ext cx="18288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|</a:t>
            </a:r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1121230" y="76200"/>
            <a:ext cx="8382000" cy="6858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Box 11"/>
          <p:cNvSpPr txBox="1">
            <a:spLocks/>
          </p:cNvSpPr>
          <p:nvPr userDrawn="1"/>
        </p:nvSpPr>
        <p:spPr>
          <a:xfrm>
            <a:off x="685800" y="6294084"/>
            <a:ext cx="8229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baseline="0">
                <a:solidFill>
                  <a:srgbClr val="B23437"/>
                </a:solidFill>
                <a:effectLst/>
              </a:rPr>
              <a:t>Pasar Perdana</a:t>
            </a:r>
            <a:endParaRPr lang="en-US" sz="1000" b="1">
              <a:solidFill>
                <a:srgbClr val="B23437"/>
              </a:solidFill>
              <a:effectLst/>
            </a:endParaRPr>
          </a:p>
        </p:txBody>
      </p:sp>
      <p:sp>
        <p:nvSpPr>
          <p:cNvPr id="13" name="TextBox 12"/>
          <p:cNvSpPr txBox="1">
            <a:spLocks/>
          </p:cNvSpPr>
          <p:nvPr userDrawn="1"/>
        </p:nvSpPr>
        <p:spPr>
          <a:xfrm>
            <a:off x="1644471" y="6294090"/>
            <a:ext cx="8229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baseline="0">
                <a:solidFill>
                  <a:schemeClr val="bg1">
                    <a:lumMod val="50000"/>
                  </a:schemeClr>
                </a:solidFill>
                <a:effectLst/>
              </a:rPr>
              <a:t>Pasar Sekunder</a:t>
            </a:r>
            <a:endParaRPr lang="en-US" sz="10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14" name="TextBox 13"/>
          <p:cNvSpPr txBox="1">
            <a:spLocks/>
          </p:cNvSpPr>
          <p:nvPr userDrawn="1"/>
        </p:nvSpPr>
        <p:spPr>
          <a:xfrm>
            <a:off x="2637130" y="6294090"/>
            <a:ext cx="146304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baseline="0">
                <a:solidFill>
                  <a:schemeClr val="bg1">
                    <a:lumMod val="50000"/>
                  </a:schemeClr>
                </a:solidFill>
                <a:effectLst/>
              </a:rPr>
              <a:t>Pembentukan Harga Saham</a:t>
            </a:r>
            <a:endParaRPr lang="en-US" sz="10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27" name="TextBox 26"/>
          <p:cNvSpPr txBox="1">
            <a:spLocks/>
          </p:cNvSpPr>
          <p:nvPr userDrawn="1"/>
        </p:nvSpPr>
        <p:spPr>
          <a:xfrm>
            <a:off x="4267200" y="6294090"/>
            <a:ext cx="109728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baseline="0">
                <a:solidFill>
                  <a:schemeClr val="bg1">
                    <a:lumMod val="50000"/>
                  </a:schemeClr>
                </a:solidFill>
                <a:effectLst/>
              </a:rPr>
              <a:t>Indeks Harga</a:t>
            </a:r>
            <a:r>
              <a:rPr lang="en-US" sz="1000" b="1">
                <a:solidFill>
                  <a:schemeClr val="bg1">
                    <a:lumMod val="50000"/>
                  </a:schemeClr>
                </a:solidFill>
                <a:effectLst/>
              </a:rPr>
              <a:t> Saham</a:t>
            </a:r>
          </a:p>
        </p:txBody>
      </p:sp>
      <p:sp>
        <p:nvSpPr>
          <p:cNvPr id="28" name="TextBox 27"/>
          <p:cNvSpPr txBox="1">
            <a:spLocks/>
          </p:cNvSpPr>
          <p:nvPr userDrawn="1"/>
        </p:nvSpPr>
        <p:spPr>
          <a:xfrm>
            <a:off x="5504547" y="6294090"/>
            <a:ext cx="12801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baseline="0">
                <a:solidFill>
                  <a:schemeClr val="bg1">
                    <a:lumMod val="50000"/>
                  </a:schemeClr>
                </a:solidFill>
                <a:effectLst/>
              </a:rPr>
              <a:t>Sumber Referensi Data</a:t>
            </a:r>
            <a:endParaRPr lang="en-US" sz="10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29" name="TextBox 28"/>
          <p:cNvSpPr txBox="1">
            <a:spLocks/>
          </p:cNvSpPr>
          <p:nvPr userDrawn="1"/>
        </p:nvSpPr>
        <p:spPr>
          <a:xfrm>
            <a:off x="2469490" y="6294084"/>
            <a:ext cx="18288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|</a:t>
            </a:r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30" name="TextBox 29"/>
          <p:cNvSpPr txBox="1">
            <a:spLocks/>
          </p:cNvSpPr>
          <p:nvPr userDrawn="1"/>
        </p:nvSpPr>
        <p:spPr>
          <a:xfrm>
            <a:off x="4100170" y="6294084"/>
            <a:ext cx="18288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|</a:t>
            </a:r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32" name="TextBox 31"/>
          <p:cNvSpPr txBox="1">
            <a:spLocks/>
          </p:cNvSpPr>
          <p:nvPr userDrawn="1"/>
        </p:nvSpPr>
        <p:spPr>
          <a:xfrm>
            <a:off x="5361579" y="6294084"/>
            <a:ext cx="18288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|</a:t>
            </a:r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graphicFrame>
        <p:nvGraphicFramePr>
          <p:cNvPr id="20" name="Diagram 19"/>
          <p:cNvGraphicFramePr/>
          <p:nvPr userDrawn="1"/>
        </p:nvGraphicFramePr>
        <p:xfrm>
          <a:off x="25401" y="6457731"/>
          <a:ext cx="9448800" cy="287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 userDrawn="1"/>
        </p:nvGrpSpPr>
        <p:grpSpPr>
          <a:xfrm>
            <a:off x="0" y="6553200"/>
            <a:ext cx="9906000" cy="307777"/>
            <a:chOff x="0" y="0"/>
            <a:chExt cx="9906000" cy="307777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0" y="0"/>
              <a:ext cx="4953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latin typeface="Calibri Light" pitchFamily="34" charset="0"/>
                </a:rPr>
                <a:t>Bursa Efek Indonesia | Sekolah Pasar Modal | Level I</a:t>
              </a: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4953000" y="0"/>
              <a:ext cx="49530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Efek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dan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Mekanisme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Perdagangan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Saham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9448800" y="6553200"/>
            <a:ext cx="471714" cy="3048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5E8CE-B273-41E3-9161-0C92FDEE0D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 descr="C:\DATA\Kantor\Tugas\2012\Template Slide BEI\Logo_Sekunder_IDX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97742" y="237278"/>
            <a:ext cx="768851" cy="96792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 userDrawn="1"/>
        </p:nvSpPr>
        <p:spPr>
          <a:xfrm>
            <a:off x="152400" y="130455"/>
            <a:ext cx="838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211643" y="838830"/>
            <a:ext cx="8229600" cy="0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 userDrawn="1"/>
        </p:nvGrpSpPr>
        <p:grpSpPr>
          <a:xfrm>
            <a:off x="0" y="6553200"/>
            <a:ext cx="9906000" cy="307777"/>
            <a:chOff x="0" y="0"/>
            <a:chExt cx="9906000" cy="307777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0" y="0"/>
              <a:ext cx="4953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latin typeface="Calibri Light" pitchFamily="34" charset="0"/>
                </a:rPr>
                <a:t>Bursa Efek Indonesia | Sekolah Pasar Modal | Level I</a:t>
              </a: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4953000" y="0"/>
              <a:ext cx="49530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Efek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dan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Mekanisme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Perdagangan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Saham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9448800" y="6553200"/>
            <a:ext cx="471714" cy="3048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5E8CE-B273-41E3-9161-0C92FDEE0D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 descr="C:\DATA\Kantor\Tugas\2012\Template Slide BEI\Logo_Sekunder_IDX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97742" y="237278"/>
            <a:ext cx="768851" cy="96792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 userDrawn="1"/>
        </p:nvSpPr>
        <p:spPr>
          <a:xfrm>
            <a:off x="152400" y="130455"/>
            <a:ext cx="838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211643" y="838830"/>
            <a:ext cx="8229600" cy="0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 userDrawn="1"/>
        </p:nvGrpSpPr>
        <p:grpSpPr>
          <a:xfrm>
            <a:off x="0" y="6553200"/>
            <a:ext cx="9906000" cy="307777"/>
            <a:chOff x="0" y="0"/>
            <a:chExt cx="9906000" cy="307777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0" y="0"/>
              <a:ext cx="4953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latin typeface="Calibri Light" pitchFamily="34" charset="0"/>
                </a:rPr>
                <a:t>Bursa Efek Indonesia | Sekolah Pasar Modal | Level I</a:t>
              </a: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4953000" y="0"/>
              <a:ext cx="49530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Efek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dan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Mekanisme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Perdagangan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Saham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9448800" y="6553200"/>
            <a:ext cx="471714" cy="3048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5E8CE-B273-41E3-9161-0C92FDEE0D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 descr="C:\DATA\Kantor\Tugas\2012\Template Slide BEI\Logo_Sekunder_IDX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97742" y="237278"/>
            <a:ext cx="768851" cy="96792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 userDrawn="1"/>
        </p:nvSpPr>
        <p:spPr>
          <a:xfrm>
            <a:off x="152400" y="130455"/>
            <a:ext cx="838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211643" y="838830"/>
            <a:ext cx="8229600" cy="0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embata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00573685"/>
              </p:ext>
            </p:extLst>
          </p:nvPr>
        </p:nvGraphicFramePr>
        <p:xfrm>
          <a:off x="2209800" y="1905000"/>
          <a:ext cx="6400800" cy="280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838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rgbClr val="C00000"/>
                          </a:solidFill>
                        </a:rPr>
                        <a:t>Investasi</a:t>
                      </a:r>
                      <a:r>
                        <a:rPr lang="en-US" sz="2400" b="0" dirty="0">
                          <a:solidFill>
                            <a:srgbClr val="C00000"/>
                          </a:solidFill>
                        </a:rPr>
                        <a:t> di Pasar</a:t>
                      </a:r>
                      <a:r>
                        <a:rPr lang="en-US" sz="2400" b="0" baseline="0" dirty="0">
                          <a:solidFill>
                            <a:srgbClr val="C00000"/>
                          </a:solidFill>
                        </a:rPr>
                        <a:t> Modal</a:t>
                      </a:r>
                      <a:endParaRPr lang="en-US" sz="24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" b="1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rgbClr val="C00000"/>
                          </a:solidFill>
                        </a:rPr>
                        <a:t>Efek &amp; </a:t>
                      </a:r>
                      <a:r>
                        <a:rPr lang="en-US" sz="2400" b="0" dirty="0" err="1">
                          <a:solidFill>
                            <a:srgbClr val="C00000"/>
                          </a:solidFill>
                        </a:rPr>
                        <a:t>Mekanisme</a:t>
                      </a:r>
                      <a:r>
                        <a:rPr lang="en-US" sz="2400" b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C00000"/>
                          </a:solidFill>
                        </a:rPr>
                        <a:t>Perdagangan</a:t>
                      </a:r>
                      <a:r>
                        <a:rPr lang="en-US" sz="2400" b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C00000"/>
                          </a:solidFill>
                        </a:rPr>
                        <a:t>Saham</a:t>
                      </a:r>
                      <a:endParaRPr lang="en-US" sz="24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ctr"/>
                      <a:endParaRPr lang="en-US" sz="200" b="1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Struktur</a:t>
                      </a: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Pasar Modal Indonesia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>
                          <a:solidFill>
                            <a:srgbClr val="C00000"/>
                          </a:solidFill>
                        </a:rPr>
                        <a:t>Acuan</a:t>
                      </a:r>
                      <a:r>
                        <a:rPr lang="en-US" sz="2400" b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C00000"/>
                          </a:solidFill>
                        </a:rPr>
                        <a:t>Kepemilikan</a:t>
                      </a:r>
                      <a:r>
                        <a:rPr lang="en-US" sz="2400" b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C00000"/>
                          </a:solidFill>
                        </a:rPr>
                        <a:t>Sekuritas</a:t>
                      </a:r>
                      <a:r>
                        <a:rPr lang="en-US" sz="2400" b="0" dirty="0">
                          <a:solidFill>
                            <a:srgbClr val="C00000"/>
                          </a:solidFill>
                        </a:rPr>
                        <a:t> (</a:t>
                      </a:r>
                      <a:r>
                        <a:rPr lang="en-US" sz="2400" b="0" dirty="0" err="1">
                          <a:solidFill>
                            <a:srgbClr val="C00000"/>
                          </a:solidFill>
                        </a:rPr>
                        <a:t>AKSes</a:t>
                      </a:r>
                      <a:r>
                        <a:rPr lang="en-US" sz="2400" b="0" dirty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7" name="Picture 2" descr="C:\Users\verdi.JSX1\AppData\Local\Microsoft\Windows\Temporary Internet Files\Content.Outlook\RJ2RK9UG\Logo Bursa Efek Indonesia Final (2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8687" y="5393100"/>
            <a:ext cx="1268713" cy="12363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embata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5477677"/>
              </p:ext>
            </p:extLst>
          </p:nvPr>
        </p:nvGraphicFramePr>
        <p:xfrm>
          <a:off x="2286000" y="2133600"/>
          <a:ext cx="6400800" cy="280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838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rgbClr val="C00000"/>
                          </a:solidFill>
                        </a:rPr>
                        <a:t>Investasi</a:t>
                      </a:r>
                      <a:r>
                        <a:rPr lang="en-US" sz="2400" b="0" dirty="0">
                          <a:solidFill>
                            <a:srgbClr val="C00000"/>
                          </a:solidFill>
                        </a:rPr>
                        <a:t> di Pasar</a:t>
                      </a:r>
                      <a:r>
                        <a:rPr lang="en-US" sz="2400" b="0" baseline="0" dirty="0">
                          <a:solidFill>
                            <a:srgbClr val="C00000"/>
                          </a:solidFill>
                        </a:rPr>
                        <a:t> Modal</a:t>
                      </a:r>
                      <a:endParaRPr lang="en-US" sz="24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" b="1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>
                          <a:solidFill>
                            <a:srgbClr val="C00000"/>
                          </a:solidFill>
                        </a:rPr>
                        <a:t>Efek &amp; Mekanisme Perdagangan Saham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ctr"/>
                      <a:endParaRPr lang="en-US" sz="200" b="1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rgbClr val="C00000"/>
                          </a:solidFill>
                        </a:rPr>
                        <a:t>Struktur</a:t>
                      </a:r>
                      <a:r>
                        <a:rPr lang="en-US" sz="2400" b="0" dirty="0">
                          <a:solidFill>
                            <a:srgbClr val="C00000"/>
                          </a:solidFill>
                        </a:rPr>
                        <a:t> Pasar Modal Indonesia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b="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Acuan</a:t>
                      </a: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Kepemilikan</a:t>
                      </a: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Sekuritas</a:t>
                      </a: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(</a:t>
                      </a:r>
                      <a:r>
                        <a:rPr lang="en-US" sz="2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AKSes</a:t>
                      </a: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endParaRPr lang="en-US" sz="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27" name="Picture 2" descr="C:\Users\verdi.JSX1\AppData\Local\Microsoft\Windows\Temporary Internet Files\Content.Outlook\RJ2RK9UG\Logo Bursa Efek Indonesia Final (2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8687" y="5393100"/>
            <a:ext cx="1268713" cy="12363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76200"/>
            <a:ext cx="8832850" cy="609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386623" y="-25400"/>
            <a:ext cx="412750" cy="3651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="1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A29356DD-789E-4D50-B30D-CCE648B20372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000744967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65100" y="533400"/>
            <a:ext cx="932815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76200"/>
            <a:ext cx="8832850" cy="6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386623" y="-25400"/>
            <a:ext cx="412750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E56380EA-C017-4D8D-8013-B0764871E5F0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62329177"/>
      </p:ext>
    </p:extLst>
  </p:cSld>
  <p:clrMapOvr>
    <a:masterClrMapping/>
  </p:clrMapOvr>
  <p:transition spd="slow" advClick="0"/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Pasar Seku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52406" y="130455"/>
            <a:ext cx="838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211643" y="838830"/>
            <a:ext cx="8229600" cy="0"/>
          </a:xfrm>
          <a:prstGeom prst="line">
            <a:avLst/>
          </a:prstGeom>
          <a:ln w="9525">
            <a:solidFill>
              <a:srgbClr val="6F7275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1121230" y="76200"/>
            <a:ext cx="8382000" cy="6858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" name="Rectangle 39"/>
          <p:cNvSpPr/>
          <p:nvPr userDrawn="1"/>
        </p:nvSpPr>
        <p:spPr>
          <a:xfrm>
            <a:off x="0" y="6467418"/>
            <a:ext cx="9902952" cy="265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lide Number Placeholder 4"/>
          <p:cNvSpPr txBox="1">
            <a:spLocks/>
          </p:cNvSpPr>
          <p:nvPr userDrawn="1"/>
        </p:nvSpPr>
        <p:spPr>
          <a:xfrm>
            <a:off x="9448800" y="6416684"/>
            <a:ext cx="471714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5E8CE-B273-41E3-9161-0C92FDEE0DA2}" type="slidenum">
              <a:rPr kumimoji="0" lang="en-US" sz="15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TextBox 41"/>
          <p:cNvSpPr txBox="1">
            <a:spLocks/>
          </p:cNvSpPr>
          <p:nvPr userDrawn="1"/>
        </p:nvSpPr>
        <p:spPr>
          <a:xfrm>
            <a:off x="1469455" y="6292596"/>
            <a:ext cx="18288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|</a:t>
            </a:r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43" name="TextBox 42"/>
          <p:cNvSpPr txBox="1">
            <a:spLocks/>
          </p:cNvSpPr>
          <p:nvPr userDrawn="1"/>
        </p:nvSpPr>
        <p:spPr>
          <a:xfrm>
            <a:off x="685800" y="6294084"/>
            <a:ext cx="8229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baseline="0">
                <a:solidFill>
                  <a:schemeClr val="bg1">
                    <a:lumMod val="50000"/>
                  </a:schemeClr>
                </a:solidFill>
                <a:effectLst/>
              </a:rPr>
              <a:t>Pasar Perdana</a:t>
            </a:r>
            <a:endParaRPr lang="en-US" sz="10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44" name="TextBox 43"/>
          <p:cNvSpPr txBox="1">
            <a:spLocks/>
          </p:cNvSpPr>
          <p:nvPr userDrawn="1"/>
        </p:nvSpPr>
        <p:spPr>
          <a:xfrm>
            <a:off x="1644471" y="6294090"/>
            <a:ext cx="8229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baseline="0">
                <a:solidFill>
                  <a:srgbClr val="B23437"/>
                </a:solidFill>
                <a:effectLst/>
              </a:rPr>
              <a:t>Pasar Sekunder</a:t>
            </a:r>
            <a:endParaRPr lang="en-US" sz="1000" b="1">
              <a:solidFill>
                <a:srgbClr val="B23437"/>
              </a:solidFill>
              <a:effectLst/>
            </a:endParaRPr>
          </a:p>
        </p:txBody>
      </p:sp>
      <p:sp>
        <p:nvSpPr>
          <p:cNvPr id="45" name="TextBox 44"/>
          <p:cNvSpPr txBox="1">
            <a:spLocks/>
          </p:cNvSpPr>
          <p:nvPr userDrawn="1"/>
        </p:nvSpPr>
        <p:spPr>
          <a:xfrm>
            <a:off x="2637130" y="6294090"/>
            <a:ext cx="146304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baseline="0">
                <a:solidFill>
                  <a:schemeClr val="bg1">
                    <a:lumMod val="50000"/>
                  </a:schemeClr>
                </a:solidFill>
                <a:effectLst/>
              </a:rPr>
              <a:t>Pembentukan Harga Saham</a:t>
            </a:r>
            <a:endParaRPr lang="en-US" sz="10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46" name="TextBox 45"/>
          <p:cNvSpPr txBox="1">
            <a:spLocks/>
          </p:cNvSpPr>
          <p:nvPr userDrawn="1"/>
        </p:nvSpPr>
        <p:spPr>
          <a:xfrm>
            <a:off x="4267200" y="6294090"/>
            <a:ext cx="109728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baseline="0">
                <a:solidFill>
                  <a:schemeClr val="bg1">
                    <a:lumMod val="50000"/>
                  </a:schemeClr>
                </a:solidFill>
                <a:effectLst/>
              </a:rPr>
              <a:t>Indeks Harga</a:t>
            </a:r>
            <a:r>
              <a:rPr lang="en-US" sz="1000" b="1">
                <a:solidFill>
                  <a:schemeClr val="bg1">
                    <a:lumMod val="50000"/>
                  </a:schemeClr>
                </a:solidFill>
                <a:effectLst/>
              </a:rPr>
              <a:t> Saham</a:t>
            </a:r>
          </a:p>
        </p:txBody>
      </p:sp>
      <p:sp>
        <p:nvSpPr>
          <p:cNvPr id="47" name="TextBox 46"/>
          <p:cNvSpPr txBox="1">
            <a:spLocks/>
          </p:cNvSpPr>
          <p:nvPr userDrawn="1"/>
        </p:nvSpPr>
        <p:spPr>
          <a:xfrm>
            <a:off x="5504547" y="6294090"/>
            <a:ext cx="12801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baseline="0">
                <a:solidFill>
                  <a:schemeClr val="bg1">
                    <a:lumMod val="50000"/>
                  </a:schemeClr>
                </a:solidFill>
                <a:effectLst/>
              </a:rPr>
              <a:t>Sumber Referensi Data</a:t>
            </a:r>
            <a:endParaRPr lang="en-US" sz="10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48" name="TextBox 47"/>
          <p:cNvSpPr txBox="1">
            <a:spLocks/>
          </p:cNvSpPr>
          <p:nvPr userDrawn="1"/>
        </p:nvSpPr>
        <p:spPr>
          <a:xfrm>
            <a:off x="2469490" y="6294084"/>
            <a:ext cx="18288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|</a:t>
            </a:r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49" name="TextBox 48"/>
          <p:cNvSpPr txBox="1">
            <a:spLocks/>
          </p:cNvSpPr>
          <p:nvPr userDrawn="1"/>
        </p:nvSpPr>
        <p:spPr>
          <a:xfrm>
            <a:off x="4100170" y="6294084"/>
            <a:ext cx="18288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|</a:t>
            </a:r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50" name="TextBox 49"/>
          <p:cNvSpPr txBox="1">
            <a:spLocks/>
          </p:cNvSpPr>
          <p:nvPr userDrawn="1"/>
        </p:nvSpPr>
        <p:spPr>
          <a:xfrm>
            <a:off x="5361579" y="6294084"/>
            <a:ext cx="18288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|</a:t>
            </a:r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graphicFrame>
        <p:nvGraphicFramePr>
          <p:cNvPr id="51" name="Diagram 50"/>
          <p:cNvGraphicFramePr/>
          <p:nvPr userDrawn="1"/>
        </p:nvGraphicFramePr>
        <p:xfrm>
          <a:off x="25401" y="6457731"/>
          <a:ext cx="9448800" cy="287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Pembentukan Harga Sah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DATA\Kantor\Tugas\2012\Template Slide BEI\Logo_Sekunder_IDX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97748" y="237280"/>
            <a:ext cx="768851" cy="96792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 userDrawn="1"/>
        </p:nvSpPr>
        <p:spPr>
          <a:xfrm>
            <a:off x="152406" y="130455"/>
            <a:ext cx="838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211643" y="838830"/>
            <a:ext cx="8229600" cy="0"/>
          </a:xfrm>
          <a:prstGeom prst="line">
            <a:avLst/>
          </a:prstGeom>
          <a:ln w="9525">
            <a:solidFill>
              <a:schemeClr val="accent2">
                <a:lumMod val="20000"/>
                <a:lumOff val="8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0" y="6553212"/>
            <a:ext cx="9906000" cy="307777"/>
            <a:chOff x="0" y="0"/>
            <a:chExt cx="9906000" cy="307777"/>
          </a:xfrm>
        </p:grpSpPr>
        <p:sp>
          <p:nvSpPr>
            <p:cNvPr id="20" name="TextBox 19"/>
            <p:cNvSpPr txBox="1"/>
            <p:nvPr userDrawn="1"/>
          </p:nvSpPr>
          <p:spPr>
            <a:xfrm>
              <a:off x="0" y="0"/>
              <a:ext cx="4953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latin typeface="Calibri Light" pitchFamily="34" charset="0"/>
                </a:rPr>
                <a:t>Bursa Efek Indonesia | Sekolah Pasar Modal | Level I</a:t>
              </a: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953000" y="0"/>
              <a:ext cx="49530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Efek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dan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Mekanisme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Perdagangan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</a:rPr>
                <a:t>Saham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22" name="Slide Number Placeholder 4"/>
          <p:cNvSpPr txBox="1">
            <a:spLocks/>
          </p:cNvSpPr>
          <p:nvPr userDrawn="1"/>
        </p:nvSpPr>
        <p:spPr>
          <a:xfrm>
            <a:off x="9448800" y="6553200"/>
            <a:ext cx="471714" cy="3048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5E8CE-B273-41E3-9161-0C92FDEE0D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Indeks Harga Sah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DATA\Kantor\Tugas\2012\Template Slide BEI\Logo_Sekunder_IDX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97748" y="237280"/>
            <a:ext cx="768851" cy="96792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 userDrawn="1"/>
        </p:nvSpPr>
        <p:spPr>
          <a:xfrm>
            <a:off x="152406" y="130455"/>
            <a:ext cx="838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211643" y="838830"/>
            <a:ext cx="8229600" cy="0"/>
          </a:xfrm>
          <a:prstGeom prst="line">
            <a:avLst/>
          </a:prstGeom>
          <a:ln w="9525">
            <a:solidFill>
              <a:srgbClr val="6F7275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1121230" y="76200"/>
            <a:ext cx="8382000" cy="6858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6467418"/>
            <a:ext cx="9902952" cy="265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9448800" y="6416684"/>
            <a:ext cx="471714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5E8CE-B273-41E3-9161-0C92FDEE0DA2}" type="slidenum">
              <a:rPr kumimoji="0" lang="en-US" sz="15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>
            <a:spLocks/>
          </p:cNvSpPr>
          <p:nvPr userDrawn="1"/>
        </p:nvSpPr>
        <p:spPr>
          <a:xfrm>
            <a:off x="1469455" y="6292596"/>
            <a:ext cx="18288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|</a:t>
            </a:r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31" name="TextBox 30"/>
          <p:cNvSpPr txBox="1">
            <a:spLocks/>
          </p:cNvSpPr>
          <p:nvPr userDrawn="1"/>
        </p:nvSpPr>
        <p:spPr>
          <a:xfrm>
            <a:off x="685800" y="6294084"/>
            <a:ext cx="8229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baseline="0">
                <a:solidFill>
                  <a:schemeClr val="bg1">
                    <a:lumMod val="50000"/>
                  </a:schemeClr>
                </a:solidFill>
                <a:effectLst/>
              </a:rPr>
              <a:t>Pasar Perdana</a:t>
            </a:r>
            <a:endParaRPr lang="en-US" sz="10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32" name="TextBox 31"/>
          <p:cNvSpPr txBox="1">
            <a:spLocks/>
          </p:cNvSpPr>
          <p:nvPr userDrawn="1"/>
        </p:nvSpPr>
        <p:spPr>
          <a:xfrm>
            <a:off x="1644471" y="6294090"/>
            <a:ext cx="8229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baseline="0">
                <a:solidFill>
                  <a:schemeClr val="bg1">
                    <a:lumMod val="50000"/>
                  </a:schemeClr>
                </a:solidFill>
                <a:effectLst/>
              </a:rPr>
              <a:t>Pasar Sekunder</a:t>
            </a:r>
            <a:endParaRPr lang="en-US" sz="10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33" name="TextBox 32"/>
          <p:cNvSpPr txBox="1">
            <a:spLocks/>
          </p:cNvSpPr>
          <p:nvPr userDrawn="1"/>
        </p:nvSpPr>
        <p:spPr>
          <a:xfrm>
            <a:off x="2637130" y="6294090"/>
            <a:ext cx="146304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baseline="0">
                <a:solidFill>
                  <a:schemeClr val="bg1">
                    <a:lumMod val="50000"/>
                  </a:schemeClr>
                </a:solidFill>
                <a:effectLst/>
              </a:rPr>
              <a:t>Pembentukan Harga Saham</a:t>
            </a:r>
            <a:endParaRPr lang="en-US" sz="10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34" name="TextBox 33"/>
          <p:cNvSpPr txBox="1">
            <a:spLocks/>
          </p:cNvSpPr>
          <p:nvPr userDrawn="1"/>
        </p:nvSpPr>
        <p:spPr>
          <a:xfrm>
            <a:off x="4267200" y="6294090"/>
            <a:ext cx="109728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baseline="0">
                <a:solidFill>
                  <a:srgbClr val="B23437"/>
                </a:solidFill>
                <a:effectLst/>
              </a:rPr>
              <a:t>Indeks Harga</a:t>
            </a:r>
            <a:r>
              <a:rPr lang="en-US" sz="1000" b="1">
                <a:solidFill>
                  <a:srgbClr val="B23437"/>
                </a:solidFill>
                <a:effectLst/>
              </a:rPr>
              <a:t> Saham</a:t>
            </a:r>
          </a:p>
        </p:txBody>
      </p:sp>
      <p:sp>
        <p:nvSpPr>
          <p:cNvPr id="35" name="TextBox 34"/>
          <p:cNvSpPr txBox="1">
            <a:spLocks/>
          </p:cNvSpPr>
          <p:nvPr userDrawn="1"/>
        </p:nvSpPr>
        <p:spPr>
          <a:xfrm>
            <a:off x="5504547" y="6294090"/>
            <a:ext cx="12801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baseline="0">
                <a:solidFill>
                  <a:schemeClr val="bg1">
                    <a:lumMod val="50000"/>
                  </a:schemeClr>
                </a:solidFill>
                <a:effectLst/>
              </a:rPr>
              <a:t>Sumber Referensi Data</a:t>
            </a:r>
            <a:endParaRPr lang="en-US" sz="10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36" name="TextBox 35"/>
          <p:cNvSpPr txBox="1">
            <a:spLocks/>
          </p:cNvSpPr>
          <p:nvPr userDrawn="1"/>
        </p:nvSpPr>
        <p:spPr>
          <a:xfrm>
            <a:off x="2469490" y="6294084"/>
            <a:ext cx="18288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|</a:t>
            </a:r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37" name="TextBox 36"/>
          <p:cNvSpPr txBox="1">
            <a:spLocks/>
          </p:cNvSpPr>
          <p:nvPr userDrawn="1"/>
        </p:nvSpPr>
        <p:spPr>
          <a:xfrm>
            <a:off x="4100170" y="6294084"/>
            <a:ext cx="18288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|</a:t>
            </a:r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38" name="TextBox 37"/>
          <p:cNvSpPr txBox="1">
            <a:spLocks/>
          </p:cNvSpPr>
          <p:nvPr userDrawn="1"/>
        </p:nvSpPr>
        <p:spPr>
          <a:xfrm>
            <a:off x="5361579" y="6294084"/>
            <a:ext cx="18288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|</a:t>
            </a:r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graphicFrame>
        <p:nvGraphicFramePr>
          <p:cNvPr id="39" name="Diagram 38"/>
          <p:cNvGraphicFramePr/>
          <p:nvPr userDrawn="1"/>
        </p:nvGraphicFramePr>
        <p:xfrm>
          <a:off x="25401" y="6457731"/>
          <a:ext cx="9448800" cy="287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6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6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6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7E3D0-BC7A-41FD-B6F6-8AA6FEDBF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0" r:id="rId2"/>
    <p:sldLayoutId id="2147483678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9" r:id="rId12"/>
    <p:sldLayoutId id="2147483691" r:id="rId13"/>
    <p:sldLayoutId id="2147483692" r:id="rId14"/>
    <p:sldLayoutId id="2147483693" r:id="rId15"/>
    <p:sldLayoutId id="2147483688" r:id="rId16"/>
    <p:sldLayoutId id="2147483696" r:id="rId17"/>
    <p:sldLayoutId id="2147483698" r:id="rId18"/>
    <p:sldLayoutId id="2147483667" r:id="rId19"/>
    <p:sldLayoutId id="2147483695" r:id="rId20"/>
    <p:sldLayoutId id="2147483665" r:id="rId21"/>
    <p:sldLayoutId id="2147483694" r:id="rId22"/>
    <p:sldLayoutId id="2147483699" r:id="rId23"/>
    <p:sldLayoutId id="2147483700" r:id="rId24"/>
    <p:sldLayoutId id="2147483701" r:id="rId25"/>
    <p:sldLayoutId id="2147483702" r:id="rId26"/>
    <p:sldLayoutId id="2147483704" r:id="rId27"/>
    <p:sldLayoutId id="2147483705" r:id="rId28"/>
    <p:sldLayoutId id="2147483706" r:id="rId29"/>
    <p:sldLayoutId id="2147483708" r:id="rId30"/>
    <p:sldLayoutId id="2147483709" r:id="rId31"/>
    <p:sldLayoutId id="2147483710" r:id="rId32"/>
    <p:sldLayoutId id="2147483744" r:id="rId3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6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69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6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7E3D0-BC7A-41FD-B6F6-8AA6FEDBF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  <p:sldLayoutId id="2147483735" r:id="rId24"/>
    <p:sldLayoutId id="2147483736" r:id="rId25"/>
    <p:sldLayoutId id="2147483737" r:id="rId26"/>
    <p:sldLayoutId id="2147483738" r:id="rId27"/>
    <p:sldLayoutId id="2147483739" r:id="rId28"/>
    <p:sldLayoutId id="2147483740" r:id="rId29"/>
    <p:sldLayoutId id="2147483742" r:id="rId30"/>
    <p:sldLayoutId id="2147483743" r:id="rId31"/>
    <p:sldLayoutId id="2147483745" r:id="rId32"/>
    <p:sldLayoutId id="2147483746" r:id="rId3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3.tif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2.jpeg"/><Relationship Id="rId5" Type="http://schemas.openxmlformats.org/officeDocument/2006/relationships/image" Target="../media/image32.jpe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6.jpg"/><Relationship Id="rId5" Type="http://schemas.openxmlformats.org/officeDocument/2006/relationships/image" Target="../media/image32.jpeg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jk.go.id/" TargetMode="External"/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dx.co.id/" TargetMode="Externa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sei.co.id/" TargetMode="External"/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pei.co.id/" TargetMode="External"/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pei.co.id/" TargetMode="Externa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5.png"/><Relationship Id="rId5" Type="http://schemas.openxmlformats.org/officeDocument/2006/relationships/image" Target="../media/image74.jpeg"/><Relationship Id="rId10" Type="http://schemas.openxmlformats.org/officeDocument/2006/relationships/image" Target="../media/image79.png"/><Relationship Id="rId4" Type="http://schemas.openxmlformats.org/officeDocument/2006/relationships/image" Target="../media/image73.jpeg"/><Relationship Id="rId9" Type="http://schemas.openxmlformats.org/officeDocument/2006/relationships/image" Target="../media/image7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4" t="10379" r="39212" b="10433"/>
          <a:stretch/>
        </p:blipFill>
        <p:spPr bwMode="auto">
          <a:xfrm>
            <a:off x="7238999" y="0"/>
            <a:ext cx="2667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657600" y="457200"/>
            <a:ext cx="2514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828800" y="1752600"/>
            <a:ext cx="6324600" cy="1182216"/>
            <a:chOff x="3906214" y="3960168"/>
            <a:chExt cx="4157472" cy="1182216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3906214" y="4456584"/>
              <a:ext cx="4157472" cy="6858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spc="100" dirty="0">
                  <a:ln w="11430"/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Tahoma" pitchFamily="34" charset="0"/>
                  <a:cs typeface="+mj-cs"/>
                </a:rPr>
                <a:t>Bursa Efek Indonesia</a:t>
              </a:r>
              <a:endParaRPr kumimoji="0" lang="en-SG" sz="4400" b="1" i="0" u="none" strike="noStrike" kern="1200" cap="none" spc="10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4023360" y="3960168"/>
              <a:ext cx="4023360" cy="57261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r">
                <a:spcBef>
                  <a:spcPct val="0"/>
                </a:spcBef>
                <a:defRPr/>
              </a:pPr>
              <a:r>
                <a:rPr lang="en-US" sz="4000" kern="0" spc="-90" dirty="0">
                  <a:ln w="11430"/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Tahoma" pitchFamily="34" charset="0"/>
                  <a:cs typeface="Calibri" pitchFamily="34" charset="0"/>
                </a:rPr>
                <a:t>Sekolah Pasar Modal </a:t>
              </a:r>
              <a:r>
                <a:rPr lang="en-US" sz="4000" spc="-90" dirty="0">
                  <a:ln w="11430"/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Tahoma" pitchFamily="34" charset="0"/>
                  <a:cs typeface="Calibri" pitchFamily="34" charset="0"/>
                </a:rPr>
                <a:t>Level 1</a:t>
              </a:r>
              <a:endParaRPr lang="en-SG" sz="4000" spc="-9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2514600" y="2325216"/>
            <a:ext cx="5486400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3000" y="154051"/>
            <a:ext cx="8382000" cy="685800"/>
          </a:xfrm>
        </p:spPr>
        <p:txBody>
          <a:bodyPr>
            <a:normAutofit fontScale="90000"/>
          </a:bodyPr>
          <a:lstStyle/>
          <a:p>
            <a:pPr algn="r"/>
            <a:r>
              <a:rPr lang="it-IT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Prinsip-Prinsip Dasar Berinvestasi di Pasar Modal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1371600"/>
            <a:ext cx="7772400" cy="3657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341313" indent="-341313">
              <a:spcAft>
                <a:spcPts val="600"/>
              </a:spcAft>
              <a:buClr>
                <a:srgbClr val="882829"/>
              </a:buClr>
              <a:buSzPct val="100000"/>
              <a:buFont typeface="Wingdings" pitchFamily="2" charset="2"/>
              <a:buChar char="§"/>
            </a:pPr>
            <a:r>
              <a:rPr lang="en-US" sz="2000" dirty="0" err="1"/>
              <a:t>Pergunakan</a:t>
            </a:r>
            <a:r>
              <a:rPr lang="en-US" sz="2000" dirty="0"/>
              <a:t> dana </a:t>
            </a:r>
            <a:r>
              <a:rPr lang="en-US" sz="2000" dirty="0" err="1"/>
              <a:t>lebih</a:t>
            </a:r>
            <a:r>
              <a:rPr lang="en-US" sz="2000" dirty="0"/>
              <a:t> (</a:t>
            </a:r>
            <a:r>
              <a:rPr lang="en-US" sz="2000" i="1" dirty="0"/>
              <a:t>excess fund</a:t>
            </a:r>
            <a:r>
              <a:rPr lang="en-US" sz="2000" dirty="0"/>
              <a:t>).</a:t>
            </a:r>
          </a:p>
          <a:p>
            <a:pPr marL="341313" indent="-341313">
              <a:spcAft>
                <a:spcPts val="600"/>
              </a:spcAft>
              <a:buClr>
                <a:srgbClr val="882829"/>
              </a:buClr>
              <a:buSzPct val="100000"/>
              <a:buFont typeface="Wingdings" pitchFamily="2" charset="2"/>
              <a:buChar char="§"/>
            </a:pPr>
            <a:r>
              <a:rPr lang="en-US" sz="2000" dirty="0" err="1"/>
              <a:t>Dapatkan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mengenai</a:t>
            </a:r>
            <a:r>
              <a:rPr lang="en-US" sz="2000" dirty="0"/>
              <a:t> </a:t>
            </a:r>
            <a:r>
              <a:rPr lang="en-US" sz="2000" dirty="0" err="1"/>
              <a:t>produk</a:t>
            </a:r>
            <a:r>
              <a:rPr lang="en-US" sz="2000" dirty="0"/>
              <a:t> </a:t>
            </a:r>
            <a:r>
              <a:rPr lang="en-US" sz="2000" dirty="0" err="1"/>
              <a:t>investasi</a:t>
            </a:r>
            <a:r>
              <a:rPr lang="en-US" sz="2000" dirty="0"/>
              <a:t> </a:t>
            </a:r>
            <a:r>
              <a:rPr lang="en-US" sz="2000" dirty="0" err="1"/>
              <a:t>sebanyak</a:t>
            </a:r>
            <a:r>
              <a:rPr lang="en-US" sz="2000" dirty="0"/>
              <a:t> </a:t>
            </a:r>
            <a:r>
              <a:rPr lang="en-US" sz="2000" dirty="0" err="1"/>
              <a:t>mungkin</a:t>
            </a:r>
            <a:r>
              <a:rPr lang="en-US" sz="2000" dirty="0"/>
              <a:t> </a:t>
            </a:r>
            <a:r>
              <a:rPr lang="en-US" sz="2000" dirty="0" err="1"/>
              <a:t>sebelum</a:t>
            </a:r>
            <a:r>
              <a:rPr lang="en-US" sz="2000" dirty="0"/>
              <a:t> </a:t>
            </a:r>
            <a:r>
              <a:rPr lang="en-US" sz="2000" dirty="0" err="1"/>
              <a:t>mengambil</a:t>
            </a:r>
            <a:r>
              <a:rPr lang="en-US" sz="2000" dirty="0"/>
              <a:t> </a:t>
            </a:r>
            <a:r>
              <a:rPr lang="en-US" sz="2000" dirty="0" err="1"/>
              <a:t>keputusan</a:t>
            </a:r>
            <a:r>
              <a:rPr lang="en-US" sz="2000" dirty="0"/>
              <a:t> </a:t>
            </a:r>
            <a:r>
              <a:rPr lang="en-US" sz="2000" dirty="0" err="1"/>
              <a:t>berinvestasi</a:t>
            </a:r>
            <a:r>
              <a:rPr lang="en-US" sz="2000" dirty="0"/>
              <a:t> (</a:t>
            </a:r>
            <a:r>
              <a:rPr lang="en-US" sz="2000" i="1" dirty="0"/>
              <a:t>product knowledge</a:t>
            </a:r>
            <a:r>
              <a:rPr lang="en-US" sz="2000" dirty="0"/>
              <a:t>).</a:t>
            </a:r>
          </a:p>
          <a:p>
            <a:pPr marL="341313" indent="-341313">
              <a:spcAft>
                <a:spcPts val="600"/>
              </a:spcAft>
              <a:buClr>
                <a:srgbClr val="882829"/>
              </a:buClr>
              <a:buSzPct val="100000"/>
              <a:buFont typeface="Wingdings" pitchFamily="2" charset="2"/>
              <a:buChar char="§"/>
            </a:pPr>
            <a:r>
              <a:rPr lang="sv-SE" sz="2000" dirty="0"/>
              <a:t>Jangan menempatkan seluruh dana investasi pada satu jenis instrumen yang sama (</a:t>
            </a:r>
            <a:r>
              <a:rPr lang="sv-SE" sz="2000" i="1" dirty="0"/>
              <a:t>Don’t put your eggs in one basket</a:t>
            </a:r>
            <a:r>
              <a:rPr lang="sv-SE" sz="2000" dirty="0"/>
              <a:t>).</a:t>
            </a:r>
            <a:endParaRPr lang="en-US" sz="2000" dirty="0"/>
          </a:p>
          <a:p>
            <a:pPr marL="341313" indent="-341313">
              <a:spcAft>
                <a:spcPts val="600"/>
              </a:spcAft>
              <a:buClr>
                <a:srgbClr val="882829"/>
              </a:buClr>
              <a:buSzPct val="100000"/>
              <a:buFont typeface="Wingdings" pitchFamily="2" charset="2"/>
              <a:buChar char="§"/>
            </a:pPr>
            <a:r>
              <a:rPr lang="en-US" sz="2000" dirty="0" err="1"/>
              <a:t>Kenali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 </a:t>
            </a:r>
            <a:r>
              <a:rPr lang="en-US" sz="2000" dirty="0" err="1"/>
              <a:t>sekuritas</a:t>
            </a:r>
            <a:r>
              <a:rPr lang="en-US" sz="2000" dirty="0"/>
              <a:t> </a:t>
            </a:r>
            <a:r>
              <a:rPr lang="en-US" sz="2000" dirty="0" err="1"/>
              <a:t>dimana</a:t>
            </a:r>
            <a:r>
              <a:rPr lang="en-US" sz="2000" dirty="0"/>
              <a:t> </a:t>
            </a:r>
            <a:r>
              <a:rPr lang="en-US" sz="2000" dirty="0" err="1"/>
              <a:t>anda</a:t>
            </a:r>
            <a:r>
              <a:rPr lang="en-US" sz="2000" dirty="0"/>
              <a:t> </a:t>
            </a:r>
            <a:r>
              <a:rPr lang="en-US" sz="2000" dirty="0" err="1"/>
              <a:t>berinvestasi</a:t>
            </a:r>
            <a:r>
              <a:rPr lang="en-US" sz="2000" dirty="0"/>
              <a:t> (</a:t>
            </a:r>
            <a:r>
              <a:rPr lang="en-US" sz="2000" i="1" dirty="0"/>
              <a:t>know your broker principle</a:t>
            </a:r>
            <a:r>
              <a:rPr lang="en-US" sz="2000" dirty="0"/>
              <a:t>).</a:t>
            </a:r>
          </a:p>
          <a:p>
            <a:pPr marL="341313" indent="-341313">
              <a:spcAft>
                <a:spcPts val="600"/>
              </a:spcAft>
              <a:buClr>
                <a:srgbClr val="882829"/>
              </a:buClr>
              <a:buSzPct val="100000"/>
              <a:buFont typeface="Wingdings" pitchFamily="2" charset="2"/>
              <a:buChar char="§"/>
            </a:pPr>
            <a:r>
              <a:rPr lang="en-US" sz="2000" dirty="0" err="1"/>
              <a:t>Investasi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berkala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orientasi</a:t>
            </a:r>
            <a:r>
              <a:rPr lang="en-US" sz="2000" dirty="0"/>
              <a:t> </a:t>
            </a:r>
            <a:r>
              <a:rPr lang="en-US" sz="2000" dirty="0" err="1"/>
              <a:t>jangka</a:t>
            </a:r>
            <a:r>
              <a:rPr lang="en-US" sz="2000" dirty="0"/>
              <a:t> </a:t>
            </a:r>
            <a:r>
              <a:rPr lang="en-US" sz="2000" dirty="0" err="1"/>
              <a:t>panjang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54373" y="160875"/>
            <a:ext cx="8382000" cy="685800"/>
          </a:xfrm>
        </p:spPr>
        <p:txBody>
          <a:bodyPr>
            <a:normAutofit/>
          </a:bodyPr>
          <a:lstStyle/>
          <a:p>
            <a:pPr algn="r"/>
            <a:r>
              <a:rPr lang="it-IT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Waspada Penipuan Investasi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430133"/>
            <a:ext cx="8229600" cy="3429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457200" indent="-457200"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000" dirty="0" err="1"/>
              <a:t>Waspada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penawaran</a:t>
            </a:r>
            <a:r>
              <a:rPr lang="en-US" sz="2000" dirty="0"/>
              <a:t> </a:t>
            </a:r>
            <a:r>
              <a:rPr lang="en-US" sz="2000" dirty="0" err="1"/>
              <a:t>investasi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janji-janji</a:t>
            </a:r>
            <a:r>
              <a:rPr lang="en-US" sz="2000" dirty="0"/>
              <a:t> </a:t>
            </a:r>
            <a:r>
              <a:rPr lang="en-US" sz="2000" dirty="0" err="1"/>
              <a:t>palsu</a:t>
            </a:r>
            <a:r>
              <a:rPr lang="en-US" sz="2000" dirty="0"/>
              <a:t> (</a:t>
            </a:r>
            <a:r>
              <a:rPr lang="en-US" sz="2000" dirty="0" err="1"/>
              <a:t>misalnya</a:t>
            </a:r>
            <a:r>
              <a:rPr lang="en-US" sz="2000" dirty="0"/>
              <a:t> </a:t>
            </a:r>
            <a:r>
              <a:rPr lang="en-US" sz="2000" dirty="0" err="1"/>
              <a:t>pasti</a:t>
            </a:r>
            <a:r>
              <a:rPr lang="en-US" sz="2000" dirty="0"/>
              <a:t> </a:t>
            </a:r>
            <a:r>
              <a:rPr lang="en-US" sz="2000" dirty="0" err="1"/>
              <a:t>untung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jangka</a:t>
            </a:r>
            <a:r>
              <a:rPr lang="en-US" sz="2000" dirty="0"/>
              <a:t> </a:t>
            </a:r>
            <a:r>
              <a:rPr lang="en-US" sz="2000" dirty="0" err="1"/>
              <a:t>pendek</a:t>
            </a:r>
            <a:r>
              <a:rPr lang="en-US" sz="2000" dirty="0"/>
              <a:t>)</a:t>
            </a:r>
          </a:p>
          <a:p>
            <a:pPr marL="457200" indent="-457200"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000" dirty="0" err="1"/>
              <a:t>Waspada</a:t>
            </a:r>
            <a:r>
              <a:rPr lang="en-US" sz="2000" dirty="0"/>
              <a:t> </a:t>
            </a:r>
            <a:r>
              <a:rPr lang="en-US" sz="2000" dirty="0" err="1"/>
              <a:t>penawaran</a:t>
            </a:r>
            <a:r>
              <a:rPr lang="en-US" sz="2000" dirty="0"/>
              <a:t> </a:t>
            </a:r>
            <a:r>
              <a:rPr lang="en-US" sz="2000" dirty="0" err="1"/>
              <a:t>investasi</a:t>
            </a:r>
            <a:r>
              <a:rPr lang="en-US" sz="2000" dirty="0"/>
              <a:t> yang </a:t>
            </a:r>
            <a:r>
              <a:rPr lang="en-US" sz="2000" dirty="0" err="1"/>
              <a:t>memaksa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bujuk</a:t>
            </a:r>
            <a:r>
              <a:rPr lang="en-US" sz="2000" dirty="0"/>
              <a:t> </a:t>
            </a:r>
            <a:r>
              <a:rPr lang="en-US" sz="2000" dirty="0" err="1"/>
              <a:t>rayu</a:t>
            </a:r>
            <a:r>
              <a:rPr lang="en-US" sz="2000" dirty="0"/>
              <a:t> (</a:t>
            </a:r>
            <a:r>
              <a:rPr lang="en-US" sz="2000" dirty="0" err="1"/>
              <a:t>biasanya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mengaburkan</a:t>
            </a:r>
            <a:r>
              <a:rPr lang="en-US" sz="2000" dirty="0"/>
              <a:t> </a:t>
            </a:r>
            <a:r>
              <a:rPr lang="en-US" sz="2000" dirty="0" err="1"/>
              <a:t>produk</a:t>
            </a:r>
            <a:r>
              <a:rPr lang="en-US" sz="2000" dirty="0"/>
              <a:t> </a:t>
            </a:r>
            <a:r>
              <a:rPr lang="en-US" sz="2000" dirty="0" err="1"/>
              <a:t>investasinya</a:t>
            </a:r>
            <a:r>
              <a:rPr lang="en-US" sz="2000" dirty="0"/>
              <a:t>)</a:t>
            </a:r>
          </a:p>
          <a:p>
            <a:pPr marL="457200" indent="-457200"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000" dirty="0" err="1"/>
              <a:t>Waspada</a:t>
            </a:r>
            <a:r>
              <a:rPr lang="en-US" sz="2000" dirty="0"/>
              <a:t> modus </a:t>
            </a:r>
            <a:r>
              <a:rPr lang="en-US" sz="2000" dirty="0" err="1"/>
              <a:t>investasi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replikasi</a:t>
            </a:r>
            <a:r>
              <a:rPr lang="en-US" sz="2000" dirty="0"/>
              <a:t> (</a:t>
            </a:r>
            <a:r>
              <a:rPr lang="en-US" sz="2000" dirty="0" err="1"/>
              <a:t>misalnya</a:t>
            </a:r>
            <a:r>
              <a:rPr lang="en-US" sz="2000" dirty="0"/>
              <a:t> </a:t>
            </a:r>
            <a:r>
              <a:rPr lang="en-US" sz="2000" dirty="0" err="1"/>
              <a:t>investasi</a:t>
            </a:r>
            <a:r>
              <a:rPr lang="en-US" sz="2000" dirty="0"/>
              <a:t> </a:t>
            </a:r>
            <a:r>
              <a:rPr lang="en-US" sz="2000" dirty="0" err="1"/>
              <a:t>berkedok</a:t>
            </a:r>
            <a:r>
              <a:rPr lang="en-US" sz="2000" dirty="0"/>
              <a:t> MLM)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penguncian</a:t>
            </a:r>
            <a:r>
              <a:rPr lang="en-US" sz="2000" dirty="0"/>
              <a:t> Dana (</a:t>
            </a:r>
            <a:r>
              <a:rPr lang="en-US" sz="2000" dirty="0" err="1"/>
              <a:t>misalnya</a:t>
            </a:r>
            <a:r>
              <a:rPr lang="en-US" sz="2000" dirty="0"/>
              <a:t> </a:t>
            </a:r>
            <a:r>
              <a:rPr lang="en-US" sz="2000" dirty="0" err="1"/>
              <a:t>uang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boleh</a:t>
            </a:r>
            <a:r>
              <a:rPr lang="en-US" sz="2000" dirty="0"/>
              <a:t> </a:t>
            </a:r>
            <a:r>
              <a:rPr lang="en-US" sz="2000" dirty="0" err="1"/>
              <a:t>diambil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jangka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>)</a:t>
            </a:r>
          </a:p>
          <a:p>
            <a:pPr marL="457200" indent="-457200"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fi-FI" sz="2000" dirty="0"/>
              <a:t>Waspada penawaran investasi dari perusahaan yang tidak jelas (cek izin ke Otoritas Jasa Keuangan (OJK) karena hanya OJK yang berhak mengeluarkan izin perusahaan investasi di Indonesia)</a:t>
            </a:r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5038725" y="4803407"/>
            <a:ext cx="3609975" cy="1063993"/>
            <a:chOff x="4191000" y="4495800"/>
            <a:chExt cx="4524375" cy="1333501"/>
          </a:xfrm>
        </p:grpSpPr>
        <p:pic>
          <p:nvPicPr>
            <p:cNvPr id="4098" name="Picture 2" descr="http://www.ojk.go.id/img/callcenterk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4800600"/>
              <a:ext cx="3371850" cy="1028701"/>
            </a:xfrm>
            <a:prstGeom prst="rect">
              <a:avLst/>
            </a:prstGeom>
            <a:noFill/>
          </p:spPr>
        </p:pic>
        <p:pic>
          <p:nvPicPr>
            <p:cNvPr id="4100" name="Picture 4" descr="http://www.ojk.go.id/img/logo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05600" y="4495800"/>
              <a:ext cx="2009775" cy="762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65" t="10379" r="44554" b="10433"/>
          <a:stretch/>
        </p:blipFill>
        <p:spPr bwMode="auto">
          <a:xfrm>
            <a:off x="0" y="9099"/>
            <a:ext cx="1257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9906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Sekolah</a:t>
            </a:r>
            <a:r>
              <a:rPr lang="en-AU" sz="2800" b="1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2800" b="1" baseline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Pasar</a:t>
            </a:r>
            <a:r>
              <a:rPr lang="en-AU" sz="2800" b="1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Modal Level 1</a:t>
            </a:r>
            <a:endParaRPr lang="en-A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Apa</a:t>
            </a:r>
            <a:r>
              <a:rPr lang="en-AU" dirty="0"/>
              <a:t> </a:t>
            </a:r>
            <a:r>
              <a:rPr lang="en-AU" dirty="0" err="1"/>
              <a:t>Itu</a:t>
            </a:r>
            <a:r>
              <a:rPr lang="en-AU" dirty="0"/>
              <a:t> </a:t>
            </a:r>
            <a:r>
              <a:rPr lang="en-AU" dirty="0" err="1"/>
              <a:t>Saham</a:t>
            </a:r>
            <a:r>
              <a:rPr lang="en-AU" dirty="0"/>
              <a:t>?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56350"/>
            <a:ext cx="2311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408E94D-789B-4F84-8BEC-F9AD16E4254F}" type="slidenum">
              <a:rPr lang="en-SG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/>
              <a:t>13</a:t>
            </a:fld>
            <a:endParaRPr lang="en-SG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57200" y="503775"/>
            <a:ext cx="4267200" cy="5686555"/>
            <a:chOff x="28241" y="821628"/>
            <a:chExt cx="4188780" cy="4851690"/>
          </a:xfrm>
        </p:grpSpPr>
        <p:pic>
          <p:nvPicPr>
            <p:cNvPr id="20" name="Picture 19" descr="image-building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5101" y="2744789"/>
              <a:ext cx="1745248" cy="27780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Picture 20" descr="image-building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7779" y="821628"/>
              <a:ext cx="2571736" cy="485169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Picture 21" descr="image-building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241" y="1665669"/>
              <a:ext cx="2214578" cy="31636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23" name="Group 16"/>
            <p:cNvGrpSpPr>
              <a:grpSpLocks/>
            </p:cNvGrpSpPr>
            <p:nvPr/>
          </p:nvGrpSpPr>
          <p:grpSpPr bwMode="auto">
            <a:xfrm>
              <a:off x="2934665" y="3317390"/>
              <a:ext cx="1282356" cy="2177294"/>
              <a:chOff x="1357290" y="1320341"/>
              <a:chExt cx="3613045" cy="5180469"/>
            </a:xfrm>
          </p:grpSpPr>
          <p:pic>
            <p:nvPicPr>
              <p:cNvPr id="26" name="Picture 25" descr="meeting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57290" y="1571612"/>
                <a:ext cx="3220409" cy="492919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7" name="Rectangle 26"/>
              <p:cNvSpPr/>
              <p:nvPr/>
            </p:nvSpPr>
            <p:spPr>
              <a:xfrm>
                <a:off x="2569091" y="1320341"/>
                <a:ext cx="2401244" cy="136253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 err="1"/>
                  <a:t>Joinan</a:t>
                </a:r>
                <a:r>
                  <a:rPr lang="en-US" b="1" dirty="0"/>
                  <a:t> yuk!</a:t>
                </a:r>
                <a:endParaRPr lang="id-ID" b="1" dirty="0"/>
              </a:p>
            </p:txBody>
          </p:sp>
        </p:grpSp>
        <p:pic>
          <p:nvPicPr>
            <p:cNvPr id="24" name="Picture 23" descr="image-building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5901" y="2307261"/>
              <a:ext cx="2143108" cy="26432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5" name="Picture 24" descr="image-building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902" y="2895600"/>
              <a:ext cx="2143108" cy="26432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7" name="Rectangle 6"/>
          <p:cNvSpPr/>
          <p:nvPr/>
        </p:nvSpPr>
        <p:spPr>
          <a:xfrm>
            <a:off x="4177657" y="1235259"/>
            <a:ext cx="4495800" cy="342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“</a:t>
            </a:r>
            <a:r>
              <a:rPr lang="en-US" sz="2400" b="1" dirty="0" err="1">
                <a:solidFill>
                  <a:schemeClr val="tx1"/>
                </a:solidFill>
              </a:rPr>
              <a:t>Bukti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kepemilikan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suatu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perseroan</a:t>
            </a:r>
            <a:r>
              <a:rPr lang="en-US" sz="2400" b="1" dirty="0">
                <a:solidFill>
                  <a:schemeClr val="tx1"/>
                </a:solidFill>
              </a:rPr>
              <a:t> (</a:t>
            </a:r>
            <a:r>
              <a:rPr lang="en-US" sz="2400" b="1" dirty="0" err="1">
                <a:solidFill>
                  <a:schemeClr val="tx1"/>
                </a:solidFill>
              </a:rPr>
              <a:t>perusahaan</a:t>
            </a:r>
            <a:r>
              <a:rPr lang="en-US" sz="2400" b="1" dirty="0">
                <a:solidFill>
                  <a:schemeClr val="tx1"/>
                </a:solidFill>
              </a:rPr>
              <a:t>) yang </a:t>
            </a:r>
            <a:r>
              <a:rPr lang="en-US" sz="2400" b="1" dirty="0" err="1">
                <a:solidFill>
                  <a:schemeClr val="tx1"/>
                </a:solidFill>
              </a:rPr>
              <a:t>merupakan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klaim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atas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penghasilan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dan</a:t>
            </a: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err="1">
                <a:solidFill>
                  <a:schemeClr val="tx1"/>
                </a:solidFill>
              </a:rPr>
              <a:t>kekayaan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perseroan</a:t>
            </a:r>
            <a:r>
              <a:rPr lang="en-US" sz="2400" b="1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939657" y="4883963"/>
            <a:ext cx="3733800" cy="5752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Min. </a:t>
            </a:r>
            <a:r>
              <a:rPr lang="en-US" dirty="0" err="1">
                <a:solidFill>
                  <a:schemeClr val="tx1"/>
                </a:solidFill>
              </a:rPr>
              <a:t>Pembelian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saham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1 lot (100 </a:t>
            </a:r>
            <a:r>
              <a:rPr lang="en-US" dirty="0" err="1">
                <a:solidFill>
                  <a:schemeClr val="tx1"/>
                </a:solidFill>
              </a:rPr>
              <a:t>lembar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saham</a:t>
            </a:r>
            <a:r>
              <a:rPr lang="en-US" dirty="0">
                <a:solidFill>
                  <a:schemeClr val="tx1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84918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938615" y="228600"/>
            <a:ext cx="83820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A50021"/>
                </a:solidFill>
                <a:cs typeface="Tahoma"/>
              </a:rPr>
              <a:t>Konsep</a:t>
            </a:r>
            <a:r>
              <a:rPr lang="en-US" b="1" dirty="0">
                <a:solidFill>
                  <a:srgbClr val="A50021"/>
                </a:solidFill>
                <a:cs typeface="Tahoma"/>
              </a:rPr>
              <a:t> </a:t>
            </a:r>
            <a:r>
              <a:rPr lang="en-US" b="1" dirty="0" err="1">
                <a:solidFill>
                  <a:srgbClr val="A50021"/>
                </a:solidFill>
                <a:cs typeface="Tahoma"/>
              </a:rPr>
              <a:t>Dasar</a:t>
            </a:r>
            <a:r>
              <a:rPr lang="en-US" b="1" dirty="0">
                <a:solidFill>
                  <a:srgbClr val="A50021"/>
                </a:solidFill>
                <a:cs typeface="Tahoma"/>
              </a:rPr>
              <a:t> </a:t>
            </a:r>
            <a:r>
              <a:rPr lang="en-US" b="1" dirty="0" err="1">
                <a:solidFill>
                  <a:srgbClr val="A50021"/>
                </a:solidFill>
                <a:cs typeface="Tahoma"/>
              </a:rPr>
              <a:t>Saham</a:t>
            </a:r>
            <a:endParaRPr lang="en-US" b="1" dirty="0">
              <a:solidFill>
                <a:srgbClr val="A50021"/>
              </a:solidFill>
              <a:cs typeface="Tahom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93250" y="-25400"/>
            <a:ext cx="412750" cy="365125"/>
          </a:xfrm>
        </p:spPr>
        <p:txBody>
          <a:bodyPr/>
          <a:lstStyle/>
          <a:p>
            <a:pPr>
              <a:defRPr/>
            </a:pPr>
            <a:fld id="{A29356DD-789E-4D50-B30D-CCE648B20372}" type="slidenum">
              <a:rPr lang="en-SG" smtClean="0"/>
              <a:pPr>
                <a:defRPr/>
              </a:pPr>
              <a:t>14</a:t>
            </a:fld>
            <a:endParaRPr lang="en-SG" dirty="0"/>
          </a:p>
        </p:txBody>
      </p:sp>
      <p:sp>
        <p:nvSpPr>
          <p:cNvPr id="4" name="AutoShape 6" descr="data:image/jpeg;base64,/9j/4AAQSkZJRgABAQAAAQABAAD/2wCEAAkGBxQSEhUUExQUFhUUFBUYFRYYFxwXFRcYFhcYFhYaFRgcHCggGBwlHhcYITEhJSkrLi4uGB8zODMsNygtLiwBCgoKDg0OGhAQGywkHyQwLi0sNzQsLCwyLCw0LDQsLDQsLCwsLywtLCwsLywsLCwsLCwsLCwsLCwsLCwsLCwsLP/AABEIAOUA3AMBIgACEQEDEQH/xAAcAAACAQUBAAAAAAAAAAAAAAAABwgBAwQFBgL/xABREAACAQIDAwgEBg4IBAcAAAABAgMAEQQSIQUGMQcTIkFRYXGRMoGhsRRCUnPB0SQzRFNUYnJ0kpOywtLwCBYjJTRDgrODlKLhFRdjtMPT8f/EABoBAQADAQEBAAAAAAAAAAAAAAABAgMFBAb/xAAqEQEAAgIBAwIFBAMAAAAAAAAAAQIDEQQSITETQQUiUWHBFDJx0YGRsf/aAAwDAQACEQMRAD8AeNFFFAUUUUBRRRQFFFFAUUUUBWj3p3swuz4w+IksWvkjXpSPbjkX6TYDrNWN+t649nYcysM0jHLDHexd7dfYo4k9neRUZts7SlxczzTuXkc6k8AOpVHxVHUBQNDaHLs+YiDBjLrYyy9LuuqrYeAY+NaY8tu0L/a8Lbs5t/fzlLnmvHzNU5rx8zQM2Plyxo44fDH9Nf3jV0cumK/BcP8ApvSt5o/yTXrmT3+Z+ugaH/npivwXD/pvXocuuJ/BIP03+qlYYz31QxHv/n1UDWHLtiPwOH9Y38NaraHLPtGQ/wBmIIh1BUzt62ckeyl9zZ7T7Pqqj9EeNB2x5WNqD7oBPzUX8NXIuVzal/t0R8YVPutXAM4A1/7mrQxA7xQN3YPLTiVmjXFCCSJmVXZFKOgJtm9Ig242sPGn1UKJBfxt599S83K2n8KwGGnvcyQRlvygMrj9IGg3dFFFAUUUUBRRRQFFFFAUUUUBRRRQFW8RMqKzuQqqCzMeAAFyT3AVcpW8t+8nNxJgoz0p+nNbqhB0U9mdh6wjDroFfv1vK20MU0xuIxdIEPxYwdCR1M3pHxA+KK57LXp1a9xlt33rzZ/xfbQGWqhKAr/ieR+ujK/ankfroKhKrkqln/E9v11Wz/ie2gMlGSiz9ieZ+qgc58lPHMfdag8BLnuGg8ev6vOsKd9Seofz/PqrPxLZE9n1n31psS3V2cfGgtyNc3rzReqUF6CTX3U1uTblVTZ+HGEmgd1V3ZGRhms7FiuVrDQk65uulHes3Cakt2Cgl7uxvHBj4eew7ErcqykWdGGpVx1HUHsNxatvSQ/o5Yw58ZF8UiKTwa7qfMW8qd9AUUUUBRRRQFFFFAUUUUBVvETqilmICqLkngBVyuc27G85Cj0AeHyiOs/R50FrG7+YOON3LSEIpJAie57ALqBcmw1I41HreXbEuNxUuIYAc43RUn0EXRF9QtfvJPXTuxG7CyWDoGCtcBhmXNa1yDobX6+vwqz/AFKh+8Qn/hr9VAhcr9g86Ar9gp9HcmD8Hh/Vr9VH9SMP+Dw/q0+qgQ2V+wedAV+wU+f6jYf8Hh/VJ/DR/UbDfg8H6lP4aBEZX7BVQH7B509juLhj9zQfqY/4a8jcLC/g0H6pP4aBFdP5I86qC/yfbT1G4WF/Bof1a1jybh4V2y/B4wBYtlXL1ghdOo21HYbdZoEfLs+eUKywyFCLqcpse8dt9Ne6tDioHRiJFZW42YEH21JjbODEKCwAZjZdNQAOk3qFgO8rSi5VIQOaIHAuvqyqf58aBfWotVb0XoKWrIjnsMulide2rFANAy+TLlAi2XziPhs4lkUyTB7OqAWACZekFuzekPSNSVRrgEcDqKhRlOt+sE1MbdqYvhMMzXu2HhJvxuUUm9BsqKKKAooooCisfHYtYkLubAA+wX+ilttnlVihkKF0U/JszOB1ZwqsEP4pa/aBQNGilAvLJF99T9VL/BXpuWOHqmjHjFMf3KBp7SxixRs7myiwJ7MxCj31qxvHhrEiRTYXA8KXG0uVLC4iMxyywsjEEgR4hT0SGGoTtArUJvRszqeMf8yPelA4Y9t4ewHOJpx16+v21cG2cP8AfE86To29s0/5sf6yUe9KuDa2zTwlj/Xke9aBwDa0H3xPOvQ2nD98TzpQLtHZ1vtsd/zpR71r0uO2f9+jt+eR/StA3htGH5a+dVG0Iflr5ilJ8K2f9/T/AJ2H6q9CfAH7oX/nMPQNr4dF8tfMV6GMi+WvmKUyLhDwn8sTAfpq6uEwx4TyeqSI/vUDX+Ex/KXzrHwE8ZTNcdMljr28PZaltHg4Qft8x9cZHseqLs2L79P6gn/2UG93mxIkxDAcIwEHiRmb9oD1UkOVHHZ8UIhwiXX8p7E/9IWm1HhANBK9rk3aEMdbnW0wv5Vym2OTQYqaSY4wqzkHL8FPUoGh509lAnwKK7rbnJpNApeOZJlQXcKrJIo6yY2FyO2xNvOuZ/8ABj8seR+qg1VqrV7FYRoz0uvgRwPhVleNA3eRfcc4mVMZPGrYZA2QMb85KpABC9ar0uOlwOPVIIClzyB4jNsoL97nmXzIf9+mPQFFFFAUUUUHA8rmPeLDEppljkcflLbKfUbVGNmvx1J4k8Se01JXln/wj/My1GmgpVapTB2byfHE4LDSxBVaW5kld2IADEAJGgNydePDJ31atZt4VveK95L6q3pr7J5P8FEk7YxppRGIspjBje7krl5s6nUXuequS5Sd34cBPHFCXN4szlmvclmAI7OFvVU2xzWNyVtFo6o8OVovVsSVXnO6qLPdFeOc7q325exVxuIMLsygRSvdBdrxoWAAsb3NhYC9TEbRM6jbSUUz4eSJpFR1xBUPbovEc66X1Glzw0sDr3UtMbFzcjxmxKOy3HA5SRcd2lWtSa+VMeWt/wBq1aiw7K6zY2474nDwzJMgM8iqqFTorTjDZiw/HYG1uFW23ObnMongyGHn+cJIbmuY+EZzDYvbKCOHHSq6X3Dl7DsosOyu0i5OMQWs0kK2maJrFmICymEuBYAjMLWuDqKy94uTF8IkjNiomaOMyc2EIYqAx7Tb0W8qtGO0+FLZaVnUy4Cw7KAKKKo0dfuFvPLDPHC7F4ZGCZWJOUtoCh4i50I766WbdvM7lQAM7C3Z1/TS93bF8Zhh24mD/cWnjCOlL863uWg4Lbe6h5iQ9aqWHioJ/nxpbJxFSA2uP7CX5qT9k1H9OqgkL/Rzlvg8SvycTf8ASiQfu02qSn9G6bo41PxoGHrEin9mnXQFFFFAUUUUC75Zv8JJ8xL9FRnqTPLIPsST5ib3CozmgK3G7Wysbi5DFg+cZgCxCvkVR2k3AGvnWmpo8jGMMKYpxxZol/RDn6apky1xV6reHn5WeMGKck+zUHk/24jFljmzNbMy4hcxA4XPOXNq1G3NzNpxK0+Jw82VQM8jMJCBw1IYmw9lSF2rtIwsqqxY5AW7idRbxF/KtHt/eFvguIDcDBKD60I+msb87BW/pzPdzp+LRXJ6do7o64PByTOscSM7sbKiglie4CtnLuhj144PE/qXPuFdFyRY7mMTLJpmENhfjqy3t6hT9ijxZFw0fAaajiPCulHH+SLzOtvTm500yzjrSZ0itiNhYqNSz4adFGpZonVQO8kWFYUSkkBbkk2AHEnutUpNsbUlhAWYRsrhwRe4IA6QNxwsaS/I1JFFjJZ5QCsGHJFxezSSxRAj1OarfBNemfaV+PzIyxb5Zia/VyfwDFr/AJWJX/RIPorCmwsi6ujjvZSPfUsMRvXhoiqyyRxswFkJzPZjZeigOh6jwIIIvVnb0+FxERhnVWSVjEGBDqJC3N2VhoHV7i3G6HSqxTctfWmI3pGrAb04qGNIo5cqROrp0VJBWQSgZiL5c4DZeF6uDe7E582dSuQpzeRRFkMRgy5ANBzZK1vuSTmI9ovz6I6pDKFzqGAcMoDWOl7Zh66fCYLCPHzr4bCJEeDSRxqCDwOq6A9V6y6o3p6vTt09WuyPGH5QcUDdjG39sZDdLE5peeZLjgpbXhcVs9vcpbYtZA+GQPJE0WcOeirBh6OWx9NvOnRtXYOzlGWbBYVRICAwiQX0+KwAIbr91RbYWa3YTVq5NTqsqWwbiLWr/AoooqqW13TH2dhPzmH9sU3dv48wQYqVb3WRrWtfUqtxcEX1vqDSl3PW+Pwn5zF+2KZu/H+Bxnzh/bSgzYtnSrhGmkxDy87hy2RkRQueMtoVAOl7d9qRsCXIB4Ei9uNuu1SBZPsG/bg4R5QsfpqP2EmyOrWBysDYi407R10EmdysTCsmGeCJYYsXE6rGLC2RRJHe3E5Ve/eaYdKrk6xgng2e+l0lkU24A83Iug6uNNWohMiiiipQKKKKBfcsf+Dk+Ym9wqMpqTPLGPsOX5iX6KjPQUpsclWHHwN20u07X9SqNfOlPXU7npjxHI+DcBOcRGViLM7aCwOmmlzpx668nN41+RhnHSdS8fOwTnwzSJ0eMEkThFnzf2YAVx1qOCv227a5rfgIuFxbRgheaYLfj0rL5XNLv+uG1AbZWJzFPtHx1FyvDiBratVtzevGYmMRzNZGsbBMgexNjfrAPurn14HKma+p06iYnfv2++nOr8Nyzas36e0xO/fs3vJZswTfCCeoRgessfop7x7fUcY5OFvi8Owa1GzYmOxmz1+ERoVjmUC7LmjcdIj1jI3hatynKljB6SQH/QR+9X1Nc1Jx1peJ7HK43O/UWyYLV6Z15+xs73sMUFsGCxpLx7xfqP4vtpTcleHkkbFLCgklEeHdELZb83i4ZGObMLWy8b1a2hym4qWJ48sSZ1KllBzAHQ2udPGuc2NjJsM3PohKA5GJU82b9LKW4A6A8b1TLmraK1r4h6OBx+TSMls8x1W1rX8O5w+9EmGxDf8AiGHi+GLJfnZ47lUU50AyjpEHRXtoLC9gBVzdmeaT4Q+GgnfCyTxzWtcQyJIruyuSSwIDAgakAAnStJtzfSLHCJZ8GztErIjLiG5wgm4DMUJe2tr9vXWyk5UiIkjiwzRiKMJEonPMrYWztGqLzjdfSNtPG9IyRD2zjnzHmXLbuSfZDtxuGJ7+kCR66ktOkOKijxMcPwpWRUSJmURorHLIcraBgLg9dlsOu8Yd2toJh5g8sZeMgggGx8QTpTOw3KZs3KivBjcqCyqGXIo7gHHnXNyTkrkma13Ew7MZcU8eld6tWZ/1Ov6+rrN/9rFMKIJHQ4h5VcJHwgjXgt+J4WueOY6AaVHSUWcjvNM3bm+Oy5dYosQjC+hRNTx1Oc+dLJ2u5PaSfO5pgm9rTN66X5dsH6bHTHO53Mz/AJ0pRVapXqctu9yRfaGE/OI/fTK38/wOM+dP+4opc7hj+8cJ8+n001tu7N+E4fERA2Lyva50uHzWJsbcLcKDPyn4COw4SG3jzRzfRUdxUg0aYYfm5ObypCEGUMScqZQSx8OFqj8ooHByM47UR9QxMDjwdWQ+2n9UduRXBlnV72AmVfHm2jcD/qqRNRCRRRRUoFFFFAvuWE/Ycv5vL9FRnqTHLD/g5vzeSoz0FK22yNpYpFCwKzLHMJrKhYc5lCqXtxta4B4HWtVUi92ds4bZOwsNPILBo1bKts8ssl2sL8Tx1PACphEk2N6scoUc3bLYA80wawXIBe/YW14nOb30tqN4NuzYoRLMAOaUhQAQNbXNidPRHCw0J4k00oOXGUSqZ8EqwvYjKzc5kuRmUt0X9g0Otb/loSDEbHGJTK3SgeGQDUiQ2I7rqbkdoq0qx2nwUWE38njwyYYJHkSNkU65ukSSTckdZuBa+nZV5N/DnzNh1Yc4z5TI9ukgSx7Rpr2g20FMnkB2fH8BmlaNGZ8Sy5ioJyrGlhcjhcsfXV/bG28PLtHEYNoMPkw0BfpRqS8ihWaw0vYPw42VtDWlImffTLLaKxOq7Lebf5GcEYVcoaNsvQBARAuVW5u6gEEqRqM73vcW12xt54oUyyYfnBnkYBiGRc4+KhW1+qx6PXbMAa3m+WIw+HV8PkidcRhop48iKHw07MDYMNchUG6ntGgrD5H8PC+0EEyK4KkRhhmUSEqAxU6Gy5rX66redW1E7a4q9cdoY8m+EbqRJFe/wdiAsYGeKIwkAhbqpGVh13BBuDQdv4Fkf7EVZDLCRZFZeaSVmZF1GUlCqk/Gsb8akO27uEbjBhj4wR/VWl3h3X2b8HmZ8NhgApBZIlR1uct1YcCCRSYmPdFZi0xEE9g96cDnTnIZuaizGONVjyqwfMjrqMrtpmtp0bDusrtfZ0jxvNCx486MpBYiJUU5lf0LgdEC9+lfiK4ipLtyU7JP3Ow8JpB+9WOTPFP3T5aRT6E/gMfsrLkeBrFYgzEMXuhiZyrZjlZyZgSBayrpWk2/JhCyDCIQLyl2ZmJN5X5tQG+KIwmtrm+utPbE8kWyiptHKhOgYSsSCTYGxuDqaj7trZxw2KmgJzGGWSPNwvkJF7dV7Urki8bg1qWLRRRUjoeT4f3lhPnh7jTnj4yfOyftGk1ycj+88J87+61ORUvzg7ZJfIsaDS4zb6lICikriHZOl0SoCnW3l50kEp4YnYKrHEFAUQZmCgkgnKATc662J9dJCPqoGjyKGZsTHGqkxiR5WbsFkBLHqHQsO81IuuY5NcDHFszCZEVDJhoXcqoBZmjBLMRxJvxNdPQFFFFAUUUUC+5YB9hzfm8nvqM9SY5Xx9hz/mz++oz0BTN5RYHbYuyHXWOOICTuZ40yE93RcUsqb2wt/sAMDDhsQzHLCscsbRFlOUW6rgjrFXpETPedMstrV1NY24rbm2cPicFGZC7Y4NlAVSsaxA9EcLWA6Kqvbc12m/cL4XdvBYeS4kMsedTxW4llynwuBbuq1svbGwYJBJEFVwbqzRytlPaoYEA1pOVPfSHGpDDAxdUdpHcgqMxGUBQdT1knvFbZdTG5lhitPVFYrMR57u75KcauE2E2If0VfESHvsVUAeJAFYWwNsidziIbQ4mZrO2VWhksCI2lUjMrAnUoy3tc34Vzu5XKHg4MAuCxUEjqpe+UKyOGfnBmBIPHS3DQVocdtrDpO7YSV1ik6WRorZGYksgAJBUdR7DbqrfixxslZx5vfxLPPTNMzOPtP4dHynurwGV1M0pcxrKVSOOIXDHm1QZnLZCLyE26XWa43cXE81iBITYIUYnsAYXPlerG2NpiVCDO72ZSqZSE1BDMbnQ20043rE2PighYE2zAWa17EEEXHWNK8vLripbpw+I/t0vhsW3HrT3nf/Dwh31iDX+ER+BYA+3x9veawN6t60nwzxJLGxcpcKwJIDBjpx6v51rkDvLhpmaTGOxlOVV5qNcmRR0bh9b5i3XwtWDtHb6MiRq0fMwNKYrJaZlbMFD20BsRe2l/Cr5uRW2OdeZj6KcPhWx8is27RWYme8OKfialzhsYCt7669YHBQQLnhe/sNRHPGpA4fa5A0Yahb6qQdBxBrhfErzWaTrfn8OhxOPObq1LucTjgLan00FxYkjOgB9evqqNHKIttq4385l9pJpwvtNiV4/bIvRsD9tTh1Ck5v8AYlJdp4t4zdWxEljxvY2JB6xcGr/DbzelpmPf8M+Zg9G8R9mjtRaq0V0XkdJyaD+9MJ86f2Gpty4pYklkc2VZJSes+mRoOs9VKfkxH964T50/7b0wN92tgcT3zH24gUGem0GkSS8E8SiNiGlQJm06lvmHrApDLw9VSM28/wDZSm1rCYeNk41HMcPV9FBMrdqLJhMMvycPCPKNRWyq1hUyoo7FUeQq7QFFFFAUUUUHAcr3+CxH5u3vNRlqTPK8PsPEfmzftGozUAK6vYexcDMkTYjErEWkKyKrgMFEbWYqynJ0lTW5vnPDSuVrHk4mpidImNuoxeyMCiK3wh3PMSOVUoM0meNY0XUkem97i9o2IuLVrd49mR4cxCOVZOciDtlZWyMWZbErpqAGtxGYVp70VMzsiFRXfSbkxBCwZ7CNmz3BUoqFxivmmYc3l6uN+quAFZMeNkACh3ACsoAY2Cv6agfJNzccDSJ0TDHNF62W1cLAkcBhmMjvFmmUoV5p72yAn0tOuvG1cJFHzXNTCXPCjydErzchvmjN+OWw176hLrNh7mQYl4Y+cZGbCpiJGvmtmljUrkyDL0GYg3OoF7cK4W9bPa8CwOohxImBijYul1ylhdozr8U6fVWspMkQ6rdndiPFQF2m5tzK0aXtlOWLndb669vBQLmqpuBjTbooO0GQDLlALlr8AoK3PAZ17a5uLFOosrsoBJFmIFyMpPiRp4VlJt/EggieW44XYnrvqDx17aRMe8ExMT2lvcXuRiFSNoznLJeVbhRG3ErfMQwAuSdLBGPCxOn25sWTCSiOTiURxpY2ZQdV4ixJXvy9lUTebFAACeSygAC/UGzAeZ8tOGlY+L2nLOV52Rny3sW1IuADrx+KP5NJ1rsfN7ys0V6tRaoHUclo/vXCfON/tvXb7+H7Bm75x/7gGuL5Kh/e2E/Lf/akrs9/lJwcgH4SLnq+3niaDod5TaDEtf4s2nZaM/XekLsqHPNEnypI182Ap372Y+OTB4oxG45mYlgCFJKEXBIs3qpP7nxZ8fg1txxeHHq51b0Ew6KKKAooooCiiig4PlcS+BxJtr8HPkCSajHUxN4MBzsZGXNoQV45lYdJbdf/AGpF7c5IpOcJwk0WQnSOZjHIncGsQ479D48aBX14MQrvpOSXaQ4JC3hOv02rGk5L9pj7mzfkyRn9+g4rmR30cz3110nJ1tMfcU3qKH3NWLJuTtBeOCxP6sn3XoOa5jvo5jvrdSbuYteOFxI/4En8NYsmz5V9KGUeMbj3ig15h76OY76yWQjiCPEWrxmHaPOgs8z30c14VfBHaK9ZaG2NzR7qoYD3Vk5aLUTti8we7zFekiIP/cVkWotRDzVRVbVS1B13JQP72wn5Uv8AsS000HpfOS9/+Y1LPkegLbVga3RjWZ3PYoiZL+bqPXTAxu0kjZ1vducl0Gp+2N1Cgxd73tgsR8y/tFqXPJbhs+1sEvZNm/QRn/drc78byZoTCpF5DYgEEhQQTe2gvw49te+QnCZ9qo33qCZ/WbR//IaCSlFFFAUUUUBRRRQFeWQHiBXqigtHDr8keVeTg0+QvkKv0UGFioI0UuV0UXNuwcfrrVy7Ww4UkNw19I8Bxtr2XroGW4seB40qt5dhSYaQ2uYjfI3VY/EbsI9vnQd+u0IOpz+kfrq6MXF1SnzpRc+VIUtYn0RfUgdnbaronbt9tRtOjYLRH49/Gx94rw2DgbjzR8UQ/u0rxi3HxvbXtcfIPjHzp1QaMOTd3CP6UGEbxgjP0VivuPgG44PBeqBB7q4tdqyD43tq8m2JR8Y03CHTScnOzm+4sN6gy+41izclezW+5FH5M0q+5q067elHxqurvJKPjU2L2I5JNmgXMMijuxEnh13qxJyM4A8FxI8Jgf2lr1iN5JWRlzcQR9VXcLvjNlW51tY+I0NNjRPySbON7YvEDu5yA/u1iyckOC6toOLcQeZP0itrh8RnzE8Q7eRJYew+yllylW59QAOkMzeKkp7h7Kkd9JtDZuwoHTDSCfEyjpG6yObarnydCNATfLcFvbSs2hvJJJcLoCSSW6RJOpJX0b+IY99aYCi1BWRyxLMSSeJPGnH/AEc8DeXGTW9FYogfyizsP+lPOk6gqRXIHs/m9mGQ8Z55H9S2iH7BProGTRRRQFFFFAUVS9F6CtFFFAUVQGi9BWvMkYYEEAg8QRcHxFVvQTQc/tjcvBYmNo5MOlmB1UZWU20ZCOBFRq3i2ZLgcTJhpGbNE1gwJAdTqjjuIse43HVUtqT/APSB2Apihxqjpowhk70e7IT+SwI1+XQJoY6QcJZB/rP11dTa8w4TS/pGtdY0WPdQbZdvYgf5zesA+8VdTeXEj/Nv4ov1VpLGi1B0I3sxPykPiv1V7Xe/Ef8Apn1H+KubotUaS6pd9JutIz62H0mvcW+jhrmNcp9IBjr3jTQ++uT9RqmamoQZGB3rjLXXMNOl2Ze/wrjN7drLisQXjvkChVvpfUsTbq1Y+QrWq5AIva9x+l1edeMRh2QgMLXFx2EXI09YI9VTAt1WvNVvQe+rQXJ0A7TUvd1dmfBcHh4PvUKKe9gozH1m5qOXJNsL4ZtKEEXjgPPSdn9mQUB8XyadYzVKKgKKKKAooooNZILuwuQBf2UIFuOkePZV6SBsxIobDk5dBcHXgOurWmfZjr7LEjjpFjdgx0zZdBwtr2V6aQdInhZLC/4ugvWW8ZvwB8aoUPyQeFVbMSNQFUZr5nGax7ibA9mleWSwkILXX0dTpoD9NZhjI4AcB2ca9ZT2DXjUjELKS2diDpl1I0txHab3qsExBGc2ui8dNbn28KyihsNNddNKMpPECgwzJcNpmDSWWxt8XqPZXnEbOWaKWGVTzUqFGTMSbMCGserjWbZtOiK9xi/GgirvduxLgcTJFIrBM7c1IVOWROKkNwJy8R1EGtJzdS82tsmHExNDOiyRtxU+wg8VI6iLEUot4+RiVSWwUquvVHL0XHcJALN6wO8moCfMfhRzf83rqcduJtGL08JNp1ookHq5smtTLsnEL6UMq2+VE6+8CoGsKHs9tU5s9lXnNjYlAewmx8qqP9PnQWMh7K8mO9r30P8A+1k5T2e2qZT2Gmxf2QmH+ERfCM5hLEPlsrC6kKQTpYNlJ7hVNt4i8cEehMKMGI1GZ2zWB6wO3vrFAAve4B7eAqhW3h1Hq8KDDvVUW9ZPwcGu/wCSvcM46ZZpUPwSNrsSNJ2U/a1+Ut/SPDS3Em0hl8iu7HwTBc84tLisrm41WMD+yU+olj+Xbqph1QVWgKKKKAooooCiiigKKKKAooooCiiigKKKKAooooCiiig8tGDxAPiKxpNlwNxhiPiin6KpRQYsu7ODb0sJhj4wp/DWHJuLs5uOCw3qiUe4UUUGLNybbMb7lQfks6+5qwI+SPZiuGEUlhxQyuUb8oE39tUooM7Dcmmy0bMMJGe5y8i/osxHsrq4ogoCqAABYACwAHAADgKKKD3RRRQFFFFAUUUUH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xQSEhUUExQUFhUUFBUYFRYYFxwXFRcYFhcYFhYaFRgcHCggGBwlHhcYITEhJSkrLi4uGB8zODMsNygtLiwBCgoKDg0OGhAQGywkHyQwLi0sNzQsLCwyLCw0LDQsLDQsLCwsLywtLCwsLywsLCwsLCwsLCwsLCwsLCwsLCwsLP/AABEIAOUA3AMBIgACEQEDEQH/xAAcAAACAQUBAAAAAAAAAAAAAAAABwgBAwQFBgL/xABREAACAQIDAwgEBg4IBAcAAAABAgMAEQQSIQUGMQcTIkFRYXGRMoGhsRRCUnPB0SQzRFNUYnJ0kpOywtLwCBYjJTRDgrODlKLhFRdjtMPT8f/EABoBAQADAQEBAAAAAAAAAAAAAAABAgMFBAb/xAAqEQEAAgIBAwIFBAMAAAAAAAAAAQIDEQQSITETQQUiUWHBFDJx0YGRsf/aAAwDAQACEQMRAD8AeNFFFAUUUUBRRRQFFFFAUUUUBWj3p3swuz4w+IksWvkjXpSPbjkX6TYDrNWN+t649nYcysM0jHLDHexd7dfYo4k9neRUZts7SlxczzTuXkc6k8AOpVHxVHUBQNDaHLs+YiDBjLrYyy9LuuqrYeAY+NaY8tu0L/a8Lbs5t/fzlLnmvHzNU5rx8zQM2Plyxo44fDH9Nf3jV0cumK/BcP8ApvSt5o/yTXrmT3+Z+ugaH/npivwXD/pvXocuuJ/BIP03+qlYYz31QxHv/n1UDWHLtiPwOH9Y38NaraHLPtGQ/wBmIIh1BUzt62ckeyl9zZ7T7Pqqj9EeNB2x5WNqD7oBPzUX8NXIuVzal/t0R8YVPutXAM4A1/7mrQxA7xQN3YPLTiVmjXFCCSJmVXZFKOgJtm9Ig242sPGn1UKJBfxt599S83K2n8KwGGnvcyQRlvygMrj9IGg3dFFFAUUUUBRRRQFFFFAUUUUBRRRQFW8RMqKzuQqqCzMeAAFyT3AVcpW8t+8nNxJgoz0p+nNbqhB0U9mdh6wjDroFfv1vK20MU0xuIxdIEPxYwdCR1M3pHxA+KK57LXp1a9xlt33rzZ/xfbQGWqhKAr/ieR+ujK/ankfroKhKrkqln/E9v11Wz/ie2gMlGSiz9ieZ+qgc58lPHMfdag8BLnuGg8ev6vOsKd9Seofz/PqrPxLZE9n1n31psS3V2cfGgtyNc3rzReqUF6CTX3U1uTblVTZ+HGEmgd1V3ZGRhms7FiuVrDQk65uulHes3Cakt2Cgl7uxvHBj4eew7ErcqykWdGGpVx1HUHsNxatvSQ/o5Yw58ZF8UiKTwa7qfMW8qd9AUUUUBRRRQFFFFAUUUUBVvETqilmICqLkngBVyuc27G85Cj0AeHyiOs/R50FrG7+YOON3LSEIpJAie57ALqBcmw1I41HreXbEuNxUuIYAc43RUn0EXRF9QtfvJPXTuxG7CyWDoGCtcBhmXNa1yDobX6+vwqz/AFKh+8Qn/hr9VAhcr9g86Ar9gp9HcmD8Hh/Vr9VH9SMP+Dw/q0+qgQ2V+wedAV+wU+f6jYf8Hh/VJ/DR/UbDfg8H6lP4aBEZX7BVQH7B509juLhj9zQfqY/4a8jcLC/g0H6pP4aBFdP5I86qC/yfbT1G4WF/Bof1a1jybh4V2y/B4wBYtlXL1ghdOo21HYbdZoEfLs+eUKywyFCLqcpse8dt9Ne6tDioHRiJFZW42YEH21JjbODEKCwAZjZdNQAOk3qFgO8rSi5VIQOaIHAuvqyqf58aBfWotVb0XoKWrIjnsMulide2rFANAy+TLlAi2XziPhs4lkUyTB7OqAWACZekFuzekPSNSVRrgEcDqKhRlOt+sE1MbdqYvhMMzXu2HhJvxuUUm9BsqKKKAooooCisfHYtYkLubAA+wX+ilttnlVihkKF0U/JszOB1ZwqsEP4pa/aBQNGilAvLJF99T9VL/BXpuWOHqmjHjFMf3KBp7SxixRs7myiwJ7MxCj31qxvHhrEiRTYXA8KXG0uVLC4iMxyywsjEEgR4hT0SGGoTtArUJvRszqeMf8yPelA4Y9t4ewHOJpx16+v21cG2cP8AfE86To29s0/5sf6yUe9KuDa2zTwlj/Xke9aBwDa0H3xPOvQ2nD98TzpQLtHZ1vtsd/zpR71r0uO2f9+jt+eR/StA3htGH5a+dVG0Iflr5ilJ8K2f9/T/AJ2H6q9CfAH7oX/nMPQNr4dF8tfMV6GMi+WvmKUyLhDwn8sTAfpq6uEwx4TyeqSI/vUDX+Ex/KXzrHwE8ZTNcdMljr28PZaltHg4Qft8x9cZHseqLs2L79P6gn/2UG93mxIkxDAcIwEHiRmb9oD1UkOVHHZ8UIhwiXX8p7E/9IWm1HhANBK9rk3aEMdbnW0wv5Vym2OTQYqaSY4wqzkHL8FPUoGh509lAnwKK7rbnJpNApeOZJlQXcKrJIo6yY2FyO2xNvOuZ/8ABj8seR+qg1VqrV7FYRoz0uvgRwPhVleNA3eRfcc4mVMZPGrYZA2QMb85KpABC9ar0uOlwOPVIIClzyB4jNsoL97nmXzIf9+mPQFFFFAUUUUHA8rmPeLDEppljkcflLbKfUbVGNmvx1J4k8Se01JXln/wj/My1GmgpVapTB2byfHE4LDSxBVaW5kld2IADEAJGgNydePDJ31atZt4VveK95L6q3pr7J5P8FEk7YxppRGIspjBje7krl5s6nUXuequS5Sd34cBPHFCXN4szlmvclmAI7OFvVU2xzWNyVtFo6o8OVovVsSVXnO6qLPdFeOc7q325exVxuIMLsygRSvdBdrxoWAAsb3NhYC9TEbRM6jbSUUz4eSJpFR1xBUPbovEc66X1Glzw0sDr3UtMbFzcjxmxKOy3HA5SRcd2lWtSa+VMeWt/wBq1aiw7K6zY2474nDwzJMgM8iqqFTorTjDZiw/HYG1uFW23ObnMongyGHn+cJIbmuY+EZzDYvbKCOHHSq6X3Dl7DsosOyu0i5OMQWs0kK2maJrFmICymEuBYAjMLWuDqKy94uTF8IkjNiomaOMyc2EIYqAx7Tb0W8qtGO0+FLZaVnUy4Cw7KAKKKo0dfuFvPLDPHC7F4ZGCZWJOUtoCh4i50I766WbdvM7lQAM7C3Z1/TS93bF8Zhh24mD/cWnjCOlL863uWg4Lbe6h5iQ9aqWHioJ/nxpbJxFSA2uP7CX5qT9k1H9OqgkL/Rzlvg8SvycTf8ASiQfu02qSn9G6bo41PxoGHrEin9mnXQFFFFAUUUUC75Zv8JJ8xL9FRnqTPLIPsST5ib3CozmgK3G7Wysbi5DFg+cZgCxCvkVR2k3AGvnWmpo8jGMMKYpxxZol/RDn6apky1xV6reHn5WeMGKck+zUHk/24jFljmzNbMy4hcxA4XPOXNq1G3NzNpxK0+Jw82VQM8jMJCBw1IYmw9lSF2rtIwsqqxY5AW7idRbxF/KtHt/eFvguIDcDBKD60I+msb87BW/pzPdzp+LRXJ6do7o64PByTOscSM7sbKiglie4CtnLuhj144PE/qXPuFdFyRY7mMTLJpmENhfjqy3t6hT9ijxZFw0fAaajiPCulHH+SLzOtvTm500yzjrSZ0itiNhYqNSz4adFGpZonVQO8kWFYUSkkBbkk2AHEnutUpNsbUlhAWYRsrhwRe4IA6QNxwsaS/I1JFFjJZ5QCsGHJFxezSSxRAj1OarfBNemfaV+PzIyxb5Zia/VyfwDFr/AJWJX/RIPorCmwsi6ujjvZSPfUsMRvXhoiqyyRxswFkJzPZjZeigOh6jwIIIvVnb0+FxERhnVWSVjEGBDqJC3N2VhoHV7i3G6HSqxTctfWmI3pGrAb04qGNIo5cqROrp0VJBWQSgZiL5c4DZeF6uDe7E582dSuQpzeRRFkMRgy5ANBzZK1vuSTmI9ovz6I6pDKFzqGAcMoDWOl7Zh66fCYLCPHzr4bCJEeDSRxqCDwOq6A9V6y6o3p6vTt09WuyPGH5QcUDdjG39sZDdLE5peeZLjgpbXhcVs9vcpbYtZA+GQPJE0WcOeirBh6OWx9NvOnRtXYOzlGWbBYVRICAwiQX0+KwAIbr91RbYWa3YTVq5NTqsqWwbiLWr/AoooqqW13TH2dhPzmH9sU3dv48wQYqVb3WRrWtfUqtxcEX1vqDSl3PW+Pwn5zF+2KZu/H+Bxnzh/bSgzYtnSrhGmkxDy87hy2RkRQueMtoVAOl7d9qRsCXIB4Ei9uNuu1SBZPsG/bg4R5QsfpqP2EmyOrWBysDYi407R10EmdysTCsmGeCJYYsXE6rGLC2RRJHe3E5Ve/eaYdKrk6xgng2e+l0lkU24A83Iug6uNNWohMiiiipQKKKKBfcsf+Dk+Ym9wqMpqTPLGPsOX5iX6KjPQUpsclWHHwN20u07X9SqNfOlPXU7npjxHI+DcBOcRGViLM7aCwOmmlzpx668nN41+RhnHSdS8fOwTnwzSJ0eMEkThFnzf2YAVx1qOCv227a5rfgIuFxbRgheaYLfj0rL5XNLv+uG1AbZWJzFPtHx1FyvDiBratVtzevGYmMRzNZGsbBMgexNjfrAPurn14HKma+p06iYnfv2++nOr8Nyzas36e0xO/fs3vJZswTfCCeoRgessfop7x7fUcY5OFvi8Owa1GzYmOxmz1+ERoVjmUC7LmjcdIj1jI3hatynKljB6SQH/QR+9X1Nc1Jx1peJ7HK43O/UWyYLV6Z15+xs73sMUFsGCxpLx7xfqP4vtpTcleHkkbFLCgklEeHdELZb83i4ZGObMLWy8b1a2hym4qWJ48sSZ1KllBzAHQ2udPGuc2NjJsM3PohKA5GJU82b9LKW4A6A8b1TLmraK1r4h6OBx+TSMls8x1W1rX8O5w+9EmGxDf8AiGHi+GLJfnZ47lUU50AyjpEHRXtoLC9gBVzdmeaT4Q+GgnfCyTxzWtcQyJIruyuSSwIDAgakAAnStJtzfSLHCJZ8GztErIjLiG5wgm4DMUJe2tr9vXWyk5UiIkjiwzRiKMJEonPMrYWztGqLzjdfSNtPG9IyRD2zjnzHmXLbuSfZDtxuGJ7+kCR66ktOkOKijxMcPwpWRUSJmURorHLIcraBgLg9dlsOu8Yd2toJh5g8sZeMgggGx8QTpTOw3KZs3KivBjcqCyqGXIo7gHHnXNyTkrkma13Ew7MZcU8eld6tWZ/1Ov6+rrN/9rFMKIJHQ4h5VcJHwgjXgt+J4WueOY6AaVHSUWcjvNM3bm+Oy5dYosQjC+hRNTx1Oc+dLJ2u5PaSfO5pgm9rTN66X5dsH6bHTHO53Mz/AJ0pRVapXqctu9yRfaGE/OI/fTK38/wOM+dP+4opc7hj+8cJ8+n001tu7N+E4fERA2Lyva50uHzWJsbcLcKDPyn4COw4SG3jzRzfRUdxUg0aYYfm5ObypCEGUMScqZQSx8OFqj8ooHByM47UR9QxMDjwdWQ+2n9UduRXBlnV72AmVfHm2jcD/qqRNRCRRRRUoFFFFAvuWE/Ycv5vL9FRnqTHLD/g5vzeSoz0FK22yNpYpFCwKzLHMJrKhYc5lCqXtxta4B4HWtVUi92ds4bZOwsNPILBo1bKts8ssl2sL8Tx1PACphEk2N6scoUc3bLYA80wawXIBe/YW14nOb30tqN4NuzYoRLMAOaUhQAQNbXNidPRHCw0J4k00oOXGUSqZ8EqwvYjKzc5kuRmUt0X9g0Otb/loSDEbHGJTK3SgeGQDUiQ2I7rqbkdoq0qx2nwUWE38njwyYYJHkSNkU65ukSSTckdZuBa+nZV5N/DnzNh1Yc4z5TI9ukgSx7Rpr2g20FMnkB2fH8BmlaNGZ8Sy5ioJyrGlhcjhcsfXV/bG28PLtHEYNoMPkw0BfpRqS8ihWaw0vYPw42VtDWlImffTLLaKxOq7Lebf5GcEYVcoaNsvQBARAuVW5u6gEEqRqM73vcW12xt54oUyyYfnBnkYBiGRc4+KhW1+qx6PXbMAa3m+WIw+HV8PkidcRhop48iKHw07MDYMNchUG6ntGgrD5H8PC+0EEyK4KkRhhmUSEqAxU6Gy5rX66redW1E7a4q9cdoY8m+EbqRJFe/wdiAsYGeKIwkAhbqpGVh13BBuDQdv4Fkf7EVZDLCRZFZeaSVmZF1GUlCqk/Gsb8akO27uEbjBhj4wR/VWl3h3X2b8HmZ8NhgApBZIlR1uct1YcCCRSYmPdFZi0xEE9g96cDnTnIZuaizGONVjyqwfMjrqMrtpmtp0bDusrtfZ0jxvNCx486MpBYiJUU5lf0LgdEC9+lfiK4ipLtyU7JP3Ow8JpB+9WOTPFP3T5aRT6E/gMfsrLkeBrFYgzEMXuhiZyrZjlZyZgSBayrpWk2/JhCyDCIQLyl2ZmJN5X5tQG+KIwmtrm+utPbE8kWyiptHKhOgYSsSCTYGxuDqaj7trZxw2KmgJzGGWSPNwvkJF7dV7Urki8bg1qWLRRRUjoeT4f3lhPnh7jTnj4yfOyftGk1ycj+88J87+61ORUvzg7ZJfIsaDS4zb6lICikriHZOl0SoCnW3l50kEp4YnYKrHEFAUQZmCgkgnKATc662J9dJCPqoGjyKGZsTHGqkxiR5WbsFkBLHqHQsO81IuuY5NcDHFszCZEVDJhoXcqoBZmjBLMRxJvxNdPQFFFFAUUUUC+5YB9hzfm8nvqM9SY5Xx9hz/mz++oz0BTN5RYHbYuyHXWOOICTuZ40yE93RcUsqb2wt/sAMDDhsQzHLCscsbRFlOUW6rgjrFXpETPedMstrV1NY24rbm2cPicFGZC7Y4NlAVSsaxA9EcLWA6Kqvbc12m/cL4XdvBYeS4kMsedTxW4llynwuBbuq1svbGwYJBJEFVwbqzRytlPaoYEA1pOVPfSHGpDDAxdUdpHcgqMxGUBQdT1knvFbZdTG5lhitPVFYrMR57u75KcauE2E2If0VfESHvsVUAeJAFYWwNsidziIbQ4mZrO2VWhksCI2lUjMrAnUoy3tc34Vzu5XKHg4MAuCxUEjqpe+UKyOGfnBmBIPHS3DQVocdtrDpO7YSV1ik6WRorZGYksgAJBUdR7DbqrfixxslZx5vfxLPPTNMzOPtP4dHynurwGV1M0pcxrKVSOOIXDHm1QZnLZCLyE26XWa43cXE81iBITYIUYnsAYXPlerG2NpiVCDO72ZSqZSE1BDMbnQ20043rE2PighYE2zAWa17EEEXHWNK8vLripbpw+I/t0vhsW3HrT3nf/Dwh31iDX+ER+BYA+3x9veawN6t60nwzxJLGxcpcKwJIDBjpx6v51rkDvLhpmaTGOxlOVV5qNcmRR0bh9b5i3XwtWDtHb6MiRq0fMwNKYrJaZlbMFD20BsRe2l/Cr5uRW2OdeZj6KcPhWx8is27RWYme8OKfialzhsYCt7669YHBQQLnhe/sNRHPGpA4fa5A0Yahb6qQdBxBrhfErzWaTrfn8OhxOPObq1LucTjgLan00FxYkjOgB9evqqNHKIttq4385l9pJpwvtNiV4/bIvRsD9tTh1Ck5v8AYlJdp4t4zdWxEljxvY2JB6xcGr/DbzelpmPf8M+Zg9G8R9mjtRaq0V0XkdJyaD+9MJ86f2Gpty4pYklkc2VZJSes+mRoOs9VKfkxH964T50/7b0wN92tgcT3zH24gUGem0GkSS8E8SiNiGlQJm06lvmHrApDLw9VSM28/wDZSm1rCYeNk41HMcPV9FBMrdqLJhMMvycPCPKNRWyq1hUyoo7FUeQq7QFFFFAUUUUHAcr3+CxH5u3vNRlqTPK8PsPEfmzftGozUAK6vYexcDMkTYjErEWkKyKrgMFEbWYqynJ0lTW5vnPDSuVrHk4mpidImNuoxeyMCiK3wh3PMSOVUoM0meNY0XUkem97i9o2IuLVrd49mR4cxCOVZOciDtlZWyMWZbErpqAGtxGYVp70VMzsiFRXfSbkxBCwZ7CNmz3BUoqFxivmmYc3l6uN+quAFZMeNkACh3ACsoAY2Cv6agfJNzccDSJ0TDHNF62W1cLAkcBhmMjvFmmUoV5p72yAn0tOuvG1cJFHzXNTCXPCjydErzchvmjN+OWw176hLrNh7mQYl4Y+cZGbCpiJGvmtmljUrkyDL0GYg3OoF7cK4W9bPa8CwOohxImBijYul1ylhdozr8U6fVWspMkQ6rdndiPFQF2m5tzK0aXtlOWLndb669vBQLmqpuBjTbooO0GQDLlALlr8AoK3PAZ17a5uLFOosrsoBJFmIFyMpPiRp4VlJt/EggieW44XYnrvqDx17aRMe8ExMT2lvcXuRiFSNoznLJeVbhRG3ErfMQwAuSdLBGPCxOn25sWTCSiOTiURxpY2ZQdV4ixJXvy9lUTebFAACeSygAC/UGzAeZ8tOGlY+L2nLOV52Rny3sW1IuADrx+KP5NJ1rsfN7ys0V6tRaoHUclo/vXCfON/tvXb7+H7Bm75x/7gGuL5Kh/e2E/Lf/akrs9/lJwcgH4SLnq+3niaDod5TaDEtf4s2nZaM/XekLsqHPNEnypI182Ap372Y+OTB4oxG45mYlgCFJKEXBIs3qpP7nxZ8fg1txxeHHq51b0Ew6KKKAooooCiiig4PlcS+BxJtr8HPkCSajHUxN4MBzsZGXNoQV45lYdJbdf/AGpF7c5IpOcJwk0WQnSOZjHIncGsQ479D48aBX14MQrvpOSXaQ4JC3hOv02rGk5L9pj7mzfkyRn9+g4rmR30cz3110nJ1tMfcU3qKH3NWLJuTtBeOCxP6sn3XoOa5jvo5jvrdSbuYteOFxI/4En8NYsmz5V9KGUeMbj3ig15h76OY76yWQjiCPEWrxmHaPOgs8z30c14VfBHaK9ZaG2NzR7qoYD3Vk5aLUTti8we7zFekiIP/cVkWotRDzVRVbVS1B13JQP72wn5Uv8AsS000HpfOS9/+Y1LPkegLbVga3RjWZ3PYoiZL+bqPXTAxu0kjZ1vducl0Gp+2N1Cgxd73tgsR8y/tFqXPJbhs+1sEvZNm/QRn/drc78byZoTCpF5DYgEEhQQTe2gvw49te+QnCZ9qo33qCZ/WbR//IaCSlFFFAUUUUBRRRQFeWQHiBXqigtHDr8keVeTg0+QvkKv0UGFioI0UuV0UXNuwcfrrVy7Ww4UkNw19I8Bxtr2XroGW4seB40qt5dhSYaQ2uYjfI3VY/EbsI9vnQd+u0IOpz+kfrq6MXF1SnzpRc+VIUtYn0RfUgdnbaronbt9tRtOjYLRH49/Gx94rw2DgbjzR8UQ/u0rxi3HxvbXtcfIPjHzp1QaMOTd3CP6UGEbxgjP0VivuPgG44PBeqBB7q4tdqyD43tq8m2JR8Y03CHTScnOzm+4sN6gy+41izclezW+5FH5M0q+5q067elHxqurvJKPjU2L2I5JNmgXMMijuxEnh13qxJyM4A8FxI8Jgf2lr1iN5JWRlzcQR9VXcLvjNlW51tY+I0NNjRPySbON7YvEDu5yA/u1iyckOC6toOLcQeZP0itrh8RnzE8Q7eRJYew+yllylW59QAOkMzeKkp7h7Kkd9JtDZuwoHTDSCfEyjpG6yObarnydCNATfLcFvbSs2hvJJJcLoCSSW6RJOpJX0b+IY99aYCi1BWRyxLMSSeJPGnH/AEc8DeXGTW9FYogfyizsP+lPOk6gqRXIHs/m9mGQ8Z55H9S2iH7BProGTRRRQFFFFAUVS9F6CtFFFAUVQGi9BWvMkYYEEAg8QRcHxFVvQTQc/tjcvBYmNo5MOlmB1UZWU20ZCOBFRq3i2ZLgcTJhpGbNE1gwJAdTqjjuIse43HVUtqT/APSB2Apihxqjpowhk70e7IT+SwI1+XQJoY6QcJZB/rP11dTa8w4TS/pGtdY0WPdQbZdvYgf5zesA+8VdTeXEj/Nv4ov1VpLGi1B0I3sxPykPiv1V7Xe/Ef8Apn1H+KubotUaS6pd9JutIz62H0mvcW+jhrmNcp9IBjr3jTQ++uT9RqmamoQZGB3rjLXXMNOl2Ze/wrjN7drLisQXjvkChVvpfUsTbq1Y+QrWq5AIva9x+l1edeMRh2QgMLXFx2EXI09YI9VTAt1WvNVvQe+rQXJ0A7TUvd1dmfBcHh4PvUKKe9gozH1m5qOXJNsL4ZtKEEXjgPPSdn9mQUB8XyadYzVKKgKKKKAooooNZILuwuQBf2UIFuOkePZV6SBsxIobDk5dBcHXgOurWmfZjr7LEjjpFjdgx0zZdBwtr2V6aQdInhZLC/4ugvWW8ZvwB8aoUPyQeFVbMSNQFUZr5nGax7ibA9mleWSwkILXX0dTpoD9NZhjI4AcB2ca9ZT2DXjUjELKS2diDpl1I0txHab3qsExBGc2ui8dNbn28KyihsNNddNKMpPECgwzJcNpmDSWWxt8XqPZXnEbOWaKWGVTzUqFGTMSbMCGserjWbZtOiK9xi/GgirvduxLgcTJFIrBM7c1IVOWROKkNwJy8R1EGtJzdS82tsmHExNDOiyRtxU+wg8VI6iLEUot4+RiVSWwUquvVHL0XHcJALN6wO8moCfMfhRzf83rqcduJtGL08JNp1ookHq5smtTLsnEL6UMq2+VE6+8CoGsKHs9tU5s9lXnNjYlAewmx8qqP9PnQWMh7K8mO9r30P8A+1k5T2e2qZT2Gmxf2QmH+ERfCM5hLEPlsrC6kKQTpYNlJ7hVNt4i8cEehMKMGI1GZ2zWB6wO3vrFAAve4B7eAqhW3h1Hq8KDDvVUW9ZPwcGu/wCSvcM46ZZpUPwSNrsSNJ2U/a1+Ut/SPDS3Em0hl8iu7HwTBc84tLisrm41WMD+yU+olj+Xbqph1QVWgKKKKAooooCiiigKKKKAooooCiiigKKKKAooooCiiig8tGDxAPiKxpNlwNxhiPiin6KpRQYsu7ODb0sJhj4wp/DWHJuLs5uOCw3qiUe4UUUGLNybbMb7lQfks6+5qwI+SPZiuGEUlhxQyuUb8oE39tUooM7Dcmmy0bMMJGe5y8i/osxHsrq4ogoCqAABYACwAHAADgKKKD3RRRQFFFFAUUUUH//Z"/>
          <p:cNvSpPr>
            <a:spLocks noChangeAspect="1" noChangeArrowheads="1"/>
          </p:cNvSpPr>
          <p:nvPr/>
        </p:nvSpPr>
        <p:spPr bwMode="auto">
          <a:xfrm>
            <a:off x="688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xQSEhUUExQUFhUUFBUYFRYYFxwXFRcYFhcYFhYaFRgcHCggGBwlHhcYITEhJSkrLi4uGB8zODMsNygtLiwBCgoKDg0OGhAQGywkHyQwLi0sNzQsLCwyLCw0LDQsLDQsLCwsLywtLCwsLywsLCwsLCwsLCwsLCwsLCwsLCwsLP/AABEIAOUA3AMBIgACEQEDEQH/xAAcAAACAQUBAAAAAAAAAAAAAAAABwgBAwQFBgL/xABREAACAQIDAwgEBg4IBAcAAAABAgMAEQQSIQUGMQcTIkFRYXGRMoGhsRRCUnPB0SQzRFNUYnJ0kpOywtLwCBYjJTRDgrODlKLhFRdjtMPT8f/EABoBAQADAQEBAAAAAAAAAAAAAAABAgMFBAb/xAAqEQEAAgIBAwIFBAMAAAAAAAAAAQIDEQQSITETQQUiUWHBFDJx0YGRsf/aAAwDAQACEQMRAD8AeNFFFAUUUUBRRRQFFFFAUUUUBWj3p3swuz4w+IksWvkjXpSPbjkX6TYDrNWN+t649nYcysM0jHLDHexd7dfYo4k9neRUZts7SlxczzTuXkc6k8AOpVHxVHUBQNDaHLs+YiDBjLrYyy9LuuqrYeAY+NaY8tu0L/a8Lbs5t/fzlLnmvHzNU5rx8zQM2Plyxo44fDH9Nf3jV0cumK/BcP8ApvSt5o/yTXrmT3+Z+ugaH/npivwXD/pvXocuuJ/BIP03+qlYYz31QxHv/n1UDWHLtiPwOH9Y38NaraHLPtGQ/wBmIIh1BUzt62ckeyl9zZ7T7Pqqj9EeNB2x5WNqD7oBPzUX8NXIuVzal/t0R8YVPutXAM4A1/7mrQxA7xQN3YPLTiVmjXFCCSJmVXZFKOgJtm9Ig242sPGn1UKJBfxt599S83K2n8KwGGnvcyQRlvygMrj9IGg3dFFFAUUUUBRRRQFFFFAUUUUBRRRQFW8RMqKzuQqqCzMeAAFyT3AVcpW8t+8nNxJgoz0p+nNbqhB0U9mdh6wjDroFfv1vK20MU0xuIxdIEPxYwdCR1M3pHxA+KK57LXp1a9xlt33rzZ/xfbQGWqhKAr/ieR+ujK/ankfroKhKrkqln/E9v11Wz/ie2gMlGSiz9ieZ+qgc58lPHMfdag8BLnuGg8ev6vOsKd9Seofz/PqrPxLZE9n1n31psS3V2cfGgtyNc3rzReqUF6CTX3U1uTblVTZ+HGEmgd1V3ZGRhms7FiuVrDQk65uulHes3Cakt2Cgl7uxvHBj4eew7ErcqykWdGGpVx1HUHsNxatvSQ/o5Yw58ZF8UiKTwa7qfMW8qd9AUUUUBRRRQFFFFAUUUUBVvETqilmICqLkngBVyuc27G85Cj0AeHyiOs/R50FrG7+YOON3LSEIpJAie57ALqBcmw1I41HreXbEuNxUuIYAc43RUn0EXRF9QtfvJPXTuxG7CyWDoGCtcBhmXNa1yDobX6+vwqz/AFKh+8Qn/hr9VAhcr9g86Ar9gp9HcmD8Hh/Vr9VH9SMP+Dw/q0+qgQ2V+wedAV+wU+f6jYf8Hh/VJ/DR/UbDfg8H6lP4aBEZX7BVQH7B509juLhj9zQfqY/4a8jcLC/g0H6pP4aBFdP5I86qC/yfbT1G4WF/Bof1a1jybh4V2y/B4wBYtlXL1ghdOo21HYbdZoEfLs+eUKywyFCLqcpse8dt9Ne6tDioHRiJFZW42YEH21JjbODEKCwAZjZdNQAOk3qFgO8rSi5VIQOaIHAuvqyqf58aBfWotVb0XoKWrIjnsMulide2rFANAy+TLlAi2XziPhs4lkUyTB7OqAWACZekFuzekPSNSVRrgEcDqKhRlOt+sE1MbdqYvhMMzXu2HhJvxuUUm9BsqKKKAooooCisfHYtYkLubAA+wX+ilttnlVihkKF0U/JszOB1ZwqsEP4pa/aBQNGilAvLJF99T9VL/BXpuWOHqmjHjFMf3KBp7SxixRs7myiwJ7MxCj31qxvHhrEiRTYXA8KXG0uVLC4iMxyywsjEEgR4hT0SGGoTtArUJvRszqeMf8yPelA4Y9t4ewHOJpx16+v21cG2cP8AfE86To29s0/5sf6yUe9KuDa2zTwlj/Xke9aBwDa0H3xPOvQ2nD98TzpQLtHZ1vtsd/zpR71r0uO2f9+jt+eR/StA3htGH5a+dVG0Iflr5ilJ8K2f9/T/AJ2H6q9CfAH7oX/nMPQNr4dF8tfMV6GMi+WvmKUyLhDwn8sTAfpq6uEwx4TyeqSI/vUDX+Ex/KXzrHwE8ZTNcdMljr28PZaltHg4Qft8x9cZHseqLs2L79P6gn/2UG93mxIkxDAcIwEHiRmb9oD1UkOVHHZ8UIhwiXX8p7E/9IWm1HhANBK9rk3aEMdbnW0wv5Vym2OTQYqaSY4wqzkHL8FPUoGh509lAnwKK7rbnJpNApeOZJlQXcKrJIo6yY2FyO2xNvOuZ/8ABj8seR+qg1VqrV7FYRoz0uvgRwPhVleNA3eRfcc4mVMZPGrYZA2QMb85KpABC9ar0uOlwOPVIIClzyB4jNsoL97nmXzIf9+mPQFFFFAUUUUHA8rmPeLDEppljkcflLbKfUbVGNmvx1J4k8Se01JXln/wj/My1GmgpVapTB2byfHE4LDSxBVaW5kld2IADEAJGgNydePDJ31atZt4VveK95L6q3pr7J5P8FEk7YxppRGIspjBje7krl5s6nUXuequS5Sd34cBPHFCXN4szlmvclmAI7OFvVU2xzWNyVtFo6o8OVovVsSVXnO6qLPdFeOc7q325exVxuIMLsygRSvdBdrxoWAAsb3NhYC9TEbRM6jbSUUz4eSJpFR1xBUPbovEc66X1Glzw0sDr3UtMbFzcjxmxKOy3HA5SRcd2lWtSa+VMeWt/wBq1aiw7K6zY2474nDwzJMgM8iqqFTorTjDZiw/HYG1uFW23ObnMongyGHn+cJIbmuY+EZzDYvbKCOHHSq6X3Dl7DsosOyu0i5OMQWs0kK2maJrFmICymEuBYAjMLWuDqKy94uTF8IkjNiomaOMyc2EIYqAx7Tb0W8qtGO0+FLZaVnUy4Cw7KAKKKo0dfuFvPLDPHC7F4ZGCZWJOUtoCh4i50I766WbdvM7lQAM7C3Z1/TS93bF8Zhh24mD/cWnjCOlL863uWg4Lbe6h5iQ9aqWHioJ/nxpbJxFSA2uP7CX5qT9k1H9OqgkL/Rzlvg8SvycTf8ASiQfu02qSn9G6bo41PxoGHrEin9mnXQFFFFAUUUUC75Zv8JJ8xL9FRnqTPLIPsST5ib3CozmgK3G7Wysbi5DFg+cZgCxCvkVR2k3AGvnWmpo8jGMMKYpxxZol/RDn6apky1xV6reHn5WeMGKck+zUHk/24jFljmzNbMy4hcxA4XPOXNq1G3NzNpxK0+Jw82VQM8jMJCBw1IYmw9lSF2rtIwsqqxY5AW7idRbxF/KtHt/eFvguIDcDBKD60I+msb87BW/pzPdzp+LRXJ6do7o64PByTOscSM7sbKiglie4CtnLuhj144PE/qXPuFdFyRY7mMTLJpmENhfjqy3t6hT9ijxZFw0fAaajiPCulHH+SLzOtvTm500yzjrSZ0itiNhYqNSz4adFGpZonVQO8kWFYUSkkBbkk2AHEnutUpNsbUlhAWYRsrhwRe4IA6QNxwsaS/I1JFFjJZ5QCsGHJFxezSSxRAj1OarfBNemfaV+PzIyxb5Zia/VyfwDFr/AJWJX/RIPorCmwsi6ujjvZSPfUsMRvXhoiqyyRxswFkJzPZjZeigOh6jwIIIvVnb0+FxERhnVWSVjEGBDqJC3N2VhoHV7i3G6HSqxTctfWmI3pGrAb04qGNIo5cqROrp0VJBWQSgZiL5c4DZeF6uDe7E582dSuQpzeRRFkMRgy5ANBzZK1vuSTmI9ovz6I6pDKFzqGAcMoDWOl7Zh66fCYLCPHzr4bCJEeDSRxqCDwOq6A9V6y6o3p6vTt09WuyPGH5QcUDdjG39sZDdLE5peeZLjgpbXhcVs9vcpbYtZA+GQPJE0WcOeirBh6OWx9NvOnRtXYOzlGWbBYVRICAwiQX0+KwAIbr91RbYWa3YTVq5NTqsqWwbiLWr/AoooqqW13TH2dhPzmH9sU3dv48wQYqVb3WRrWtfUqtxcEX1vqDSl3PW+Pwn5zF+2KZu/H+Bxnzh/bSgzYtnSrhGmkxDy87hy2RkRQueMtoVAOl7d9qRsCXIB4Ei9uNuu1SBZPsG/bg4R5QsfpqP2EmyOrWBysDYi407R10EmdysTCsmGeCJYYsXE6rGLC2RRJHe3E5Ve/eaYdKrk6xgng2e+l0lkU24A83Iug6uNNWohMiiiipQKKKKBfcsf+Dk+Ym9wqMpqTPLGPsOX5iX6KjPQUpsclWHHwN20u07X9SqNfOlPXU7npjxHI+DcBOcRGViLM7aCwOmmlzpx668nN41+RhnHSdS8fOwTnwzSJ0eMEkThFnzf2YAVx1qOCv227a5rfgIuFxbRgheaYLfj0rL5XNLv+uG1AbZWJzFPtHx1FyvDiBratVtzevGYmMRzNZGsbBMgexNjfrAPurn14HKma+p06iYnfv2++nOr8Nyzas36e0xO/fs3vJZswTfCCeoRgessfop7x7fUcY5OFvi8Owa1GzYmOxmz1+ERoVjmUC7LmjcdIj1jI3hatynKljB6SQH/QR+9X1Nc1Jx1peJ7HK43O/UWyYLV6Z15+xs73sMUFsGCxpLx7xfqP4vtpTcleHkkbFLCgklEeHdELZb83i4ZGObMLWy8b1a2hym4qWJ48sSZ1KllBzAHQ2udPGuc2NjJsM3PohKA5GJU82b9LKW4A6A8b1TLmraK1r4h6OBx+TSMls8x1W1rX8O5w+9EmGxDf8AiGHi+GLJfnZ47lUU50AyjpEHRXtoLC9gBVzdmeaT4Q+GgnfCyTxzWtcQyJIruyuSSwIDAgakAAnStJtzfSLHCJZ8GztErIjLiG5wgm4DMUJe2tr9vXWyk5UiIkjiwzRiKMJEonPMrYWztGqLzjdfSNtPG9IyRD2zjnzHmXLbuSfZDtxuGJ7+kCR66ktOkOKijxMcPwpWRUSJmURorHLIcraBgLg9dlsOu8Yd2toJh5g8sZeMgggGx8QTpTOw3KZs3KivBjcqCyqGXIo7gHHnXNyTkrkma13Ew7MZcU8eld6tWZ/1Ov6+rrN/9rFMKIJHQ4h5VcJHwgjXgt+J4WueOY6AaVHSUWcjvNM3bm+Oy5dYosQjC+hRNTx1Oc+dLJ2u5PaSfO5pgm9rTN66X5dsH6bHTHO53Mz/AJ0pRVapXqctu9yRfaGE/OI/fTK38/wOM+dP+4opc7hj+8cJ8+n001tu7N+E4fERA2Lyva50uHzWJsbcLcKDPyn4COw4SG3jzRzfRUdxUg0aYYfm5ObypCEGUMScqZQSx8OFqj8ooHByM47UR9QxMDjwdWQ+2n9UduRXBlnV72AmVfHm2jcD/qqRNRCRRRRUoFFFFAvuWE/Ycv5vL9FRnqTHLD/g5vzeSoz0FK22yNpYpFCwKzLHMJrKhYc5lCqXtxta4B4HWtVUi92ds4bZOwsNPILBo1bKts8ssl2sL8Tx1PACphEk2N6scoUc3bLYA80wawXIBe/YW14nOb30tqN4NuzYoRLMAOaUhQAQNbXNidPRHCw0J4k00oOXGUSqZ8EqwvYjKzc5kuRmUt0X9g0Otb/loSDEbHGJTK3SgeGQDUiQ2I7rqbkdoq0qx2nwUWE38njwyYYJHkSNkU65ukSSTckdZuBa+nZV5N/DnzNh1Yc4z5TI9ukgSx7Rpr2g20FMnkB2fH8BmlaNGZ8Sy5ioJyrGlhcjhcsfXV/bG28PLtHEYNoMPkw0BfpRqS8ihWaw0vYPw42VtDWlImffTLLaKxOq7Lebf5GcEYVcoaNsvQBARAuVW5u6gEEqRqM73vcW12xt54oUyyYfnBnkYBiGRc4+KhW1+qx6PXbMAa3m+WIw+HV8PkidcRhop48iKHw07MDYMNchUG6ntGgrD5H8PC+0EEyK4KkRhhmUSEqAxU6Gy5rX66redW1E7a4q9cdoY8m+EbqRJFe/wdiAsYGeKIwkAhbqpGVh13BBuDQdv4Fkf7EVZDLCRZFZeaSVmZF1GUlCqk/Gsb8akO27uEbjBhj4wR/VWl3h3X2b8HmZ8NhgApBZIlR1uct1YcCCRSYmPdFZi0xEE9g96cDnTnIZuaizGONVjyqwfMjrqMrtpmtp0bDusrtfZ0jxvNCx486MpBYiJUU5lf0LgdEC9+lfiK4ipLtyU7JP3Ow8JpB+9WOTPFP3T5aRT6E/gMfsrLkeBrFYgzEMXuhiZyrZjlZyZgSBayrpWk2/JhCyDCIQLyl2ZmJN5X5tQG+KIwmtrm+utPbE8kWyiptHKhOgYSsSCTYGxuDqaj7trZxw2KmgJzGGWSPNwvkJF7dV7Urki8bg1qWLRRRUjoeT4f3lhPnh7jTnj4yfOyftGk1ycj+88J87+61ORUvzg7ZJfIsaDS4zb6lICikriHZOl0SoCnW3l50kEp4YnYKrHEFAUQZmCgkgnKATc662J9dJCPqoGjyKGZsTHGqkxiR5WbsFkBLHqHQsO81IuuY5NcDHFszCZEVDJhoXcqoBZmjBLMRxJvxNdPQFFFFAUUUUC+5YB9hzfm8nvqM9SY5Xx9hz/mz++oz0BTN5RYHbYuyHXWOOICTuZ40yE93RcUsqb2wt/sAMDDhsQzHLCscsbRFlOUW6rgjrFXpETPedMstrV1NY24rbm2cPicFGZC7Y4NlAVSsaxA9EcLWA6Kqvbc12m/cL4XdvBYeS4kMsedTxW4llynwuBbuq1svbGwYJBJEFVwbqzRytlPaoYEA1pOVPfSHGpDDAxdUdpHcgqMxGUBQdT1knvFbZdTG5lhitPVFYrMR57u75KcauE2E2If0VfESHvsVUAeJAFYWwNsidziIbQ4mZrO2VWhksCI2lUjMrAnUoy3tc34Vzu5XKHg4MAuCxUEjqpe+UKyOGfnBmBIPHS3DQVocdtrDpO7YSV1ik6WRorZGYksgAJBUdR7DbqrfixxslZx5vfxLPPTNMzOPtP4dHynurwGV1M0pcxrKVSOOIXDHm1QZnLZCLyE26XWa43cXE81iBITYIUYnsAYXPlerG2NpiVCDO72ZSqZSE1BDMbnQ20043rE2PighYE2zAWa17EEEXHWNK8vLripbpw+I/t0vhsW3HrT3nf/Dwh31iDX+ER+BYA+3x9veawN6t60nwzxJLGxcpcKwJIDBjpx6v51rkDvLhpmaTGOxlOVV5qNcmRR0bh9b5i3XwtWDtHb6MiRq0fMwNKYrJaZlbMFD20BsRe2l/Cr5uRW2OdeZj6KcPhWx8is27RWYme8OKfialzhsYCt7669YHBQQLnhe/sNRHPGpA4fa5A0Yahb6qQdBxBrhfErzWaTrfn8OhxOPObq1LucTjgLan00FxYkjOgB9evqqNHKIttq4385l9pJpwvtNiV4/bIvRsD9tTh1Ck5v8AYlJdp4t4zdWxEljxvY2JB6xcGr/DbzelpmPf8M+Zg9G8R9mjtRaq0V0XkdJyaD+9MJ86f2Gpty4pYklkc2VZJSes+mRoOs9VKfkxH964T50/7b0wN92tgcT3zH24gUGem0GkSS8E8SiNiGlQJm06lvmHrApDLw9VSM28/wDZSm1rCYeNk41HMcPV9FBMrdqLJhMMvycPCPKNRWyq1hUyoo7FUeQq7QFFFFAUUUUHAcr3+CxH5u3vNRlqTPK8PsPEfmzftGozUAK6vYexcDMkTYjErEWkKyKrgMFEbWYqynJ0lTW5vnPDSuVrHk4mpidImNuoxeyMCiK3wh3PMSOVUoM0meNY0XUkem97i9o2IuLVrd49mR4cxCOVZOciDtlZWyMWZbErpqAGtxGYVp70VMzsiFRXfSbkxBCwZ7CNmz3BUoqFxivmmYc3l6uN+quAFZMeNkACh3ACsoAY2Cv6agfJNzccDSJ0TDHNF62W1cLAkcBhmMjvFmmUoV5p72yAn0tOuvG1cJFHzXNTCXPCjydErzchvmjN+OWw176hLrNh7mQYl4Y+cZGbCpiJGvmtmljUrkyDL0GYg3OoF7cK4W9bPa8CwOohxImBijYul1ylhdozr8U6fVWspMkQ6rdndiPFQF2m5tzK0aXtlOWLndb669vBQLmqpuBjTbooO0GQDLlALlr8AoK3PAZ17a5uLFOosrsoBJFmIFyMpPiRp4VlJt/EggieW44XYnrvqDx17aRMe8ExMT2lvcXuRiFSNoznLJeVbhRG3ErfMQwAuSdLBGPCxOn25sWTCSiOTiURxpY2ZQdV4ixJXvy9lUTebFAACeSygAC/UGzAeZ8tOGlY+L2nLOV52Rny3sW1IuADrx+KP5NJ1rsfN7ys0V6tRaoHUclo/vXCfON/tvXb7+H7Bm75x/7gGuL5Kh/e2E/Lf/akrs9/lJwcgH4SLnq+3niaDod5TaDEtf4s2nZaM/XekLsqHPNEnypI182Ap372Y+OTB4oxG45mYlgCFJKEXBIs3qpP7nxZ8fg1txxeHHq51b0Ew6KKKAooooCiiig4PlcS+BxJtr8HPkCSajHUxN4MBzsZGXNoQV45lYdJbdf/AGpF7c5IpOcJwk0WQnSOZjHIncGsQ479D48aBX14MQrvpOSXaQ4JC3hOv02rGk5L9pj7mzfkyRn9+g4rmR30cz3110nJ1tMfcU3qKH3NWLJuTtBeOCxP6sn3XoOa5jvo5jvrdSbuYteOFxI/4En8NYsmz5V9KGUeMbj3ig15h76OY76yWQjiCPEWrxmHaPOgs8z30c14VfBHaK9ZaG2NzR7qoYD3Vk5aLUTti8we7zFekiIP/cVkWotRDzVRVbVS1B13JQP72wn5Uv8AsS000HpfOS9/+Y1LPkegLbVga3RjWZ3PYoiZL+bqPXTAxu0kjZ1vducl0Gp+2N1Cgxd73tgsR8y/tFqXPJbhs+1sEvZNm/QRn/drc78byZoTCpF5DYgEEhQQTe2gvw49te+QnCZ9qo33qCZ/WbR//IaCSlFFFAUUUUBRRRQFeWQHiBXqigtHDr8keVeTg0+QvkKv0UGFioI0UuV0UXNuwcfrrVy7Ww4UkNw19I8Bxtr2XroGW4seB40qt5dhSYaQ2uYjfI3VY/EbsI9vnQd+u0IOpz+kfrq6MXF1SnzpRc+VIUtYn0RfUgdnbaronbt9tRtOjYLRH49/Gx94rw2DgbjzR8UQ/u0rxi3HxvbXtcfIPjHzp1QaMOTd3CP6UGEbxgjP0VivuPgG44PBeqBB7q4tdqyD43tq8m2JR8Y03CHTScnOzm+4sN6gy+41izclezW+5FH5M0q+5q067elHxqurvJKPjU2L2I5JNmgXMMijuxEnh13qxJyM4A8FxI8Jgf2lr1iN5JWRlzcQR9VXcLvjNlW51tY+I0NNjRPySbON7YvEDu5yA/u1iyckOC6toOLcQeZP0itrh8RnzE8Q7eRJYew+yllylW59QAOkMzeKkp7h7Kkd9JtDZuwoHTDSCfEyjpG6yObarnydCNATfLcFvbSs2hvJJJcLoCSSW6RJOpJX0b+IY99aYCi1BWRyxLMSSeJPGnH/AEc8DeXGTW9FYogfyizsP+lPOk6gqRXIHs/m9mGQ8Z55H9S2iH7BProGTRRRQFFFFAUVS9F6CtFFFAUVQGi9BWvMkYYEEAg8QRcHxFVvQTQc/tjcvBYmNo5MOlmB1UZWU20ZCOBFRq3i2ZLgcTJhpGbNE1gwJAdTqjjuIse43HVUtqT/APSB2Apihxqjpowhk70e7IT+SwI1+XQJoY6QcJZB/rP11dTa8w4TS/pGtdY0WPdQbZdvYgf5zesA+8VdTeXEj/Nv4ov1VpLGi1B0I3sxPykPiv1V7Xe/Ef8Apn1H+KubotUaS6pd9JutIz62H0mvcW+jhrmNcp9IBjr3jTQ++uT9RqmamoQZGB3rjLXXMNOl2Ze/wrjN7drLisQXjvkChVvpfUsTbq1Y+QrWq5AIva9x+l1edeMRh2QgMLXFx2EXI09YI9VTAt1WvNVvQe+rQXJ0A7TUvd1dmfBcHh4PvUKKe9gozH1m5qOXJNsL4ZtKEEXjgPPSdn9mQUB8XyadYzVKKgKKKKAooooNZILuwuQBf2UIFuOkePZV6SBsxIobDk5dBcHXgOurWmfZjr7LEjjpFjdgx0zZdBwtr2V6aQdInhZLC/4ugvWW8ZvwB8aoUPyQeFVbMSNQFUZr5nGax7ibA9mleWSwkILXX0dTpoD9NZhjI4AcB2ca9ZT2DXjUjELKS2diDpl1I0txHab3qsExBGc2ui8dNbn28KyihsNNddNKMpPECgwzJcNpmDSWWxt8XqPZXnEbOWaKWGVTzUqFGTMSbMCGserjWbZtOiK9xi/GgirvduxLgcTJFIrBM7c1IVOWROKkNwJy8R1EGtJzdS82tsmHExNDOiyRtxU+wg8VI6iLEUot4+RiVSWwUquvVHL0XHcJALN6wO8moCfMfhRzf83rqcduJtGL08JNp1ookHq5smtTLsnEL6UMq2+VE6+8CoGsKHs9tU5s9lXnNjYlAewmx8qqP9PnQWMh7K8mO9r30P8A+1k5T2e2qZT2Gmxf2QmH+ERfCM5hLEPlsrC6kKQTpYNlJ7hVNt4i8cEehMKMGI1GZ2zWB6wO3vrFAAve4B7eAqhW3h1Hq8KDDvVUW9ZPwcGu/wCSvcM46ZZpUPwSNrsSNJ2U/a1+Ut/SPDS3Em0hl8iu7HwTBc84tLisrm41WMD+yU+olj+Xbqph1QVWgKKKKAooooCiiigKKKKAooooCiiigKKKKAooooCiiig8tGDxAPiKxpNlwNxhiPiin6KpRQYsu7ODb0sJhj4wp/DWHJuLs5uOCw3qiUe4UUUGLNybbMb7lQfks6+5qwI+SPZiuGEUlhxQyuUb8oE39tUooM7Dcmmy0bMMJGe5y8i/osxHsrq4ogoCqAABYACwAHAADgKKKD3RRRQFFFFAUUUUH//Z"/>
          <p:cNvSpPr>
            <a:spLocks noChangeAspect="1" noChangeArrowheads="1"/>
          </p:cNvSpPr>
          <p:nvPr/>
        </p:nvSpPr>
        <p:spPr bwMode="auto">
          <a:xfrm>
            <a:off x="522691" y="1029604"/>
            <a:ext cx="3816350" cy="21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data:image/jpeg;base64,/9j/4AAQSkZJRgABAQAAAQABAAD/2wCEAAkGBxQSEhUUExQUFhUUFBUYFRYYFxwXFRcYFhcYFhYaFRgcHCggGBwlHhcYITEhJSkrLi4uGB8zODMsNygtLiwBCgoKDg0OGhAQGywkHyQwLi0sNzQsLCwyLCw0LDQsLDQsLCwsLywtLCwsLywsLCwsLCwsLCwsLCwsLCwsLCwsLP/AABEIAOUA3AMBIgACEQEDEQH/xAAcAAACAQUBAAAAAAAAAAAAAAAABwgBAwQFBgL/xABREAACAQIDAwgEBg4IBAcAAAABAgMAEQQSIQUGMQcTIkFRYXGRMoGhsRRCUnPB0SQzRFNUYnJ0kpOywtLwCBYjJTRDgrODlKLhFRdjtMPT8f/EABoBAQADAQEBAAAAAAAAAAAAAAABAgMFBAb/xAAqEQEAAgIBAwIFBAMAAAAAAAAAAQIDEQQSITETQQUiUWHBFDJx0YGRsf/aAAwDAQACEQMRAD8AeNFFFAUUUUBRRRQFFFFAUUUUBWj3p3swuz4w+IksWvkjXpSPbjkX6TYDrNWN+t649nYcysM0jHLDHexd7dfYo4k9neRUZts7SlxczzTuXkc6k8AOpVHxVHUBQNDaHLs+YiDBjLrYyy9LuuqrYeAY+NaY8tu0L/a8Lbs5t/fzlLnmvHzNU5rx8zQM2Plyxo44fDH9Nf3jV0cumK/BcP8ApvSt5o/yTXrmT3+Z+ugaH/npivwXD/pvXocuuJ/BIP03+qlYYz31QxHv/n1UDWHLtiPwOH9Y38NaraHLPtGQ/wBmIIh1BUzt62ckeyl9zZ7T7Pqqj9EeNB2x5WNqD7oBPzUX8NXIuVzal/t0R8YVPutXAM4A1/7mrQxA7xQN3YPLTiVmjXFCCSJmVXZFKOgJtm9Ig242sPGn1UKJBfxt599S83K2n8KwGGnvcyQRlvygMrj9IGg3dFFFAUUUUBRRRQFFFFAUUUUBRRRQFW8RMqKzuQqqCzMeAAFyT3AVcpW8t+8nNxJgoz0p+nNbqhB0U9mdh6wjDroFfv1vK20MU0xuIxdIEPxYwdCR1M3pHxA+KK57LXp1a9xlt33rzZ/xfbQGWqhKAr/ieR+ujK/ankfroKhKrkqln/E9v11Wz/ie2gMlGSiz9ieZ+qgc58lPHMfdag8BLnuGg8ev6vOsKd9Seofz/PqrPxLZE9n1n31psS3V2cfGgtyNc3rzReqUF6CTX3U1uTblVTZ+HGEmgd1V3ZGRhms7FiuVrDQk65uulHes3Cakt2Cgl7uxvHBj4eew7ErcqykWdGGpVx1HUHsNxatvSQ/o5Yw58ZF8UiKTwa7qfMW8qd9AUUUUBRRRQFFFFAUUUUBVvETqilmICqLkngBVyuc27G85Cj0AeHyiOs/R50FrG7+YOON3LSEIpJAie57ALqBcmw1I41HreXbEuNxUuIYAc43RUn0EXRF9QtfvJPXTuxG7CyWDoGCtcBhmXNa1yDobX6+vwqz/AFKh+8Qn/hr9VAhcr9g86Ar9gp9HcmD8Hh/Vr9VH9SMP+Dw/q0+qgQ2V+wedAV+wU+f6jYf8Hh/VJ/DR/UbDfg8H6lP4aBEZX7BVQH7B509juLhj9zQfqY/4a8jcLC/g0H6pP4aBFdP5I86qC/yfbT1G4WF/Bof1a1jybh4V2y/B4wBYtlXL1ghdOo21HYbdZoEfLs+eUKywyFCLqcpse8dt9Ne6tDioHRiJFZW42YEH21JjbODEKCwAZjZdNQAOk3qFgO8rSi5VIQOaIHAuvqyqf58aBfWotVb0XoKWrIjnsMulide2rFANAy+TLlAi2XziPhs4lkUyTB7OqAWACZekFuzekPSNSVRrgEcDqKhRlOt+sE1MbdqYvhMMzXu2HhJvxuUUm9BsqKKKAooooCisfHYtYkLubAA+wX+ilttnlVihkKF0U/JszOB1ZwqsEP4pa/aBQNGilAvLJF99T9VL/BXpuWOHqmjHjFMf3KBp7SxixRs7myiwJ7MxCj31qxvHhrEiRTYXA8KXG0uVLC4iMxyywsjEEgR4hT0SGGoTtArUJvRszqeMf8yPelA4Y9t4ewHOJpx16+v21cG2cP8AfE86To29s0/5sf6yUe9KuDa2zTwlj/Xke9aBwDa0H3xPOvQ2nD98TzpQLtHZ1vtsd/zpR71r0uO2f9+jt+eR/StA3htGH5a+dVG0Iflr5ilJ8K2f9/T/AJ2H6q9CfAH7oX/nMPQNr4dF8tfMV6GMi+WvmKUyLhDwn8sTAfpq6uEwx4TyeqSI/vUDX+Ex/KXzrHwE8ZTNcdMljr28PZaltHg4Qft8x9cZHseqLs2L79P6gn/2UG93mxIkxDAcIwEHiRmb9oD1UkOVHHZ8UIhwiXX8p7E/9IWm1HhANBK9rk3aEMdbnW0wv5Vym2OTQYqaSY4wqzkHL8FPUoGh509lAnwKK7rbnJpNApeOZJlQXcKrJIo6yY2FyO2xNvOuZ/8ABj8seR+qg1VqrV7FYRoz0uvgRwPhVleNA3eRfcc4mVMZPGrYZA2QMb85KpABC9ar0uOlwOPVIIClzyB4jNsoL97nmXzIf9+mPQFFFFAUUUUHA8rmPeLDEppljkcflLbKfUbVGNmvx1J4k8Se01JXln/wj/My1GmgpVapTB2byfHE4LDSxBVaW5kld2IADEAJGgNydePDJ31atZt4VveK95L6q3pr7J5P8FEk7YxppRGIspjBje7krl5s6nUXuequS5Sd34cBPHFCXN4szlmvclmAI7OFvVU2xzWNyVtFo6o8OVovVsSVXnO6qLPdFeOc7q325exVxuIMLsygRSvdBdrxoWAAsb3NhYC9TEbRM6jbSUUz4eSJpFR1xBUPbovEc66X1Glzw0sDr3UtMbFzcjxmxKOy3HA5SRcd2lWtSa+VMeWt/wBq1aiw7K6zY2474nDwzJMgM8iqqFTorTjDZiw/HYG1uFW23ObnMongyGHn+cJIbmuY+EZzDYvbKCOHHSq6X3Dl7DsosOyu0i5OMQWs0kK2maJrFmICymEuBYAjMLWuDqKy94uTF8IkjNiomaOMyc2EIYqAx7Tb0W8qtGO0+FLZaVnUy4Cw7KAKKKo0dfuFvPLDPHC7F4ZGCZWJOUtoCh4i50I766WbdvM7lQAM7C3Z1/TS93bF8Zhh24mD/cWnjCOlL863uWg4Lbe6h5iQ9aqWHioJ/nxpbJxFSA2uP7CX5qT9k1H9OqgkL/Rzlvg8SvycTf8ASiQfu02qSn9G6bo41PxoGHrEin9mnXQFFFFAUUUUC75Zv8JJ8xL9FRnqTPLIPsST5ib3CozmgK3G7Wysbi5DFg+cZgCxCvkVR2k3AGvnWmpo8jGMMKYpxxZol/RDn6apky1xV6reHn5WeMGKck+zUHk/24jFljmzNbMy4hcxA4XPOXNq1G3NzNpxK0+Jw82VQM8jMJCBw1IYmw9lSF2rtIwsqqxY5AW7idRbxF/KtHt/eFvguIDcDBKD60I+msb87BW/pzPdzp+LRXJ6do7o64PByTOscSM7sbKiglie4CtnLuhj144PE/qXPuFdFyRY7mMTLJpmENhfjqy3t6hT9ijxZFw0fAaajiPCulHH+SLzOtvTm500yzjrSZ0itiNhYqNSz4adFGpZonVQO8kWFYUSkkBbkk2AHEnutUpNsbUlhAWYRsrhwRe4IA6QNxwsaS/I1JFFjJZ5QCsGHJFxezSSxRAj1OarfBNemfaV+PzIyxb5Zia/VyfwDFr/AJWJX/RIPorCmwsi6ujjvZSPfUsMRvXhoiqyyRxswFkJzPZjZeigOh6jwIIIvVnb0+FxERhnVWSVjEGBDqJC3N2VhoHV7i3G6HSqxTctfWmI3pGrAb04qGNIo5cqROrp0VJBWQSgZiL5c4DZeF6uDe7E582dSuQpzeRRFkMRgy5ANBzZK1vuSTmI9ovz6I6pDKFzqGAcMoDWOl7Zh66fCYLCPHzr4bCJEeDSRxqCDwOq6A9V6y6o3p6vTt09WuyPGH5QcUDdjG39sZDdLE5peeZLjgpbXhcVs9vcpbYtZA+GQPJE0WcOeirBh6OWx9NvOnRtXYOzlGWbBYVRICAwiQX0+KwAIbr91RbYWa3YTVq5NTqsqWwbiLWr/AoooqqW13TH2dhPzmH9sU3dv48wQYqVb3WRrWtfUqtxcEX1vqDSl3PW+Pwn5zF+2KZu/H+Bxnzh/bSgzYtnSrhGmkxDy87hy2RkRQueMtoVAOl7d9qRsCXIB4Ei9uNuu1SBZPsG/bg4R5QsfpqP2EmyOrWBysDYi407R10EmdysTCsmGeCJYYsXE6rGLC2RRJHe3E5Ve/eaYdKrk6xgng2e+l0lkU24A83Iug6uNNWohMiiiipQKKKKBfcsf+Dk+Ym9wqMpqTPLGPsOX5iX6KjPQUpsclWHHwN20u07X9SqNfOlPXU7npjxHI+DcBOcRGViLM7aCwOmmlzpx668nN41+RhnHSdS8fOwTnwzSJ0eMEkThFnzf2YAVx1qOCv227a5rfgIuFxbRgheaYLfj0rL5XNLv+uG1AbZWJzFPtHx1FyvDiBratVtzevGYmMRzNZGsbBMgexNjfrAPurn14HKma+p06iYnfv2++nOr8Nyzas36e0xO/fs3vJZswTfCCeoRgessfop7x7fUcY5OFvi8Owa1GzYmOxmz1+ERoVjmUC7LmjcdIj1jI3hatynKljB6SQH/QR+9X1Nc1Jx1peJ7HK43O/UWyYLV6Z15+xs73sMUFsGCxpLx7xfqP4vtpTcleHkkbFLCgklEeHdELZb83i4ZGObMLWy8b1a2hym4qWJ48sSZ1KllBzAHQ2udPGuc2NjJsM3PohKA5GJU82b9LKW4A6A8b1TLmraK1r4h6OBx+TSMls8x1W1rX8O5w+9EmGxDf8AiGHi+GLJfnZ47lUU50AyjpEHRXtoLC9gBVzdmeaT4Q+GgnfCyTxzWtcQyJIruyuSSwIDAgakAAnStJtzfSLHCJZ8GztErIjLiG5wgm4DMUJe2tr9vXWyk5UiIkjiwzRiKMJEonPMrYWztGqLzjdfSNtPG9IyRD2zjnzHmXLbuSfZDtxuGJ7+kCR66ktOkOKijxMcPwpWRUSJmURorHLIcraBgLg9dlsOu8Yd2toJh5g8sZeMgggGx8QTpTOw3KZs3KivBjcqCyqGXIo7gHHnXNyTkrkma13Ew7MZcU8eld6tWZ/1Ov6+rrN/9rFMKIJHQ4h5VcJHwgjXgt+J4WueOY6AaVHSUWcjvNM3bm+Oy5dYosQjC+hRNTx1Oc+dLJ2u5PaSfO5pgm9rTN66X5dsH6bHTHO53Mz/AJ0pRVapXqctu9yRfaGE/OI/fTK38/wOM+dP+4opc7hj+8cJ8+n001tu7N+E4fERA2Lyva50uHzWJsbcLcKDPyn4COw4SG3jzRzfRUdxUg0aYYfm5ObypCEGUMScqZQSx8OFqj8ooHByM47UR9QxMDjwdWQ+2n9UduRXBlnV72AmVfHm2jcD/qqRNRCRRRRUoFFFFAvuWE/Ycv5vL9FRnqTHLD/g5vzeSoz0FK22yNpYpFCwKzLHMJrKhYc5lCqXtxta4B4HWtVUi92ds4bZOwsNPILBo1bKts8ssl2sL8Tx1PACphEk2N6scoUc3bLYA80wawXIBe/YW14nOb30tqN4NuzYoRLMAOaUhQAQNbXNidPRHCw0J4k00oOXGUSqZ8EqwvYjKzc5kuRmUt0X9g0Otb/loSDEbHGJTK3SgeGQDUiQ2I7rqbkdoq0qx2nwUWE38njwyYYJHkSNkU65ukSSTckdZuBa+nZV5N/DnzNh1Yc4z5TI9ukgSx7Rpr2g20FMnkB2fH8BmlaNGZ8Sy5ioJyrGlhcjhcsfXV/bG28PLtHEYNoMPkw0BfpRqS8ihWaw0vYPw42VtDWlImffTLLaKxOq7Lebf5GcEYVcoaNsvQBARAuVW5u6gEEqRqM73vcW12xt54oUyyYfnBnkYBiGRc4+KhW1+qx6PXbMAa3m+WIw+HV8PkidcRhop48iKHw07MDYMNchUG6ntGgrD5H8PC+0EEyK4KkRhhmUSEqAxU6Gy5rX66redW1E7a4q9cdoY8m+EbqRJFe/wdiAsYGeKIwkAhbqpGVh13BBuDQdv4Fkf7EVZDLCRZFZeaSVmZF1GUlCqk/Gsb8akO27uEbjBhj4wR/VWl3h3X2b8HmZ8NhgApBZIlR1uct1YcCCRSYmPdFZi0xEE9g96cDnTnIZuaizGONVjyqwfMjrqMrtpmtp0bDusrtfZ0jxvNCx486MpBYiJUU5lf0LgdEC9+lfiK4ipLtyU7JP3Ow8JpB+9WOTPFP3T5aRT6E/gMfsrLkeBrFYgzEMXuhiZyrZjlZyZgSBayrpWk2/JhCyDCIQLyl2ZmJN5X5tQG+KIwmtrm+utPbE8kWyiptHKhOgYSsSCTYGxuDqaj7trZxw2KmgJzGGWSPNwvkJF7dV7Urki8bg1qWLRRRUjoeT4f3lhPnh7jTnj4yfOyftGk1ycj+88J87+61ORUvzg7ZJfIsaDS4zb6lICikriHZOl0SoCnW3l50kEp4YnYKrHEFAUQZmCgkgnKATc662J9dJCPqoGjyKGZsTHGqkxiR5WbsFkBLHqHQsO81IuuY5NcDHFszCZEVDJhoXcqoBZmjBLMRxJvxNdPQFFFFAUUUUC+5YB9hzfm8nvqM9SY5Xx9hz/mz++oz0BTN5RYHbYuyHXWOOICTuZ40yE93RcUsqb2wt/sAMDDhsQzHLCscsbRFlOUW6rgjrFXpETPedMstrV1NY24rbm2cPicFGZC7Y4NlAVSsaxA9EcLWA6Kqvbc12m/cL4XdvBYeS4kMsedTxW4llynwuBbuq1svbGwYJBJEFVwbqzRytlPaoYEA1pOVPfSHGpDDAxdUdpHcgqMxGUBQdT1knvFbZdTG5lhitPVFYrMR57u75KcauE2E2If0VfESHvsVUAeJAFYWwNsidziIbQ4mZrO2VWhksCI2lUjMrAnUoy3tc34Vzu5XKHg4MAuCxUEjqpe+UKyOGfnBmBIPHS3DQVocdtrDpO7YSV1ik6WRorZGYksgAJBUdR7DbqrfixxslZx5vfxLPPTNMzOPtP4dHynurwGV1M0pcxrKVSOOIXDHm1QZnLZCLyE26XWa43cXE81iBITYIUYnsAYXPlerG2NpiVCDO72ZSqZSE1BDMbnQ20043rE2PighYE2zAWa17EEEXHWNK8vLripbpw+I/t0vhsW3HrT3nf/Dwh31iDX+ER+BYA+3x9veawN6t60nwzxJLGxcpcKwJIDBjpx6v51rkDvLhpmaTGOxlOVV5qNcmRR0bh9b5i3XwtWDtHb6MiRq0fMwNKYrJaZlbMFD20BsRe2l/Cr5uRW2OdeZj6KcPhWx8is27RWYme8OKfialzhsYCt7669YHBQQLnhe/sNRHPGpA4fa5A0Yahb6qQdBxBrhfErzWaTrfn8OhxOPObq1LucTjgLan00FxYkjOgB9evqqNHKIttq4385l9pJpwvtNiV4/bIvRsD9tTh1Ck5v8AYlJdp4t4zdWxEljxvY2JB6xcGr/DbzelpmPf8M+Zg9G8R9mjtRaq0V0XkdJyaD+9MJ86f2Gpty4pYklkc2VZJSes+mRoOs9VKfkxH964T50/7b0wN92tgcT3zH24gUGem0GkSS8E8SiNiGlQJm06lvmHrApDLw9VSM28/wDZSm1rCYeNk41HMcPV9FBMrdqLJhMMvycPCPKNRWyq1hUyoo7FUeQq7QFFFFAUUUUHAcr3+CxH5u3vNRlqTPK8PsPEfmzftGozUAK6vYexcDMkTYjErEWkKyKrgMFEbWYqynJ0lTW5vnPDSuVrHk4mpidImNuoxeyMCiK3wh3PMSOVUoM0meNY0XUkem97i9o2IuLVrd49mR4cxCOVZOciDtlZWyMWZbErpqAGtxGYVp70VMzsiFRXfSbkxBCwZ7CNmz3BUoqFxivmmYc3l6uN+quAFZMeNkACh3ACsoAY2Cv6agfJNzccDSJ0TDHNF62W1cLAkcBhmMjvFmmUoV5p72yAn0tOuvG1cJFHzXNTCXPCjydErzchvmjN+OWw176hLrNh7mQYl4Y+cZGbCpiJGvmtmljUrkyDL0GYg3OoF7cK4W9bPa8CwOohxImBijYul1ylhdozr8U6fVWspMkQ6rdndiPFQF2m5tzK0aXtlOWLndb669vBQLmqpuBjTbooO0GQDLlALlr8AoK3PAZ17a5uLFOosrsoBJFmIFyMpPiRp4VlJt/EggieW44XYnrvqDx17aRMe8ExMT2lvcXuRiFSNoznLJeVbhRG3ErfMQwAuSdLBGPCxOn25sWTCSiOTiURxpY2ZQdV4ixJXvy9lUTebFAACeSygAC/UGzAeZ8tOGlY+L2nLOV52Rny3sW1IuADrx+KP5NJ1rsfN7ys0V6tRaoHUclo/vXCfON/tvXb7+H7Bm75x/7gGuL5Kh/e2E/Lf/akrs9/lJwcgH4SLnq+3niaDod5TaDEtf4s2nZaM/XekLsqHPNEnypI182Ap372Y+OTB4oxG45mYlgCFJKEXBIs3qpP7nxZ8fg1txxeHHq51b0Ew6KKKAooooCiiig4PlcS+BxJtr8HPkCSajHUxN4MBzsZGXNoQV45lYdJbdf/AGpF7c5IpOcJwk0WQnSOZjHIncGsQ479D48aBX14MQrvpOSXaQ4JC3hOv02rGk5L9pj7mzfkyRn9+g4rmR30cz3110nJ1tMfcU3qKH3NWLJuTtBeOCxP6sn3XoOa5jvo5jvrdSbuYteOFxI/4En8NYsmz5V9KGUeMbj3ig15h76OY76yWQjiCPEWrxmHaPOgs8z30c14VfBHaK9ZaG2NzR7qoYD3Vk5aLUTti8we7zFekiIP/cVkWotRDzVRVbVS1B13JQP72wn5Uv8AsS000HpfOS9/+Y1LPkegLbVga3RjWZ3PYoiZL+bqPXTAxu0kjZ1vducl0Gp+2N1Cgxd73tgsR8y/tFqXPJbhs+1sEvZNm/QRn/drc78byZoTCpF5DYgEEhQQTe2gvw49te+QnCZ9qo33qCZ/WbR//IaCSlFFFAUUUUBRRRQFeWQHiBXqigtHDr8keVeTg0+QvkKv0UGFioI0UuV0UXNuwcfrrVy7Ww4UkNw19I8Bxtr2XroGW4seB40qt5dhSYaQ2uYjfI3VY/EbsI9vnQd+u0IOpz+kfrq6MXF1SnzpRc+VIUtYn0RfUgdnbaronbt9tRtOjYLRH49/Gx94rw2DgbjzR8UQ/u0rxi3HxvbXtcfIPjHzp1QaMOTd3CP6UGEbxgjP0VivuPgG44PBeqBB7q4tdqyD43tq8m2JR8Y03CHTScnOzm+4sN6gy+41izclezW+5FH5M0q+5q067elHxqurvJKPjU2L2I5JNmgXMMijuxEnh13qxJyM4A8FxI8Jgf2lr1iN5JWRlzcQR9VXcLvjNlW51tY+I0NNjRPySbON7YvEDu5yA/u1iyckOC6toOLcQeZP0itrh8RnzE8Q7eRJYew+yllylW59QAOkMzeKkp7h7Kkd9JtDZuwoHTDSCfEyjpG6yObarnydCNATfLcFvbSs2hvJJJcLoCSSW6RJOpJX0b+IY99aYCi1BWRyxLMSSeJPGnH/AEc8DeXGTW9FYogfyizsP+lPOk6gqRXIHs/m9mGQ8Z55H9S2iH7BProGTRRRQFFFFAUVS9F6CtFFFAUVQGi9BWvMkYYEEAg8QRcHxFVvQTQc/tjcvBYmNo5MOlmB1UZWU20ZCOBFRq3i2ZLgcTJhpGbNE1gwJAdTqjjuIse43HVUtqT/APSB2Apihxqjpowhk70e7IT+SwI1+XQJoY6QcJZB/rP11dTa8w4TS/pGtdY0WPdQbZdvYgf5zesA+8VdTeXEj/Nv4ov1VpLGi1B0I3sxPykPiv1V7Xe/Ef8Apn1H+KubotUaS6pd9JutIz62H0mvcW+jhrmNcp9IBjr3jTQ++uT9RqmamoQZGB3rjLXXMNOl2Ze/wrjN7drLisQXjvkChVvpfUsTbq1Y+QrWq5AIva9x+l1edeMRh2QgMLXFx2EXI09YI9VTAt1WvNVvQe+rQXJ0A7TUvd1dmfBcHh4PvUKKe9gozH1m5qOXJNsL4ZtKEEXjgPPSdn9mQUB8XyadYzVKKgKKKKAooooNZILuwuQBf2UIFuOkePZV6SBsxIobDk5dBcHXgOurWmfZjr7LEjjpFjdgx0zZdBwtr2V6aQdInhZLC/4ugvWW8ZvwB8aoUPyQeFVbMSNQFUZr5nGax7ibA9mleWSwkILXX0dTpoD9NZhjI4AcB2ca9ZT2DXjUjELKS2diDpl1I0txHab3qsExBGc2ui8dNbn28KyihsNNddNKMpPECgwzJcNpmDSWWxt8XqPZXnEbOWaKWGVTzUqFGTMSbMCGserjWbZtOiK9xi/GgirvduxLgcTJFIrBM7c1IVOWROKkNwJy8R1EGtJzdS82tsmHExNDOiyRtxU+wg8VI6iLEUot4+RiVSWwUquvVHL0XHcJALN6wO8moCfMfhRzf83rqcduJtGL08JNp1ookHq5smtTLsnEL6UMq2+VE6+8CoGsKHs9tU5s9lXnNjYlAewmx8qqP9PnQWMh7K8mO9r30P8A+1k5T2e2qZT2Gmxf2QmH+ERfCM5hLEPlsrC6kKQTpYNlJ7hVNt4i8cEehMKMGI1GZ2zWB6wO3vrFAAve4B7eAqhW3h1Hq8KDDvVUW9ZPwcGu/wCSvcM46ZZpUPwSNrsSNJ2U/a1+Ut/SPDS3Em0hl8iu7HwTBc84tLisrm41WMD+yU+olj+Xbqph1QVWgKKKKAooooCiiigKKKKAooooCiiigKKKKAooooCiiig8tGDxAPiKxpNlwNxhiPiin6KpRQYsu7ODb0sJhj4wp/DWHJuLs5uOCw3qiUe4UUUGLNybbMb7lQfks6+5qwI+SPZiuGEUlhxQyuUb8oE39tUooM7Dcmmy0bMMJGe5y8i/osxHsrq4ogoCqAABYACwAHAADgKKKD3RRRQFFFFAUUUUH//Z"/>
          <p:cNvSpPr>
            <a:spLocks noChangeAspect="1" noChangeArrowheads="1"/>
          </p:cNvSpPr>
          <p:nvPr/>
        </p:nvSpPr>
        <p:spPr bwMode="auto">
          <a:xfrm>
            <a:off x="688976" y="-2613025"/>
            <a:ext cx="555307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6" descr="data:image/jpeg;base64,/9j/4AAQSkZJRgABAQAAAQABAAD/2wCEAAkGBxQQEBUUEhQVFBUVFBQUFBQVFxUUFRQUFBQWFhQUFBQYHCggGBomHBQUITEiJSkrLi4uFx8zODMsNygtLisBCgoKDg0OFxAQGiwkHCQsLCwsLC4sLCwsLCwsLC0sLCwsLCwsLCwsLCwuLCwsLCwsLCwsLCwsLCwsLCwsLCwsLP/AABEIAMIBAwMBEQACEQEDEQH/xAAcAAACAwEBAQEAAAAAAAAAAAACAwABBAUGBwj/xABCEAACAQIDBQQGCAQFBAMAAAABAgADEQQSIQUTMUFRBmFxkSIyQlKBoQcUI2KxwdHwFXKCkhYkQ1PxM6LC4ZOy0v/EABsBAQEBAQEBAQEAAAAAAAAAAAABAgMEBQYH/8QAPxEAAgECAwUEBwUGBgMAAAAAAAECAxEEEiEFEzFBUYGRobEUMmFxwdHwFSJCUuEGM0NykqJigsLS4vEjY7L/2gAMAwEAAhEDEQA/AMcpAhKAwsAsJADFOAGKcAIU4AYpwAhTgBilALFKAEKUAvdQC91AL3UAvdQC91ALFKAXuoAQpQAhSgBilADFKAGKUAMUoAYpQAhSmSl7qATdQCbqACacAE04BWSAeTVJogxacAYtOAGtOAMFOAGKUAYKUAMUoAQpQAhSgBClACFKAEKUAvdQC91AJuoBe6gF7qAEKUAIUoAQpQAxSgBrSgDBRgBijADFGAGKMyUm5gE3MAo0oABpQAGpQAN1APJrTmiDFpwBq04AxaUAatKAGtKAMFKAGKUAIUoAYpwCxTggQpwCxTgF7uAXuoKXu4Be7ghe7goQpwAhSgBilADWlIBi0pQMWlAGrRgBrRgBbmZKXuYBW5gFGjAFmjAFtSgAbqAeQWnNEGrSgDVpQBq0oAxacAYKcAMU4IGKcAIU4AQpwAhTgFinAC3cAm7gF5IKXkghe7gFinACFOAEKcANacFGrTgDFpwBq0oA1aUAYtKQBilIUvcwCGjABNGALajAFtRgCzRgHjVpzRBy04A1acAYtOCDBTgBinADFOAEEgBBIAQSAXkgF5IBeSAXkgF5IBMsAvLALCQAgkAMJAGKkAYqQUcqQBqpAHKkAYqSMoYSQBinAJu4BRpQAGpQBTUoAs0YB4pac0ZGrTgDFpwBgSAMCQAgkAMJALCwAgsAvLALywC8sAmWAXlgEywCwsAh0kKk3wJnHUeYkzLqaVOb4J9xN8nvL5iM8eprcVfyvuZa4hPfX+4SZ49S+j1fyPuYz6wg4uo/qEuePUKhVfCL7mNpYhDwdD4MD+cKUXzI6NSPGL7malmjmMUQBqwBgmSjBACEAIQAoBVoAJSADu4B4ZUmjIxUgDFSAGEgBBYAQWAEFgF5YBdoBdoBLQC7QCWgGWrjkBsLu3uoMxkuay9TmYrbeXTMi/dX7Z/kQo8CbzDbOkci4q/bby+ZysXtx7aCoe9rjyVALfEmZy34tnZYjL6sYrsv53ORU29UB0a39K/pKqcehHjKz/EJftFX/wB1x4G34RkRn0mr18F8hR7S4gf69X+8xu19NlWKqez+mPyAftPiNPt6mnDXhMukn17zrDHVI8ov/KvhYJO2GKH+u58TeZdF8pM7R2ivxUYPsa+I0ds6jaVMr355UJ+YvPPXjOnHNe69x9fZlWhi6u6jBwla+km1p3B1NvuD9l6PeCV8rS0acpLNexzx+NpUajpOOdrjfh5O5twXbfF0+OVx0b0j56H5z0KNRcJX958uWIwdT1qTj/K/g7I9Psz6RaDWGIVqB0GY+lTueAuNQfOa3jXrL4nF4anP9zO/sf3X8n3ntMLiEqqHpsrqeDKQwPxE2mnqjzThKDyyVn7TQJTAYgBQC4BcAkAkA8QqTRkYFgBBYAYWAWFgBAQC7QC7QCWgF2gEtAM2NxyUh6R14hRxI69w7zI3Y0o3OJtHaR/1CVvwop6xv75I0HiNfd5zNzXDgcyrWdxZju0/200v/MeJ+N/hFiXE7wL6ot++spDLXxeUEk6CAeaxGKzuSBa50HD4mQqQis1ja9+8cJlyNKJmqVJUyNCmqTRkremASkczgeH7+U8eMd0oo/Sfs7BRlUrvhFW+L8kd9V0npWisj4E5OcnN8W794WXSaOdiqlIMpVhcEWIPMQGjzmE2zi9k4j/L1WCcch1Rl5Cx07u7pMuCvdaM9EMTJRyy+9Ho/g+K7D7J2R+k1cTQD4ii1L0srOvpJ3tlvmAHdf8ATk66g7T7z3w2TKvTVWg+N7RfHTTR8H7L2PoVCqrqGRgysAVZSCGB4EEcRO6d9UfJlFxbjJWaGymS4BcAkAkA8UHmjIQeAEKkAveQAt5AJvIBe9gE3sAm9gHF292soYPRyWc+wgufEk6CcKleMHbmfTwey62JWZaR6v4CsH2kOJpK1KmyFr6vbQAnVRwOgvc6DvsRNQqOUb2scMTho4eo4OSlbp8fruMFTFWJFM5nvdqp1Cn7pPrN97ytYGU87fUyghNeJPFjxPWaMmTEY1RxYD4wDnV9rIOZPgP1kuWxyMftE1Ba1hfz6RcWMBa8ly2IXtM2ubukKJJmkjDYJEpCXgD9mWzEngPzIUfjPFL79f3fD9T9PTXo2yW+c/8AVp/8ncUz1n5sIfu5sPM8IckldmqdKdSShBXb5Icqr/u0b9N4o+Z0+c57+n1Pc9kYu3qeRi2xsffZbrwucw1UqRycaHW3CJ14xjdO5MNsuvVq5JRcVzvpp8zr7HyhVpqLKosB+s+ap5nqfsqlJUopR0SVl7ke32NXXC0id+1FL5ivoFLnjYOpC37rXnrptQjxsj8/iqcsRUtu1KXXW/g1ftMe0/pQprpRzvb23st/BVA+flMzxnKKud6H7OyetVpexa+Ovh3nFb6THJ1zDwNvwnP0qfQ9i2FQWiku420PpExFN0drvRZgGDplOU8SjgC5trzvaahjJJ/eWhwrfs9SnGW6dppcL3v8UfWwZ9I/HEgHzwVDNGQt4YBe8MAm8MAhq25wOJza3aCmugObw4ec8dTG04uy1PtYfYWIqJSn91d77ha9oR0E4+mtnvWwYLi2zdhNr5yAtPMTyGcn5GdI4iUuBxq7Ko01eTt2nbGGBS7Hdt0BzW8f+Z3U3bU+Y8PDNaKbR5PbfZRK+IFZmVrAArwVsvAtzOmludhPPNXnmdj6tCq4UNzFyS66X15Lp5h4nB1cuVTTAt6Vr3a3AdyjTTh4zTrT6LvPOtnUH+OXcvmcursyvawdLdATJv5dPH9Df2VRf8R/0/8AI5+I2ViT7h/rP6Seky/L4/oaWxqT/jf2f8jFU2JX91fgRHpL/L4l+xIcqy/pfzMzbDxH+3fwK/rL6T/hZPsT/wB0e5kHZrFHhRPmv6yrEf4X4HKWyLfxof3fIIdk8Zyo/wDcn6zW+9j8Pmcnsxr+LD+7/aZn7P4gGzKgI4jeUyR4hSSI38VxT8PmVbJrP1ZRf9X+0fhey9R/WqUKf8zknyRT+MqrwfMy9k4lPh3X+KR0R2FqMPQxFBj0O8XyOUzSqJ8PP9CPZzj67a/y3/1I4+1ey+Jw/r09OTr6SeJYcPjaSVbL60X5nWGyN7+7qx9zun3a3JhNiVjRzKgILcc9MXC3XS7C4uf+2cMPo3OXM+ptilOpThQpL1ePYtDa1B6a/aAIQPSzMv8A43vOzrQR8mGyMVNKyXf8jh4vaRY2HgBYNc+BGvhaeapUdR6cD7eCwdPBxeZ3m+L6exGY4Sq50pVL91Mj8pnKz0OouSfcer7MbPxS02p1LLTJzBLIWzaekWAuBYcL/CHG6shCWWe8n0stfpHb/hZp5TdVLEhc7ZQTYm1/AGZ3TidHi41LrXsVzxW29rVKz2dtFJAVfUFtLjr4znrLiepRjSVor5nKzzVjO8ZdO7EBRck2A6majBydkcK+KjRpupLggcTVq0HId6bKSFfdsTkPIVL/AI9ek9FTCrLpxPjYTb03WtUSUX4H6W7L7UFTBYd2dcxoUs1yPWyAN8wZ6qbvBP2HwsbFQxFSK/M/M6f11ffXzE2eY8J/htep+c0ZJ/htep+cAv8Aw2vU+ZgGHbGBoYSmalVyBwVRfMx6KLznUqxpxvI9eDwVXF1VTprXm+SXVngdobYaobL6Ce6De/8AMx9b8O6fIrYidXR6Lof0DZ+x8Ng1dLNP8z+C5eYnCLUqtlQFj0GvxPSeZU09Ej6VSdKnHNPRHrNmbDCC9d9fdX8z+/hPTToRjrI+HicdKelFWXU7ibRSkMqAKO7ifE8T8Z6N4loj53ospu8tWZq+2wNS1h3zDrHaGBb0SObW7SryPxM4vErkeyGzJc0ZH7Q39qZddnoWzrchJ28OszvmbWAfQA7dHWTevoaWAH0NolpY1czsc6mHUDqYWuxF1Rm4a6BbHmHYhT8CT3T0xufOq5L2uaUxVQ6Z0XkQgLkdPtGsqnuymdYKUuB4q86VFXnp7+PctfIRj8VSRHZy1fdj7QElgt2yISmiavcaL7LdJ6N1GKvNnynjqtWahh42b4WWv12s8VtbadNswUjRiEK5spXrY2y9fLQTyVXCWkY9p+iwFPE0rSr1X/KrW7XbX3LvOZTxR5EieZ00fajiMx0sDtdqXps5CDloWY9Fv8ydB3mwOqcHfQ8+KrUlF3Sv3W9rY/G/SRXC+jSy0+GYo76cPSckA8eQE+go1bH5d4vBxndtv3LT5+ZNgdp0ZiGVBTqaNYXVCeLKOKjqBy1GoE8NdTj7D68pQxVFVMPJ546rXj7Gvmcza9V87KXzCmzIjDUEK1rg8/HvkhK6TZ6295BS9VtX09p0djbQwmFRSQz1SBmKi5BI1GZrADwne6PGoSj7zont1THq4a/e1T8gsudLkZ3Mnxl4BUvpBC8MMv8A8h//ADKqtuRJYRS4zHVvpFSohSpg0dTyapceRSV1r6NHJYCzvGduz9TzG2NoYesSUoGkdOFTMumnAr+E4y1eh76TyxtN37LHHLRYjkhmExAQu5NgiEm2h9K4AB5E2IB5FgZ68NHjI/Pbar3caS978l8To9qcIgp0MqImbCo5KALfNUqLUDe9YZCCbn0Z6j4R9j+i/ZtPEbIwtRx6RR1PDilV0/8AGZhorHfEvNUzPmov+1Hqf8P0enyE3c89jnSkLgGXaG0EoU2qVCAqD0iTYX6Xmbm8tldnyrtjtxcXURkYMuQEW5Z9bW5cBPn43Vx7T9f+zCywqv8Al+Jh2Zss1PSc5E682/lH5zxJdT9FUr5dI6s7o2pToLkpAKO7ie8nmZd6lpE8volStLNPU59fb5PC8w5zZ6Y4KMeJgrbaY8ItJ8Wb3dKPAxVcUzG7EmXKbjNR0QveRlNb0veRlG9NGDw1SsbU1LdTyHieAlUbmZ4iMFeTOzS2PTpa4iqB9xNT4X/S80oRvr3I8lTG1Gm6asvzS0X17zqYbEAWFCkiDiKlUj+4DU+QE9MKNR+rG3vPh4jaGGTvVqub6R4d+i8WZ/4gK1TKtR8Q+vqgrSuATbqeHW09EcKuM3fyPlVttStloQUF14v5Lu7RW2dpCgQlTKzo6ZsOrAJu9xmuKq6X3jj0B7hB4zc60aeiOOF2dWxT3lRtJ83q37vnwPFYvG1KmUMb5EWmpNr5F4A248TqdTPJKTk7yZ9+lRjQjkoxt1b4v3/VhCkDjrMvXgeiLUVq7hGvJkNPEckMqqqMN/VycBkUB6gB965ATrzPUCe6jSyq74n5XaWOdebhF/dXi/rh3npdpYEYSs1Ohja6Mm7u1VVam28prUAbJog9MD0vKdz5Z57FULVdaa0a4Fyqf9HEKPbpgaK/Ow49AePKtDPGx7tnYt4eupX0fEVWcaWJ4a34A35a66Wnz0j9fOo8z6Gdqk2kcZVAd7LlMb4rfRlM78m+jKTflGtLlG/K3kZTO9NGFwZrrUQMoYlQFY2LqFzEJ1YHIbc57KStFH5vHVM9eT7O49M1DOtmCkU6RoAtmF6pFR8qC4NwKl+Hs34Wv0PIfZvopobvY+FB5rUf4PWqOPkwkRqbu+xeR6y8pk8jvZoyW1dVRnc2VR5sfVA/fKYnNRVz04bDyrTUUfPu0eLTEgCu7GmtrUlOVCRrd+bG+vjPnVcXyR+pwexcss8vvS9q0XYeVrVaIcFKdgBbLc2NjoTe9+Jnkc5SVj9BDDKk3K+rtfsv8wcXtIv7R8LW/OTJfidITjDgjC1aaUBLEGvG4ihkVaSsW0L1X9E3tqqoGK2vzOvDha5Ri+Z4ISrublUkrcor4tq9/A5+aasd8yCIMWGdFBosXMMWuq+wah7yET439I+Uqhfi0vH67zjUxElpTg5PsS8XfwYyptPFOAqstNeAWmPl/wATrFUVxu/A+dVhtGpdrJBdb5n3tW8B9fYTUKe9xFUBz6tMkmoe8+4Pn3Dn9CmklpGx+Txk5SnaVV1Pa727Lv4IDY+16a33mc3VwTcgDhktbj4HmAeU1KSjxOVKlOq7QVxGI264qs2HZqINwMhyNlN9GZeOrOf6j1nmqVXLRcD7uE2fTpfeqfel4L5nKarOGU+m6wGYmasjnnkywpkuiqDfEdQw5a+U2trfjbw750pRzSPLj6u5ou3F6ImJ2VTFJ2sScjHMSSbgE3PxntPy56Pt7syt/EqbUCBUfCq2U+3ulZStuDXWnwPSAczDf5miFX0TZno8b0a1PV6QPu2IYdxI9kQDmYh7gPa2YXI6N7Q8/wAZ46kLSP0eDxLqUVfitDKWksdXNg3lMXZV4Mtg3lsZbYWYDqfkJbGczG1agFsjePo5fI3uR42hoRm+Y3Z1dBXVnTeLmsVzFSCyoAbj46d89S0Pgylmbb5n1bZzUnFRyiBqKYhnAUX+zw9QLvGOrVL1VBb7qjkSZFJKyI3c+mdnaP1fB4elzp0aSHxVAG+d5Uiyd2dHfy2IeN38pk85242olOigNTK7FrCxIYLl42H3j5meDGp2Vj9N+z0oJyz8L/XkfP0xiMfTJ15qRp/SePmJ4FTtxR+veJT0hJfX10BrolvRqHwdCt/DKW+dppJHGU531S7H+iMZB6jzH5ynJyYJB6eRBmtDDcgcrdD5RoYvLoEKD+439pl0MObFuCOII8QRLZEzMHOYsN4y95GUu+ZdHGMjBl0Km4NuBmorK7o41p72DhLgy8TinrG7+keJJFz3mdXVn1PDHZ+HXCHfd+ZnKTnm6nq3SStFFbqMw3LCFISZjpGigwklzooWIRBMp67sl2bOLotuqtDekn7FnYVcqjQhQpJFyeE9uHjaNz8ztipmrKHReL+kZcT2FxqVLMgZbhSEqI514jdhswPHQqOE7nyTv7co19qbUpZFTCVKVOoClRyCaWd7EALc3p1luLczw4wBfaPYuE2SzOjmriSVq7lbpRoh3FMOVBzEZjwzXOvqwDwGNQ53H3y1uV6gBNvKeevpZn2Nkpyc4+5+Zn3M8+c+z6OybmMxPRxVQqOc0rs89R04cWIqP3W6X/GdFE8k6vRAqbyskJXKcyxV2c68ssGbNhgPiFHHUELp6TAEBbkgC9xqZ6D4573YdCov2TOrNjKy06gAP/TSotfEVEbXMhCMl9L300gH2D67fnNEL+twDy4eCHk/pNwgfBb3XPRdctjoFqMqvmHMaKPjOc1qmemjJ7upFex93/fgfLhUvzjJHoI4mqvxPz8yBj18tJl0onWOPrLmbFw7kXWpcTLoRO8dqV1xb7wGp1BzBmdwjotqz5/AAs44yOgdY7UXPyDTarrpnZf6mH5zO5kdFtCi+LXcwm2u541WPi5/WZ3Uuh0WOo8mgBi7+185N21yO8cbB/jXeEK3f85nIzqq8Xz8Qs0ljakmEpmWdIsMCQ6JBgSNnWMQrTJ0sQiCWBMqMMXjiUUMpykWNxoR3jwn06atBH4jGzz4io/a/DQ9J2Q7XYmpUQ1az1tyjON5clVFkdS4uzAqxGoJ1B5SVYOcJRTtdWueeLs7na7Q4l2NWotLJWoVQ74hWZxVoU2y4inReygOoTM1hcgPwtaShT3cFFu5ZO7uZNpYcVcbVpg5hmwVEeNbF79x5Zj4WnUycXtWyHaOMKFVppVKDUD1Lqco4nVTwnmxKbskfc2JKEJVJTdlZfE8/Wx4Hqi/edBOMaL5n0q20oL1Ff36fXgZi9Spwvbu0HnO8aSXBHya2OnL1pdiCGCI9YgfvqZ1UDwyxPQsUF8ZrKji6s3zLXCk8FEWRFUmuZDsus3Bby2I5yfFj8L2ZxRYFadu8kAfPlBk+g9mdl1qb72u4apbKtizBVNr6niTYa9BKQ9dSxJ6ykNAxZgGEVIBzu0dVWwlWkzqoqpksy5gxvmUB/YIZVPHXvnmxEpRV0fZ2TRo1W4y9bre1k1bhz9vYfHsZgnpH7Rc45VEOvnz+MtOvCfB6nPGbKxGGesbx6ozfWEHC5/nNvkB+c7HzDXs7EnMbkWI4DQQDsYymq4alWV7s1WrTdOgVUKWHP1mueHpKOMAwu9xAOZjaROo1H4HpAMtGmOcAZlXoIBWRYBYUQFpwOhgOB1JHK/znkxFro/QbHzuMpSel9PibRPMz7sRizJ2iFaS50swSZTm2ATKc2zLXYvYHne3eQfSHjqD4MJ9SPBH4St+8l735no+y1YYPDVq4F6lT7KhfWxHrv4AXFv5ZTmYdgdoPqWIyMxanVN6o9bK/Ktbm2pzD2lJBgHfw2B+qLUrLrRwztiS/stVq3p4WjTPtWS+v3wYB4YDOS1R9WJZrAsxJN2PQa3mXG7O9OtkjZcR6NTX1aZY+85v8hKkkYlUlLixmeo3d4C3/uU5mnD7Hd9bHxP/ALlsS51sL2eHtH4D9YsLnYwuyqa+z56yjU6NKiq8LCBY00l8IIal0gDg0ALPAOG21hyW8Ay4vaO8RkZRlYEEa8D3gycSptO6PM18Aq+pUZe42dfn+d5ylQpvkfQpbUxdJWjN26PU5WKp3PpCk/8AQF/+tpnc24No39pOX7ynGXYYjQS9wgB+6xHyjJUXCRHiMJL1qVvcy8n83wymX/yLoZy4KXOa7mQp3keKn8ozzXGI9Gw0vVq298f1BFNr+jUAJ7ynmTpG96xZfQU/VqRfeRaFZuDA/wBYP5azLrxXU0tl1nwcX2/oA1Gr1/flLv4B7KxC6fXYCaVTrG+iZ+za/s+uwtaDHi1h8YdZckbp7Mm39+SS7/gbaWUaagdwufmRPLK7d2fcpKFKKjHgjYzJoEVuGpqFVueJsBwHxMw4npp1OqA34HCYyM9KxEVwBareXKYlWvxYtqw6zSizjKvFcWJfFCbVNnmnjIrgIwGOQsVqqWRmuADlIbWxUkGx1+INuQnvirJI/KVpqdSUlzbZ7BOyVfHqrYSum7RAN2q1WdObXFNWNySeNuUpzJ/gIYQFsS4pr7VXEAUx3ilQzF6jdM1vAwDjbV2l9Y/y+GNQYWmwZEckksBYOw5HUhV5A+AgA4fZJPHSWxLnTw+yVHG5+UoOpQwqrwUCBZmtFEhVE0U4uaUTQsGrBAmCNDaf7vKcx5IghYfpALFaAeYyQUB6JMAx18DeQHOr7MMWKYqmzyOUgMz4Q9IAs0COsAEq3WAAVPQeUFTa4A69JnKuh0VeouEn3kzHv85N3HodFjK6/EUW8ZN3E16bW6lZvGN1E0sfV9hYqGTcxNraNVckXvD1+UbmI+0q3s+u0vU85d1Ew8fWfMm5JmlCPQ4vFVXzI2DY8pcqObqSfFgDY9Q8BLYwbMJs7FIboctuBzG4+I1lsDUdi1qhzValzzOrH+4xYlzr4LZ6ooA/ffBpK5tp0wIuVQNCKB3SXNKA5QO6LmsoYT92kNWGLTgDVWAMVe+UyxiHvmjiwrwQgMEJngHOOFYcoKVuz0kBN3BStwIIU2EHSAKfZ4PKAIfZKnlAM77FEWBnfYYiwENsOLFFNsQxYCzsQxYAnYhixChsUxYXGU9hE8jFhc0U9gHnFhc10thAf8frKDcmzlHIQA/qgEEL+r25QA8mnCALNoKiwRMM9EQwB1/GQ3YYIKMVYINWUgWeCFhpUZYQeU5MsvKZKzwQm8gG1Ggo5QDykKFuFPFRAJ9SQ+zAL/hid8Ao7IHIwQBtjfelAptjHrAFnYzdR5QAf4L1PygE/hA5kwCv4WnQmAQ4BR7IgWJ9VHS0CwLUBFy5RbUwJLmlAAiS5rIC0XGUSxtwmjkytTzghRQ9bwCZeogqB3A6TDPRBl7vpIdLhhYIEFPOUgYWCF2glwrSoyyTRzZRMGQSYIVmgG1HgpppvIUcjGAPQwBytAGhoAQaCEgoDfvSALIgCnEoFMBAFMZDSEO8htIzu/dJc0kKapBqwBeBYFiDBlg5R+7zZwkWEgyXk6wCiBBSKPj3TLOsWFl8JDpcIAQLl2glyECUlwc4ggJeUywc8phgs8EBZxBAM8A6NMwUejSFNCPAGrUgDRVgDBUvALLwAt5ABaqIAtqsAU7wBDtAFO0G0Je/WRmkASe6Q0BpBSjAByd8tjLZRWU5Mlz3SmSs0EKLCCogaRnSJW8mTYJqSgo1O+CAGrBAWqSgE1YMlb2DIJqykAarAB3kEOmlSQo9KkFHLVgDlqQBgqQBi1YBN7AJvYAJqQAC0AWznugA5zAALwaQBPfIaIYLcEyFuCTKS5RaCMWzzRhi2qQZBNUQAGcQUHNIaQLVJDQJqGAAzwATUgAl5SAmrBkEvBCs0pAS0Aq8EOojyFGh4KNWpAGCrAGCtAGirALFWAEKkAovAALwATUgAl4AJeCoFnkNAGrBQDUMAA1YALV5SCzVgwAakpADVgFBpCgswgqALQauUXMguUrSgI6QS4GaCA2ggJgAmUhBALgHSWQDFgoawA1gBgwBiwC7wAlMAsQCGAC0ADlABaCingoBkKgYAJMoAeCCGMGQCdJQWsEKkKU0AjQaAMAEcYAUELghIAt4AUpCjAAgH//Z"/>
          <p:cNvSpPr>
            <a:spLocks noChangeAspect="1" noChangeArrowheads="1"/>
          </p:cNvSpPr>
          <p:nvPr/>
        </p:nvSpPr>
        <p:spPr bwMode="auto">
          <a:xfrm>
            <a:off x="841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1966772" y="4251319"/>
            <a:ext cx="762000" cy="19106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63609" y="3385805"/>
            <a:ext cx="167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dirty="0">
                <a:solidFill>
                  <a:srgbClr val="C00000"/>
                </a:solidFill>
              </a:rPr>
              <a:t>1 </a:t>
            </a:r>
            <a:r>
              <a:rPr lang="en-AU" b="1" dirty="0" err="1">
                <a:solidFill>
                  <a:srgbClr val="C00000"/>
                </a:solidFill>
              </a:rPr>
              <a:t>Juta</a:t>
            </a:r>
            <a:endParaRPr lang="en-AU" dirty="0"/>
          </a:p>
        </p:txBody>
      </p:sp>
      <p:sp>
        <p:nvSpPr>
          <p:cNvPr id="40" name="Rectangle 39"/>
          <p:cNvSpPr/>
          <p:nvPr/>
        </p:nvSpPr>
        <p:spPr>
          <a:xfrm>
            <a:off x="3765740" y="3538194"/>
            <a:ext cx="167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solidFill>
                  <a:srgbClr val="C00000"/>
                </a:solidFill>
              </a:rPr>
              <a:t>@ 1 </a:t>
            </a:r>
            <a:r>
              <a:rPr lang="en-AU" b="1" dirty="0" err="1">
                <a:solidFill>
                  <a:srgbClr val="C00000"/>
                </a:solidFill>
              </a:rPr>
              <a:t>Juta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17" y="1105175"/>
            <a:ext cx="21145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0" r="22200"/>
          <a:stretch/>
        </p:blipFill>
        <p:spPr bwMode="auto">
          <a:xfrm>
            <a:off x="548191" y="3713953"/>
            <a:ext cx="13716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1858637" y="4501563"/>
            <a:ext cx="1325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err="1">
                <a:solidFill>
                  <a:srgbClr val="C00000"/>
                </a:solidFill>
              </a:rPr>
              <a:t>Penawaran</a:t>
            </a:r>
            <a:r>
              <a:rPr lang="en-AU" b="1" dirty="0">
                <a:solidFill>
                  <a:srgbClr val="C00000"/>
                </a:solidFill>
              </a:rPr>
              <a:t> </a:t>
            </a:r>
            <a:r>
              <a:rPr lang="en-AU" b="1" dirty="0" err="1">
                <a:solidFill>
                  <a:srgbClr val="C00000"/>
                </a:solidFill>
              </a:rPr>
              <a:t>saham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230168" y="1742867"/>
            <a:ext cx="4083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/>
              <a:t>Pak </a:t>
            </a:r>
            <a:r>
              <a:rPr lang="en-AU" dirty="0" err="1"/>
              <a:t>Bejo</a:t>
            </a:r>
            <a:r>
              <a:rPr lang="en-AU" dirty="0"/>
              <a:t> </a:t>
            </a:r>
            <a:r>
              <a:rPr lang="en-AU" dirty="0" err="1"/>
              <a:t>berniat</a:t>
            </a:r>
            <a:r>
              <a:rPr lang="en-AU" dirty="0"/>
              <a:t> </a:t>
            </a:r>
            <a:r>
              <a:rPr lang="en-AU" dirty="0" err="1"/>
              <a:t>memiliki</a:t>
            </a:r>
            <a:r>
              <a:rPr lang="en-AU" dirty="0"/>
              <a:t> </a:t>
            </a:r>
            <a:r>
              <a:rPr lang="en-AU" b="1" dirty="0" err="1"/>
              <a:t>usaha</a:t>
            </a:r>
            <a:r>
              <a:rPr lang="en-AU" dirty="0"/>
              <a:t> </a:t>
            </a:r>
            <a:r>
              <a:rPr lang="en-AU" b="1" dirty="0" err="1"/>
              <a:t>Bakso</a:t>
            </a:r>
            <a:r>
              <a:rPr lang="en-AU" dirty="0"/>
              <a:t>, </a:t>
            </a:r>
            <a:r>
              <a:rPr lang="en-AU" dirty="0" err="1"/>
              <a:t>perlu</a:t>
            </a:r>
            <a:r>
              <a:rPr lang="en-AU" dirty="0"/>
              <a:t> modal </a:t>
            </a:r>
            <a:r>
              <a:rPr lang="en-AU" dirty="0" err="1"/>
              <a:t>Rp</a:t>
            </a:r>
            <a:r>
              <a:rPr lang="en-AU" dirty="0"/>
              <a:t> 8 </a:t>
            </a:r>
            <a:r>
              <a:rPr lang="en-AU" dirty="0" err="1"/>
              <a:t>juta</a:t>
            </a:r>
            <a:r>
              <a:rPr lang="en-AU" dirty="0"/>
              <a:t>, </a:t>
            </a:r>
            <a:r>
              <a:rPr lang="en-AU" dirty="0" err="1"/>
              <a:t>namun</a:t>
            </a:r>
            <a:r>
              <a:rPr lang="en-AU" dirty="0"/>
              <a:t> </a:t>
            </a:r>
            <a:r>
              <a:rPr lang="en-AU" dirty="0" err="1"/>
              <a:t>hanya</a:t>
            </a:r>
            <a:r>
              <a:rPr lang="en-AU" dirty="0"/>
              <a:t> </a:t>
            </a:r>
            <a:r>
              <a:rPr lang="en-AU" dirty="0" err="1"/>
              <a:t>memiliki</a:t>
            </a:r>
            <a:r>
              <a:rPr lang="en-AU" dirty="0"/>
              <a:t> dana </a:t>
            </a:r>
            <a:r>
              <a:rPr lang="en-AU" dirty="0" err="1"/>
              <a:t>Rp</a:t>
            </a:r>
            <a:r>
              <a:rPr lang="en-AU" dirty="0"/>
              <a:t> 1 </a:t>
            </a:r>
            <a:r>
              <a:rPr lang="en-AU" dirty="0" err="1"/>
              <a:t>juta</a:t>
            </a:r>
            <a:r>
              <a:rPr lang="en-AU" dirty="0"/>
              <a:t>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154244" y="2391388"/>
            <a:ext cx="1660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 err="1">
                <a:solidFill>
                  <a:srgbClr val="C00000"/>
                </a:solidFill>
              </a:rPr>
              <a:t>Rp</a:t>
            </a:r>
            <a:r>
              <a:rPr lang="en-AU" sz="2400" b="1" dirty="0">
                <a:solidFill>
                  <a:srgbClr val="C00000"/>
                </a:solidFill>
              </a:rPr>
              <a:t> 8 </a:t>
            </a:r>
            <a:r>
              <a:rPr lang="en-AU" sz="2400" b="1" dirty="0" err="1">
                <a:solidFill>
                  <a:srgbClr val="C00000"/>
                </a:solidFill>
              </a:rPr>
              <a:t>Juta</a:t>
            </a:r>
            <a:endParaRPr lang="en-AU" sz="2400" dirty="0"/>
          </a:p>
        </p:txBody>
      </p:sp>
      <p:sp>
        <p:nvSpPr>
          <p:cNvPr id="27" name="AutoShape 10" descr="data:image/jpeg;base64,/9j/4AAQSkZJRgABAQAAAQABAAD/2wCEAAkGBxQSEhUUExQUFhUUFBUYFRYYFxwXFRcYFhcYFhYaFRgcHCggGBwlHhcYITEhJSkrLi4uGB8zODMsNygtLiwBCgoKDg0OGhAQGywkHyQwLi0sNzQsLCwyLCw0LDQsLDQsLCwsLywtLCwsLywsLCwsLCwsLCwsLCwsLCwsLCwsLP/AABEIAOUA3AMBIgACEQEDEQH/xAAcAAACAQUBAAAAAAAAAAAAAAAABwgBAwQFBgL/xABREAACAQIDAwgEBg4IBAcAAAABAgMAEQQSIQUGMQcTIkFRYXGRMoGhsRRCUnPB0SQzRFNUYnJ0kpOywtLwCBYjJTRDgrODlKLhFRdjtMPT8f/EABoBAQADAQEBAAAAAAAAAAAAAAABAgMFBAb/xAAqEQEAAgIBAwIFBAMAAAAAAAAAAQIDEQQSITETQQUiUWHBFDJx0YGRsf/aAAwDAQACEQMRAD8AeNFFFAUUUUBRRRQFFFFAUUUUBWj3p3swuz4w+IksWvkjXpSPbjkX6TYDrNWN+t649nYcysM0jHLDHexd7dfYo4k9neRUZts7SlxczzTuXkc6k8AOpVHxVHUBQNDaHLs+YiDBjLrYyy9LuuqrYeAY+NaY8tu0L/a8Lbs5t/fzlLnmvHzNU5rx8zQM2Plyxo44fDH9Nf3jV0cumK/BcP8ApvSt5o/yTXrmT3+Z+ugaH/npivwXD/pvXocuuJ/BIP03+qlYYz31QxHv/n1UDWHLtiPwOH9Y38NaraHLPtGQ/wBmIIh1BUzt62ckeyl9zZ7T7Pqqj9EeNB2x5WNqD7oBPzUX8NXIuVzal/t0R8YVPutXAM4A1/7mrQxA7xQN3YPLTiVmjXFCCSJmVXZFKOgJtm9Ig242sPGn1UKJBfxt599S83K2n8KwGGnvcyQRlvygMrj9IGg3dFFFAUUUUBRRRQFFFFAUUUUBRRRQFW8RMqKzuQqqCzMeAAFyT3AVcpW8t+8nNxJgoz0p+nNbqhB0U9mdh6wjDroFfv1vK20MU0xuIxdIEPxYwdCR1M3pHxA+KK57LXp1a9xlt33rzZ/xfbQGWqhKAr/ieR+ujK/ankfroKhKrkqln/E9v11Wz/ie2gMlGSiz9ieZ+qgc58lPHMfdag8BLnuGg8ev6vOsKd9Seofz/PqrPxLZE9n1n31psS3V2cfGgtyNc3rzReqUF6CTX3U1uTblVTZ+HGEmgd1V3ZGRhms7FiuVrDQk65uulHes3Cakt2Cgl7uxvHBj4eew7ErcqykWdGGpVx1HUHsNxatvSQ/o5Yw58ZF8UiKTwa7qfMW8qd9AUUUUBRRRQFFFFAUUUUBVvETqilmICqLkngBVyuc27G85Cj0AeHyiOs/R50FrG7+YOON3LSEIpJAie57ALqBcmw1I41HreXbEuNxUuIYAc43RUn0EXRF9QtfvJPXTuxG7CyWDoGCtcBhmXNa1yDobX6+vwqz/AFKh+8Qn/hr9VAhcr9g86Ar9gp9HcmD8Hh/Vr9VH9SMP+Dw/q0+qgQ2V+wedAV+wU+f6jYf8Hh/VJ/DR/UbDfg8H6lP4aBEZX7BVQH7B509juLhj9zQfqY/4a8jcLC/g0H6pP4aBFdP5I86qC/yfbT1G4WF/Bof1a1jybh4V2y/B4wBYtlXL1ghdOo21HYbdZoEfLs+eUKywyFCLqcpse8dt9Ne6tDioHRiJFZW42YEH21JjbODEKCwAZjZdNQAOk3qFgO8rSi5VIQOaIHAuvqyqf58aBfWotVb0XoKWrIjnsMulide2rFANAy+TLlAi2XziPhs4lkUyTB7OqAWACZekFuzekPSNSVRrgEcDqKhRlOt+sE1MbdqYvhMMzXu2HhJvxuUUm9BsqKKKAooooCisfHYtYkLubAA+wX+ilttnlVihkKF0U/JszOB1ZwqsEP4pa/aBQNGilAvLJF99T9VL/BXpuWOHqmjHjFMf3KBp7SxixRs7myiwJ7MxCj31qxvHhrEiRTYXA8KXG0uVLC4iMxyywsjEEgR4hT0SGGoTtArUJvRszqeMf8yPelA4Y9t4ewHOJpx16+v21cG2cP8AfE86To29s0/5sf6yUe9KuDa2zTwlj/Xke9aBwDa0H3xPOvQ2nD98TzpQLtHZ1vtsd/zpR71r0uO2f9+jt+eR/StA3htGH5a+dVG0Iflr5ilJ8K2f9/T/AJ2H6q9CfAH7oX/nMPQNr4dF8tfMV6GMi+WvmKUyLhDwn8sTAfpq6uEwx4TyeqSI/vUDX+Ex/KXzrHwE8ZTNcdMljr28PZaltHg4Qft8x9cZHseqLs2L79P6gn/2UG93mxIkxDAcIwEHiRmb9oD1UkOVHHZ8UIhwiXX8p7E/9IWm1HhANBK9rk3aEMdbnW0wv5Vym2OTQYqaSY4wqzkHL8FPUoGh509lAnwKK7rbnJpNApeOZJlQXcKrJIo6yY2FyO2xNvOuZ/8ABj8seR+qg1VqrV7FYRoz0uvgRwPhVleNA3eRfcc4mVMZPGrYZA2QMb85KpABC9ar0uOlwOPVIIClzyB4jNsoL97nmXzIf9+mPQFFFFAUUUUHA8rmPeLDEppljkcflLbKfUbVGNmvx1J4k8Se01JXln/wj/My1GmgpVapTB2byfHE4LDSxBVaW5kld2IADEAJGgNydePDJ31atZt4VveK95L6q3pr7J5P8FEk7YxppRGIspjBje7krl5s6nUXuequS5Sd34cBPHFCXN4szlmvclmAI7OFvVU2xzWNyVtFo6o8OVovVsSVXnO6qLPdFeOc7q325exVxuIMLsygRSvdBdrxoWAAsb3NhYC9TEbRM6jbSUUz4eSJpFR1xBUPbovEc66X1Glzw0sDr3UtMbFzcjxmxKOy3HA5SRcd2lWtSa+VMeWt/wBq1aiw7K6zY2474nDwzJMgM8iqqFTorTjDZiw/HYG1uFW23ObnMongyGHn+cJIbmuY+EZzDYvbKCOHHSq6X3Dl7DsosOyu0i5OMQWs0kK2maJrFmICymEuBYAjMLWuDqKy94uTF8IkjNiomaOMyc2EIYqAx7Tb0W8qtGO0+FLZaVnUy4Cw7KAKKKo0dfuFvPLDPHC7F4ZGCZWJOUtoCh4i50I766WbdvM7lQAM7C3Z1/TS93bF8Zhh24mD/cWnjCOlL863uWg4Lbe6h5iQ9aqWHioJ/nxpbJxFSA2uP7CX5qT9k1H9OqgkL/Rzlvg8SvycTf8ASiQfu02qSn9G6bo41PxoGHrEin9mnXQFFFFAUUUUC75Zv8JJ8xL9FRnqTPLIPsST5ib3CozmgK3G7Wysbi5DFg+cZgCxCvkVR2k3AGvnWmpo8jGMMKYpxxZol/RDn6apky1xV6reHn5WeMGKck+zUHk/24jFljmzNbMy4hcxA4XPOXNq1G3NzNpxK0+Jw82VQM8jMJCBw1IYmw9lSF2rtIwsqqxY5AW7idRbxF/KtHt/eFvguIDcDBKD60I+msb87BW/pzPdzp+LRXJ6do7o64PByTOscSM7sbKiglie4CtnLuhj144PE/qXPuFdFyRY7mMTLJpmENhfjqy3t6hT9ijxZFw0fAaajiPCulHH+SLzOtvTm500yzjrSZ0itiNhYqNSz4adFGpZonVQO8kWFYUSkkBbkk2AHEnutUpNsbUlhAWYRsrhwRe4IA6QNxwsaS/I1JFFjJZ5QCsGHJFxezSSxRAj1OarfBNemfaV+PzIyxb5Zia/VyfwDFr/AJWJX/RIPorCmwsi6ujjvZSPfUsMRvXhoiqyyRxswFkJzPZjZeigOh6jwIIIvVnb0+FxERhnVWSVjEGBDqJC3N2VhoHV7i3G6HSqxTctfWmI3pGrAb04qGNIo5cqROrp0VJBWQSgZiL5c4DZeF6uDe7E582dSuQpzeRRFkMRgy5ANBzZK1vuSTmI9ovz6I6pDKFzqGAcMoDWOl7Zh66fCYLCPHzr4bCJEeDSRxqCDwOq6A9V6y6o3p6vTt09WuyPGH5QcUDdjG39sZDdLE5peeZLjgpbXhcVs9vcpbYtZA+GQPJE0WcOeirBh6OWx9NvOnRtXYOzlGWbBYVRICAwiQX0+KwAIbr91RbYWa3YTVq5NTqsqWwbiLWr/AoooqqW13TH2dhPzmH9sU3dv48wQYqVb3WRrWtfUqtxcEX1vqDSl3PW+Pwn5zF+2KZu/H+Bxnzh/bSgzYtnSrhGmkxDy87hy2RkRQueMtoVAOl7d9qRsCXIB4Ei9uNuu1SBZPsG/bg4R5QsfpqP2EmyOrWBysDYi407R10EmdysTCsmGeCJYYsXE6rGLC2RRJHe3E5Ve/eaYdKrk6xgng2e+l0lkU24A83Iug6uNNWohMiiiipQKKKKBfcsf+Dk+Ym9wqMpqTPLGPsOX5iX6KjPQUpsclWHHwN20u07X9SqNfOlPXU7npjxHI+DcBOcRGViLM7aCwOmmlzpx668nN41+RhnHSdS8fOwTnwzSJ0eMEkThFnzf2YAVx1qOCv227a5rfgIuFxbRgheaYLfj0rL5XNLv+uG1AbZWJzFPtHx1FyvDiBratVtzevGYmMRzNZGsbBMgexNjfrAPurn14HKma+p06iYnfv2++nOr8Nyzas36e0xO/fs3vJZswTfCCeoRgessfop7x7fUcY5OFvi8Owa1GzYmOxmz1+ERoVjmUC7LmjcdIj1jI3hatynKljB6SQH/QR+9X1Nc1Jx1peJ7HK43O/UWyYLV6Z15+xs73sMUFsGCxpLx7xfqP4vtpTcleHkkbFLCgklEeHdELZb83i4ZGObMLWy8b1a2hym4qWJ48sSZ1KllBzAHQ2udPGuc2NjJsM3PohKA5GJU82b9LKW4A6A8b1TLmraK1r4h6OBx+TSMls8x1W1rX8O5w+9EmGxDf8AiGHi+GLJfnZ47lUU50AyjpEHRXtoLC9gBVzdmeaT4Q+GgnfCyTxzWtcQyJIruyuSSwIDAgakAAnStJtzfSLHCJZ8GztErIjLiG5wgm4DMUJe2tr9vXWyk5UiIkjiwzRiKMJEonPMrYWztGqLzjdfSNtPG9IyRD2zjnzHmXLbuSfZDtxuGJ7+kCR66ktOkOKijxMcPwpWRUSJmURorHLIcraBgLg9dlsOu8Yd2toJh5g8sZeMgggGx8QTpTOw3KZs3KivBjcqCyqGXIo7gHHnXNyTkrkma13Ew7MZcU8eld6tWZ/1Ov6+rrN/9rFMKIJHQ4h5VcJHwgjXgt+J4WueOY6AaVHSUWcjvNM3bm+Oy5dYosQjC+hRNTx1Oc+dLJ2u5PaSfO5pgm9rTN66X5dsH6bHTHO53Mz/AJ0pRVapXqctu9yRfaGE/OI/fTK38/wOM+dP+4opc7hj+8cJ8+n001tu7N+E4fERA2Lyva50uHzWJsbcLcKDPyn4COw4SG3jzRzfRUdxUg0aYYfm5ObypCEGUMScqZQSx8OFqj8ooHByM47UR9QxMDjwdWQ+2n9UduRXBlnV72AmVfHm2jcD/qqRNRCRRRRUoFFFFAvuWE/Ycv5vL9FRnqTHLD/g5vzeSoz0FK22yNpYpFCwKzLHMJrKhYc5lCqXtxta4B4HWtVUi92ds4bZOwsNPILBo1bKts8ssl2sL8Tx1PACphEk2N6scoUc3bLYA80wawXIBe/YW14nOb30tqN4NuzYoRLMAOaUhQAQNbXNidPRHCw0J4k00oOXGUSqZ8EqwvYjKzc5kuRmUt0X9g0Otb/loSDEbHGJTK3SgeGQDUiQ2I7rqbkdoq0qx2nwUWE38njwyYYJHkSNkU65ukSSTckdZuBa+nZV5N/DnzNh1Yc4z5TI9ukgSx7Rpr2g20FMnkB2fH8BmlaNGZ8Sy5ioJyrGlhcjhcsfXV/bG28PLtHEYNoMPkw0BfpRqS8ihWaw0vYPw42VtDWlImffTLLaKxOq7Lebf5GcEYVcoaNsvQBARAuVW5u6gEEqRqM73vcW12xt54oUyyYfnBnkYBiGRc4+KhW1+qx6PXbMAa3m+WIw+HV8PkidcRhop48iKHw07MDYMNchUG6ntGgrD5H8PC+0EEyK4KkRhhmUSEqAxU6Gy5rX66redW1E7a4q9cdoY8m+EbqRJFe/wdiAsYGeKIwkAhbqpGVh13BBuDQdv4Fkf7EVZDLCRZFZeaSVmZF1GUlCqk/Gsb8akO27uEbjBhj4wR/VWl3h3X2b8HmZ8NhgApBZIlR1uct1YcCCRSYmPdFZi0xEE9g96cDnTnIZuaizGONVjyqwfMjrqMrtpmtp0bDusrtfZ0jxvNCx486MpBYiJUU5lf0LgdEC9+lfiK4ipLtyU7JP3Ow8JpB+9WOTPFP3T5aRT6E/gMfsrLkeBrFYgzEMXuhiZyrZjlZyZgSBayrpWk2/JhCyDCIQLyl2ZmJN5X5tQG+KIwmtrm+utPbE8kWyiptHKhOgYSsSCTYGxuDqaj7trZxw2KmgJzGGWSPNwvkJF7dV7Urki8bg1qWLRRRUjoeT4f3lhPnh7jTnj4yfOyftGk1ycj+88J87+61ORUvzg7ZJfIsaDS4zb6lICikriHZOl0SoCnW3l50kEp4YnYKrHEFAUQZmCgkgnKATc662J9dJCPqoGjyKGZsTHGqkxiR5WbsFkBLHqHQsO81IuuY5NcDHFszCZEVDJhoXcqoBZmjBLMRxJvxNdPQFFFFAUUUUC+5YB9hzfm8nvqM9SY5Xx9hz/mz++oz0BTN5RYHbYuyHXWOOICTuZ40yE93RcUsqb2wt/sAMDDhsQzHLCscsbRFlOUW6rgjrFXpETPedMstrV1NY24rbm2cPicFGZC7Y4NlAVSsaxA9EcLWA6Kqvbc12m/cL4XdvBYeS4kMsedTxW4llynwuBbuq1svbGwYJBJEFVwbqzRytlPaoYEA1pOVPfSHGpDDAxdUdpHcgqMxGUBQdT1knvFbZdTG5lhitPVFYrMR57u75KcauE2E2If0VfESHvsVUAeJAFYWwNsidziIbQ4mZrO2VWhksCI2lUjMrAnUoy3tc34Vzu5XKHg4MAuCxUEjqpe+UKyOGfnBmBIPHS3DQVocdtrDpO7YSV1ik6WRorZGYksgAJBUdR7DbqrfixxslZx5vfxLPPTNMzOPtP4dHynurwGV1M0pcxrKVSOOIXDHm1QZnLZCLyE26XWa43cXE81iBITYIUYnsAYXPlerG2NpiVCDO72ZSqZSE1BDMbnQ20043rE2PighYE2zAWa17EEEXHWNK8vLripbpw+I/t0vhsW3HrT3nf/Dwh31iDX+ER+BYA+3x9veawN6t60nwzxJLGxcpcKwJIDBjpx6v51rkDvLhpmaTGOxlOVV5qNcmRR0bh9b5i3XwtWDtHb6MiRq0fMwNKYrJaZlbMFD20BsRe2l/Cr5uRW2OdeZj6KcPhWx8is27RWYme8OKfialzhsYCt7669YHBQQLnhe/sNRHPGpA4fa5A0Yahb6qQdBxBrhfErzWaTrfn8OhxOPObq1LucTjgLan00FxYkjOgB9evqqNHKIttq4385l9pJpwvtNiV4/bIvRsD9tTh1Ck5v8AYlJdp4t4zdWxEljxvY2JB6xcGr/DbzelpmPf8M+Zg9G8R9mjtRaq0V0XkdJyaD+9MJ86f2Gpty4pYklkc2VZJSes+mRoOs9VKfkxH964T50/7b0wN92tgcT3zH24gUGem0GkSS8E8SiNiGlQJm06lvmHrApDLw9VSM28/wDZSm1rCYeNk41HMcPV9FBMrdqLJhMMvycPCPKNRWyq1hUyoo7FUeQq7QFFFFAUUUUHAcr3+CxH5u3vNRlqTPK8PsPEfmzftGozUAK6vYexcDMkTYjErEWkKyKrgMFEbWYqynJ0lTW5vnPDSuVrHk4mpidImNuoxeyMCiK3wh3PMSOVUoM0meNY0XUkem97i9o2IuLVrd49mR4cxCOVZOciDtlZWyMWZbErpqAGtxGYVp70VMzsiFRXfSbkxBCwZ7CNmz3BUoqFxivmmYc3l6uN+quAFZMeNkACh3ACsoAY2Cv6agfJNzccDSJ0TDHNF62W1cLAkcBhmMjvFmmUoV5p72yAn0tOuvG1cJFHzXNTCXPCjydErzchvmjN+OWw176hLrNh7mQYl4Y+cZGbCpiJGvmtmljUrkyDL0GYg3OoF7cK4W9bPa8CwOohxImBijYul1ylhdozr8U6fVWspMkQ6rdndiPFQF2m5tzK0aXtlOWLndb669vBQLmqpuBjTbooO0GQDLlALlr8AoK3PAZ17a5uLFOosrsoBJFmIFyMpPiRp4VlJt/EggieW44XYnrvqDx17aRMe8ExMT2lvcXuRiFSNoznLJeVbhRG3ErfMQwAuSdLBGPCxOn25sWTCSiOTiURxpY2ZQdV4ixJXvy9lUTebFAACeSygAC/UGzAeZ8tOGlY+L2nLOV52Rny3sW1IuADrx+KP5NJ1rsfN7ys0V6tRaoHUclo/vXCfON/tvXb7+H7Bm75x/7gGuL5Kh/e2E/Lf/akrs9/lJwcgH4SLnq+3niaDod5TaDEtf4s2nZaM/XekLsqHPNEnypI182Ap372Y+OTB4oxG45mYlgCFJKEXBIs3qpP7nxZ8fg1txxeHHq51b0Ew6KKKAooooCiiig4PlcS+BxJtr8HPkCSajHUxN4MBzsZGXNoQV45lYdJbdf/AGpF7c5IpOcJwk0WQnSOZjHIncGsQ479D48aBX14MQrvpOSXaQ4JC3hOv02rGk5L9pj7mzfkyRn9+g4rmR30cz3110nJ1tMfcU3qKH3NWLJuTtBeOCxP6sn3XoOa5jvo5jvrdSbuYteOFxI/4En8NYsmz5V9KGUeMbj3ig15h76OY76yWQjiCPEWrxmHaPOgs8z30c14VfBHaK9ZaG2NzR7qoYD3Vk5aLUTti8we7zFekiIP/cVkWotRDzVRVbVS1B13JQP72wn5Uv8AsS000HpfOS9/+Y1LPkegLbVga3RjWZ3PYoiZL+bqPXTAxu0kjZ1vducl0Gp+2N1Cgxd73tgsR8y/tFqXPJbhs+1sEvZNm/QRn/drc78byZoTCpF5DYgEEhQQTe2gvw49te+QnCZ9qo33qCZ/WbR//IaCSlFFFAUUUUBRRRQFeWQHiBXqigtHDr8keVeTg0+QvkKv0UGFioI0UuV0UXNuwcfrrVy7Ww4UkNw19I8Bxtr2XroGW4seB40qt5dhSYaQ2uYjfI3VY/EbsI9vnQd+u0IOpz+kfrq6MXF1SnzpRc+VIUtYn0RfUgdnbaronbt9tRtOjYLRH49/Gx94rw2DgbjzR8UQ/u0rxi3HxvbXtcfIPjHzp1QaMOTd3CP6UGEbxgjP0VivuPgG44PBeqBB7q4tdqyD43tq8m2JR8Y03CHTScnOzm+4sN6gy+41izclezW+5FH5M0q+5q067elHxqurvJKPjU2L2I5JNmgXMMijuxEnh13qxJyM4A8FxI8Jgf2lr1iN5JWRlzcQR9VXcLvjNlW51tY+I0NNjRPySbON7YvEDu5yA/u1iyckOC6toOLcQeZP0itrh8RnzE8Q7eRJYew+yllylW59QAOkMzeKkp7h7Kkd9JtDZuwoHTDSCfEyjpG6yObarnydCNATfLcFvbSs2hvJJJcLoCSSW6RJOpJX0b+IY99aYCi1BWRyxLMSSeJPGnH/AEc8DeXGTW9FYogfyizsP+lPOk6gqRXIHs/m9mGQ8Z55H9S2iH7BProGTRRRQFFFFAUVS9F6CtFFFAUVQGi9BWvMkYYEEAg8QRcHxFVvQTQc/tjcvBYmNo5MOlmB1UZWU20ZCOBFRq3i2ZLgcTJhpGbNE1gwJAdTqjjuIse43HVUtqT/APSB2Apihxqjpowhk70e7IT+SwI1+XQJoY6QcJZB/rP11dTa8w4TS/pGtdY0WPdQbZdvYgf5zesA+8VdTeXEj/Nv4ov1VpLGi1B0I3sxPykPiv1V7Xe/Ef8Apn1H+KubotUaS6pd9JutIz62H0mvcW+jhrmNcp9IBjr3jTQ++uT9RqmamoQZGB3rjLXXMNOl2Ze/wrjN7drLisQXjvkChVvpfUsTbq1Y+QrWq5AIva9x+l1edeMRh2QgMLXFx2EXI09YI9VTAt1WvNVvQe+rQXJ0A7TUvd1dmfBcHh4PvUKKe9gozH1m5qOXJNsL4ZtKEEXjgPPSdn9mQUB8XyadYzVKKgKKKKAooooNZILuwuQBf2UIFuOkePZV6SBsxIobDk5dBcHXgOurWmfZjr7LEjjpFjdgx0zZdBwtr2V6aQdInhZLC/4ugvWW8ZvwB8aoUPyQeFVbMSNQFUZr5nGax7ibA9mleWSwkILXX0dTpoD9NZhjI4AcB2ca9ZT2DXjUjELKS2diDpl1I0txHab3qsExBGc2ui8dNbn28KyihsNNddNKMpPECgwzJcNpmDSWWxt8XqPZXnEbOWaKWGVTzUqFGTMSbMCGserjWbZtOiK9xi/GgirvduxLgcTJFIrBM7c1IVOWROKkNwJy8R1EGtJzdS82tsmHExNDOiyRtxU+wg8VI6iLEUot4+RiVSWwUquvVHL0XHcJALN6wO8moCfMfhRzf83rqcduJtGL08JNp1ookHq5smtTLsnEL6UMq2+VE6+8CoGsKHs9tU5s9lXnNjYlAewmx8qqP9PnQWMh7K8mO9r30P8A+1k5T2e2qZT2Gmxf2QmH+ERfCM5hLEPlsrC6kKQTpYNlJ7hVNt4i8cEehMKMGI1GZ2zWB6wO3vrFAAve4B7eAqhW3h1Hq8KDDvVUW9ZPwcGu/wCSvcM46ZZpUPwSNrsSNJ2U/a1+Ut/SPDS3Em0hl8iu7HwTBc84tLisrm41WMD+yU+olj+Xbqph1QVWgKKKKAooooCiiigKKKKAooooCiiigKKKKAooooCiiig8tGDxAPiKxpNlwNxhiPiin6KpRQYsu7ODb0sJhj4wp/DWHJuLs5uOCw3qiUe4UUUGLNybbMb7lQfks6+5qwI+SPZiuGEUlhxQyuUb8oE39tUooM7Dcmmy0bMMJGe5y8i/osxHsrq4ogoCqAABYACwAHAADgKKKD3RRRQFFFFAUUUUH//Z"/>
          <p:cNvSpPr>
            <a:spLocks noChangeAspect="1" noChangeArrowheads="1"/>
          </p:cNvSpPr>
          <p:nvPr/>
        </p:nvSpPr>
        <p:spPr bwMode="auto">
          <a:xfrm>
            <a:off x="6084942" y="3352800"/>
            <a:ext cx="3287658" cy="21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Pak </a:t>
            </a:r>
            <a:r>
              <a:rPr lang="en-US" dirty="0" err="1"/>
              <a:t>Bejo</a:t>
            </a:r>
            <a:r>
              <a:rPr lang="en-US" dirty="0"/>
              <a:t> </a:t>
            </a:r>
            <a:r>
              <a:rPr lang="en-US" dirty="0" err="1"/>
              <a:t>mengajak</a:t>
            </a:r>
            <a:r>
              <a:rPr lang="en-US" dirty="0"/>
              <a:t> 7 </a:t>
            </a:r>
            <a:r>
              <a:rPr lang="en-US" dirty="0" err="1"/>
              <a:t>temannya</a:t>
            </a:r>
            <a:r>
              <a:rPr lang="en-US" dirty="0"/>
              <a:t> </a:t>
            </a:r>
            <a:r>
              <a:rPr lang="en-US" dirty="0" err="1"/>
              <a:t>bersama-sama</a:t>
            </a:r>
            <a:r>
              <a:rPr lang="en-US" dirty="0"/>
              <a:t> </a:t>
            </a:r>
            <a:r>
              <a:rPr lang="en-US" dirty="0" err="1"/>
              <a:t>menanamkan</a:t>
            </a:r>
            <a:r>
              <a:rPr lang="en-US" dirty="0"/>
              <a:t> modal @</a:t>
            </a:r>
            <a:r>
              <a:rPr lang="en-US" dirty="0" err="1"/>
              <a:t>Rp</a:t>
            </a:r>
            <a:r>
              <a:rPr lang="en-US" dirty="0"/>
              <a:t> 1 </a:t>
            </a:r>
            <a:r>
              <a:rPr lang="en-US" dirty="0" err="1"/>
              <a:t>juta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orang </a:t>
            </a:r>
            <a:r>
              <a:rPr lang="en-US" dirty="0" err="1"/>
              <a:t>dalam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per-</a:t>
            </a:r>
            <a:r>
              <a:rPr lang="en-US" b="1" dirty="0" err="1"/>
              <a:t>usaha</a:t>
            </a:r>
            <a:r>
              <a:rPr lang="en-US" dirty="0"/>
              <a:t>-an  </a:t>
            </a:r>
            <a:r>
              <a:rPr lang="en-US" dirty="0" err="1"/>
              <a:t>Bakso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b="1" dirty="0" err="1"/>
              <a:t>saham</a:t>
            </a:r>
            <a:r>
              <a:rPr lang="en-US" dirty="0"/>
              <a:t> </a:t>
            </a:r>
            <a:r>
              <a:rPr lang="en-US" dirty="0" err="1"/>
              <a:t>senilai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 1 </a:t>
            </a:r>
            <a:r>
              <a:rPr lang="en-US" dirty="0" err="1"/>
              <a:t>juta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20" name="Picture 3" descr="C:\Users\Admin\Pictures\download (6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022" y="3964288"/>
            <a:ext cx="2151669" cy="16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42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7" grpId="0"/>
      <p:bldP spid="40" grpId="0"/>
      <p:bldP spid="46" grpId="0"/>
      <p:bldP spid="2" grpId="0"/>
      <p:bldP spid="3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1219200" y="269820"/>
            <a:ext cx="83820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err="1">
                <a:solidFill>
                  <a:srgbClr val="C00000"/>
                </a:solidFill>
                <a:cs typeface="Tahoma"/>
              </a:rPr>
              <a:t>Konsep</a:t>
            </a:r>
            <a:r>
              <a:rPr lang="en-US" b="1" dirty="0">
                <a:solidFill>
                  <a:srgbClr val="C00000"/>
                </a:solidFill>
                <a:cs typeface="Tahoma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ahoma"/>
              </a:rPr>
              <a:t>Dasar</a:t>
            </a:r>
            <a:r>
              <a:rPr lang="en-US" b="1" dirty="0">
                <a:solidFill>
                  <a:srgbClr val="C00000"/>
                </a:solidFill>
                <a:cs typeface="Tahoma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ahoma"/>
              </a:rPr>
              <a:t>Kenaikan</a:t>
            </a:r>
            <a:r>
              <a:rPr lang="en-US" b="1" dirty="0">
                <a:solidFill>
                  <a:srgbClr val="C00000"/>
                </a:solidFill>
                <a:cs typeface="Tahoma"/>
              </a:rPr>
              <a:t> </a:t>
            </a:r>
            <a:r>
              <a:rPr lang="en-US" dirty="0" err="1">
                <a:cs typeface="Tahoma"/>
              </a:rPr>
              <a:t>Harga</a:t>
            </a:r>
            <a:r>
              <a:rPr lang="en-US" dirty="0">
                <a:cs typeface="Tahoma"/>
              </a:rPr>
              <a:t> &amp; </a:t>
            </a:r>
            <a:r>
              <a:rPr lang="en-US" dirty="0" err="1">
                <a:cs typeface="Tahoma"/>
              </a:rPr>
              <a:t>Perdagangan</a:t>
            </a:r>
            <a:r>
              <a:rPr lang="en-US" dirty="0">
                <a:cs typeface="Tahoma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ahoma"/>
              </a:rPr>
              <a:t>Saham</a:t>
            </a:r>
            <a:endParaRPr lang="en-US" b="1" dirty="0">
              <a:solidFill>
                <a:srgbClr val="C00000"/>
              </a:solidFill>
              <a:cs typeface="Tahoma"/>
            </a:endParaRPr>
          </a:p>
        </p:txBody>
      </p:sp>
      <p:sp>
        <p:nvSpPr>
          <p:cNvPr id="7" name="AutoShape 12" descr="data:image/jpeg;base64,/9j/4AAQSkZJRgABAQAAAQABAAD/2wCEAAkGBxQSEhUUExQUFhUUFBUYFRYYFxwXFRcYFhcYFhYaFRgcHCggGBwlHhcYITEhJSkrLi4uGB8zODMsNygtLiwBCgoKDg0OGhAQGywkHyQwLi0sNzQsLCwyLCw0LDQsLDQsLCwsLywtLCwsLywsLCwsLCwsLCwsLCwsLCwsLCwsLP/AABEIAOUA3AMBIgACEQEDEQH/xAAcAAACAQUBAAAAAAAAAAAAAAAABwgBAwQFBgL/xABREAACAQIDAwgEBg4IBAcAAAABAgMAEQQSIQUGMQcTIkFRYXGRMoGhsRRCUnPB0SQzRFNUYnJ0kpOywtLwCBYjJTRDgrODlKLhFRdjtMPT8f/EABoBAQADAQEBAAAAAAAAAAAAAAABAgMFBAb/xAAqEQEAAgIBAwIFBAMAAAAAAAAAAQIDEQQSITETQQUiUWHBFDJx0YGRsf/aAAwDAQACEQMRAD8AeNFFFAUUUUBRRRQFFFFAUUUUBWj3p3swuz4w+IksWvkjXpSPbjkX6TYDrNWN+t649nYcysM0jHLDHexd7dfYo4k9neRUZts7SlxczzTuXkc6k8AOpVHxVHUBQNDaHLs+YiDBjLrYyy9LuuqrYeAY+NaY8tu0L/a8Lbs5t/fzlLnmvHzNU5rx8zQM2Plyxo44fDH9Nf3jV0cumK/BcP8ApvSt5o/yTXrmT3+Z+ugaH/npivwXD/pvXocuuJ/BIP03+qlYYz31QxHv/n1UDWHLtiPwOH9Y38NaraHLPtGQ/wBmIIh1BUzt62ckeyl9zZ7T7Pqqj9EeNB2x5WNqD7oBPzUX8NXIuVzal/t0R8YVPutXAM4A1/7mrQxA7xQN3YPLTiVmjXFCCSJmVXZFKOgJtm9Ig242sPGn1UKJBfxt599S83K2n8KwGGnvcyQRlvygMrj9IGg3dFFFAUUUUBRRRQFFFFAUUUUBRRRQFW8RMqKzuQqqCzMeAAFyT3AVcpW8t+8nNxJgoz0p+nNbqhB0U9mdh6wjDroFfv1vK20MU0xuIxdIEPxYwdCR1M3pHxA+KK57LXp1a9xlt33rzZ/xfbQGWqhKAr/ieR+ujK/ankfroKhKrkqln/E9v11Wz/ie2gMlGSiz9ieZ+qgc58lPHMfdag8BLnuGg8ev6vOsKd9Seofz/PqrPxLZE9n1n31psS3V2cfGgtyNc3rzReqUF6CTX3U1uTblVTZ+HGEmgd1V3ZGRhms7FiuVrDQk65uulHes3Cakt2Cgl7uxvHBj4eew7ErcqykWdGGpVx1HUHsNxatvSQ/o5Yw58ZF8UiKTwa7qfMW8qd9AUUUUBRRRQFFFFAUUUUBVvETqilmICqLkngBVyuc27G85Cj0AeHyiOs/R50FrG7+YOON3LSEIpJAie57ALqBcmw1I41HreXbEuNxUuIYAc43RUn0EXRF9QtfvJPXTuxG7CyWDoGCtcBhmXNa1yDobX6+vwqz/AFKh+8Qn/hr9VAhcr9g86Ar9gp9HcmD8Hh/Vr9VH9SMP+Dw/q0+qgQ2V+wedAV+wU+f6jYf8Hh/VJ/DR/UbDfg8H6lP4aBEZX7BVQH7B509juLhj9zQfqY/4a8jcLC/g0H6pP4aBFdP5I86qC/yfbT1G4WF/Bof1a1jybh4V2y/B4wBYtlXL1ghdOo21HYbdZoEfLs+eUKywyFCLqcpse8dt9Ne6tDioHRiJFZW42YEH21JjbODEKCwAZjZdNQAOk3qFgO8rSi5VIQOaIHAuvqyqf58aBfWotVb0XoKWrIjnsMulide2rFANAy+TLlAi2XziPhs4lkUyTB7OqAWACZekFuzekPSNSVRrgEcDqKhRlOt+sE1MbdqYvhMMzXu2HhJvxuUUm9BsqKKKAooooCisfHYtYkLubAA+wX+ilttnlVihkKF0U/JszOB1ZwqsEP4pa/aBQNGilAvLJF99T9VL/BXpuWOHqmjHjFMf3KBp7SxixRs7myiwJ7MxCj31qxvHhrEiRTYXA8KXG0uVLC4iMxyywsjEEgR4hT0SGGoTtArUJvRszqeMf8yPelA4Y9t4ewHOJpx16+v21cG2cP8AfE86To29s0/5sf6yUe9KuDa2zTwlj/Xke9aBwDa0H3xPOvQ2nD98TzpQLtHZ1vtsd/zpR71r0uO2f9+jt+eR/StA3htGH5a+dVG0Iflr5ilJ8K2f9/T/AJ2H6q9CfAH7oX/nMPQNr4dF8tfMV6GMi+WvmKUyLhDwn8sTAfpq6uEwx4TyeqSI/vUDX+Ex/KXzrHwE8ZTNcdMljr28PZaltHg4Qft8x9cZHseqLs2L79P6gn/2UG93mxIkxDAcIwEHiRmb9oD1UkOVHHZ8UIhwiXX8p7E/9IWm1HhANBK9rk3aEMdbnW0wv5Vym2OTQYqaSY4wqzkHL8FPUoGh509lAnwKK7rbnJpNApeOZJlQXcKrJIo6yY2FyO2xNvOuZ/8ABj8seR+qg1VqrV7FYRoz0uvgRwPhVleNA3eRfcc4mVMZPGrYZA2QMb85KpABC9ar0uOlwOPVIIClzyB4jNsoL97nmXzIf9+mPQFFFFAUUUUHA8rmPeLDEppljkcflLbKfUbVGNmvx1J4k8Se01JXln/wj/My1GmgpVapTB2byfHE4LDSxBVaW5kld2IADEAJGgNydePDJ31atZt4VveK95L6q3pr7J5P8FEk7YxppRGIspjBje7krl5s6nUXuequS5Sd34cBPHFCXN4szlmvclmAI7OFvVU2xzWNyVtFo6o8OVovVsSVXnO6qLPdFeOc7q325exVxuIMLsygRSvdBdrxoWAAsb3NhYC9TEbRM6jbSUUz4eSJpFR1xBUPbovEc66X1Glzw0sDr3UtMbFzcjxmxKOy3HA5SRcd2lWtSa+VMeWt/wBq1aiw7K6zY2474nDwzJMgM8iqqFTorTjDZiw/HYG1uFW23ObnMongyGHn+cJIbmuY+EZzDYvbKCOHHSq6X3Dl7DsosOyu0i5OMQWs0kK2maJrFmICymEuBYAjMLWuDqKy94uTF8IkjNiomaOMyc2EIYqAx7Tb0W8qtGO0+FLZaVnUy4Cw7KAKKKo0dfuFvPLDPHC7F4ZGCZWJOUtoCh4i50I766WbdvM7lQAM7C3Z1/TS93bF8Zhh24mD/cWnjCOlL863uWg4Lbe6h5iQ9aqWHioJ/nxpbJxFSA2uP7CX5qT9k1H9OqgkL/Rzlvg8SvycTf8ASiQfu02qSn9G6bo41PxoGHrEin9mnXQFFFFAUUUUC75Zv8JJ8xL9FRnqTPLIPsST5ib3CozmgK3G7Wysbi5DFg+cZgCxCvkVR2k3AGvnWmpo8jGMMKYpxxZol/RDn6apky1xV6reHn5WeMGKck+zUHk/24jFljmzNbMy4hcxA4XPOXNq1G3NzNpxK0+Jw82VQM8jMJCBw1IYmw9lSF2rtIwsqqxY5AW7idRbxF/KtHt/eFvguIDcDBKD60I+msb87BW/pzPdzp+LRXJ6do7o64PByTOscSM7sbKiglie4CtnLuhj144PE/qXPuFdFyRY7mMTLJpmENhfjqy3t6hT9ijxZFw0fAaajiPCulHH+SLzOtvTm500yzjrSZ0itiNhYqNSz4adFGpZonVQO8kWFYUSkkBbkk2AHEnutUpNsbUlhAWYRsrhwRe4IA6QNxwsaS/I1JFFjJZ5QCsGHJFxezSSxRAj1OarfBNemfaV+PzIyxb5Zia/VyfwDFr/AJWJX/RIPorCmwsi6ujjvZSPfUsMRvXhoiqyyRxswFkJzPZjZeigOh6jwIIIvVnb0+FxERhnVWSVjEGBDqJC3N2VhoHV7i3G6HSqxTctfWmI3pGrAb04qGNIo5cqROrp0VJBWQSgZiL5c4DZeF6uDe7E582dSuQpzeRRFkMRgy5ANBzZK1vuSTmI9ovz6I6pDKFzqGAcMoDWOl7Zh66fCYLCPHzr4bCJEeDSRxqCDwOq6A9V6y6o3p6vTt09WuyPGH5QcUDdjG39sZDdLE5peeZLjgpbXhcVs9vcpbYtZA+GQPJE0WcOeirBh6OWx9NvOnRtXYOzlGWbBYVRICAwiQX0+KwAIbr91RbYWa3YTVq5NTqsqWwbiLWr/AoooqqW13TH2dhPzmH9sU3dv48wQYqVb3WRrWtfUqtxcEX1vqDSl3PW+Pwn5zF+2KZu/H+Bxnzh/bSgzYtnSrhGmkxDy87hy2RkRQueMtoVAOl7d9qRsCXIB4Ei9uNuu1SBZPsG/bg4R5QsfpqP2EmyOrWBysDYi407R10EmdysTCsmGeCJYYsXE6rGLC2RRJHe3E5Ve/eaYdKrk6xgng2e+l0lkU24A83Iug6uNNWohMiiiipQKKKKBfcsf+Dk+Ym9wqMpqTPLGPsOX5iX6KjPQUpsclWHHwN20u07X9SqNfOlPXU7npjxHI+DcBOcRGViLM7aCwOmmlzpx668nN41+RhnHSdS8fOwTnwzSJ0eMEkThFnzf2YAVx1qOCv227a5rfgIuFxbRgheaYLfj0rL5XNLv+uG1AbZWJzFPtHx1FyvDiBratVtzevGYmMRzNZGsbBMgexNjfrAPurn14HKma+p06iYnfv2++nOr8Nyzas36e0xO/fs3vJZswTfCCeoRgessfop7x7fUcY5OFvi8Owa1GzYmOxmz1+ERoVjmUC7LmjcdIj1jI3hatynKljB6SQH/QR+9X1Nc1Jx1peJ7HK43O/UWyYLV6Z15+xs73sMUFsGCxpLx7xfqP4vtpTcleHkkbFLCgklEeHdELZb83i4ZGObMLWy8b1a2hym4qWJ48sSZ1KllBzAHQ2udPGuc2NjJsM3PohKA5GJU82b9LKW4A6A8b1TLmraK1r4h6OBx+TSMls8x1W1rX8O5w+9EmGxDf8AiGHi+GLJfnZ47lUU50AyjpEHRXtoLC9gBVzdmeaT4Q+GgnfCyTxzWtcQyJIruyuSSwIDAgakAAnStJtzfSLHCJZ8GztErIjLiG5wgm4DMUJe2tr9vXWyk5UiIkjiwzRiKMJEonPMrYWztGqLzjdfSNtPG9IyRD2zjnzHmXLbuSfZDtxuGJ7+kCR66ktOkOKijxMcPwpWRUSJmURorHLIcraBgLg9dlsOu8Yd2toJh5g8sZeMgggGx8QTpTOw3KZs3KivBjcqCyqGXIo7gHHnXNyTkrkma13Ew7MZcU8eld6tWZ/1Ov6+rrN/9rFMKIJHQ4h5VcJHwgjXgt+J4WueOY6AaVHSUWcjvNM3bm+Oy5dYosQjC+hRNTx1Oc+dLJ2u5PaSfO5pgm9rTN66X5dsH6bHTHO53Mz/AJ0pRVapXqctu9yRfaGE/OI/fTK38/wOM+dP+4opc7hj+8cJ8+n001tu7N+E4fERA2Lyva50uHzWJsbcLcKDPyn4COw4SG3jzRzfRUdxUg0aYYfm5ObypCEGUMScqZQSx8OFqj8ooHByM47UR9QxMDjwdWQ+2n9UduRXBlnV72AmVfHm2jcD/qqRNRCRRRRUoFFFFAvuWE/Ycv5vL9FRnqTHLD/g5vzeSoz0FK22yNpYpFCwKzLHMJrKhYc5lCqXtxta4B4HWtVUi92ds4bZOwsNPILBo1bKts8ssl2sL8Tx1PACphEk2N6scoUc3bLYA80wawXIBe/YW14nOb30tqN4NuzYoRLMAOaUhQAQNbXNidPRHCw0J4k00oOXGUSqZ8EqwvYjKzc5kuRmUt0X9g0Otb/loSDEbHGJTK3SgeGQDUiQ2I7rqbkdoq0qx2nwUWE38njwyYYJHkSNkU65ukSSTckdZuBa+nZV5N/DnzNh1Yc4z5TI9ukgSx7Rpr2g20FMnkB2fH8BmlaNGZ8Sy5ioJyrGlhcjhcsfXV/bG28PLtHEYNoMPkw0BfpRqS8ihWaw0vYPw42VtDWlImffTLLaKxOq7Lebf5GcEYVcoaNsvQBARAuVW5u6gEEqRqM73vcW12xt54oUyyYfnBnkYBiGRc4+KhW1+qx6PXbMAa3m+WIw+HV8PkidcRhop48iKHw07MDYMNchUG6ntGgrD5H8PC+0EEyK4KkRhhmUSEqAxU6Gy5rX66redW1E7a4q9cdoY8m+EbqRJFe/wdiAsYGeKIwkAhbqpGVh13BBuDQdv4Fkf7EVZDLCRZFZeaSVmZF1GUlCqk/Gsb8akO27uEbjBhj4wR/VWl3h3X2b8HmZ8NhgApBZIlR1uct1YcCCRSYmPdFZi0xEE9g96cDnTnIZuaizGONVjyqwfMjrqMrtpmtp0bDusrtfZ0jxvNCx486MpBYiJUU5lf0LgdEC9+lfiK4ipLtyU7JP3Ow8JpB+9WOTPFP3T5aRT6E/gMfsrLkeBrFYgzEMXuhiZyrZjlZyZgSBayrpWk2/JhCyDCIQLyl2ZmJN5X5tQG+KIwmtrm+utPbE8kWyiptHKhOgYSsSCTYGxuDqaj7trZxw2KmgJzGGWSPNwvkJF7dV7Urki8bg1qWLRRRUjoeT4f3lhPnh7jTnj4yfOyftGk1ycj+88J87+61ORUvzg7ZJfIsaDS4zb6lICikriHZOl0SoCnW3l50kEp4YnYKrHEFAUQZmCgkgnKATc662J9dJCPqoGjyKGZsTHGqkxiR5WbsFkBLHqHQsO81IuuY5NcDHFszCZEVDJhoXcqoBZmjBLMRxJvxNdPQFFFFAUUUUC+5YB9hzfm8nvqM9SY5Xx9hz/mz++oz0BTN5RYHbYuyHXWOOICTuZ40yE93RcUsqb2wt/sAMDDhsQzHLCscsbRFlOUW6rgjrFXpETPedMstrV1NY24rbm2cPicFGZC7Y4NlAVSsaxA9EcLWA6Kqvbc12m/cL4XdvBYeS4kMsedTxW4llynwuBbuq1svbGwYJBJEFVwbqzRytlPaoYEA1pOVPfSHGpDDAxdUdpHcgqMxGUBQdT1knvFbZdTG5lhitPVFYrMR57u75KcauE2E2If0VfESHvsVUAeJAFYWwNsidziIbQ4mZrO2VWhksCI2lUjMrAnUoy3tc34Vzu5XKHg4MAuCxUEjqpe+UKyOGfnBmBIPHS3DQVocdtrDpO7YSV1ik6WRorZGYksgAJBUdR7DbqrfixxslZx5vfxLPPTNMzOPtP4dHynurwGV1M0pcxrKVSOOIXDHm1QZnLZCLyE26XWa43cXE81iBITYIUYnsAYXPlerG2NpiVCDO72ZSqZSE1BDMbnQ20043rE2PighYE2zAWa17EEEXHWNK8vLripbpw+I/t0vhsW3HrT3nf/Dwh31iDX+ER+BYA+3x9veawN6t60nwzxJLGxcpcKwJIDBjpx6v51rkDvLhpmaTGOxlOVV5qNcmRR0bh9b5i3XwtWDtHb6MiRq0fMwNKYrJaZlbMFD20BsRe2l/Cr5uRW2OdeZj6KcPhWx8is27RWYme8OKfialzhsYCt7669YHBQQLnhe/sNRHPGpA4fa5A0Yahb6qQdBxBrhfErzWaTrfn8OhxOPObq1LucTjgLan00FxYkjOgB9evqqNHKIttq4385l9pJpwvtNiV4/bIvRsD9tTh1Ck5v8AYlJdp4t4zdWxEljxvY2JB6xcGr/DbzelpmPf8M+Zg9G8R9mjtRaq0V0XkdJyaD+9MJ86f2Gpty4pYklkc2VZJSes+mRoOs9VKfkxH964T50/7b0wN92tgcT3zH24gUGem0GkSS8E8SiNiGlQJm06lvmHrApDLw9VSM28/wDZSm1rCYeNk41HMcPV9FBMrdqLJhMMvycPCPKNRWyq1hUyoo7FUeQq7QFFFFAUUUUHAcr3+CxH5u3vNRlqTPK8PsPEfmzftGozUAK6vYexcDMkTYjErEWkKyKrgMFEbWYqynJ0lTW5vnPDSuVrHk4mpidImNuoxeyMCiK3wh3PMSOVUoM0meNY0XUkem97i9o2IuLVrd49mR4cxCOVZOciDtlZWyMWZbErpqAGtxGYVp70VMzsiFRXfSbkxBCwZ7CNmz3BUoqFxivmmYc3l6uN+quAFZMeNkACh3ACsoAY2Cv6agfJNzccDSJ0TDHNF62W1cLAkcBhmMjvFmmUoV5p72yAn0tOuvG1cJFHzXNTCXPCjydErzchvmjN+OWw176hLrNh7mQYl4Y+cZGbCpiJGvmtmljUrkyDL0GYg3OoF7cK4W9bPa8CwOohxImBijYul1ylhdozr8U6fVWspMkQ6rdndiPFQF2m5tzK0aXtlOWLndb669vBQLmqpuBjTbooO0GQDLlALlr8AoK3PAZ17a5uLFOosrsoBJFmIFyMpPiRp4VlJt/EggieW44XYnrvqDx17aRMe8ExMT2lvcXuRiFSNoznLJeVbhRG3ErfMQwAuSdLBGPCxOn25sWTCSiOTiURxpY2ZQdV4ixJXvy9lUTebFAACeSygAC/UGzAeZ8tOGlY+L2nLOV52Rny3sW1IuADrx+KP5NJ1rsfN7ys0V6tRaoHUclo/vXCfON/tvXb7+H7Bm75x/7gGuL5Kh/e2E/Lf/akrs9/lJwcgH4SLnq+3niaDod5TaDEtf4s2nZaM/XekLsqHPNEnypI182Ap372Y+OTB4oxG45mYlgCFJKEXBIs3qpP7nxZ8fg1txxeHHq51b0Ew6KKKAooooCiiig4PlcS+BxJtr8HPkCSajHUxN4MBzsZGXNoQV45lYdJbdf/AGpF7c5IpOcJwk0WQnSOZjHIncGsQ479D48aBX14MQrvpOSXaQ4JC3hOv02rGk5L9pj7mzfkyRn9+g4rmR30cz3110nJ1tMfcU3qKH3NWLJuTtBeOCxP6sn3XoOa5jvo5jvrdSbuYteOFxI/4En8NYsmz5V9KGUeMbj3ig15h76OY76yWQjiCPEWrxmHaPOgs8z30c14VfBHaK9ZaG2NzR7qoYD3Vk5aLUTti8we7zFekiIP/cVkWotRDzVRVbVS1B13JQP72wn5Uv8AsS000HpfOS9/+Y1LPkegLbVga3RjWZ3PYoiZL+bqPXTAxu0kjZ1vducl0Gp+2N1Cgxd73tgsR8y/tFqXPJbhs+1sEvZNm/QRn/drc78byZoTCpF5DYgEEhQQTe2gvw49te+QnCZ9qo33qCZ/WbR//IaCSlFFFAUUUUBRRRQFeWQHiBXqigtHDr8keVeTg0+QvkKv0UGFioI0UuV0UXNuwcfrrVy7Ww4UkNw19I8Bxtr2XroGW4seB40qt5dhSYaQ2uYjfI3VY/EbsI9vnQd+u0IOpz+kfrq6MXF1SnzpRc+VIUtYn0RfUgdnbaronbt9tRtOjYLRH49/Gx94rw2DgbjzR8UQ/u0rxi3HxvbXtcfIPjHzp1QaMOTd3CP6UGEbxgjP0VivuPgG44PBeqBB7q4tdqyD43tq8m2JR8Y03CHTScnOzm+4sN6gy+41izclezW+5FH5M0q+5q067elHxqurvJKPjU2L2I5JNmgXMMijuxEnh13qxJyM4A8FxI8Jgf2lr1iN5JWRlzcQR9VXcLvjNlW51tY+I0NNjRPySbON7YvEDu5yA/u1iyckOC6toOLcQeZP0itrh8RnzE8Q7eRJYew+yllylW59QAOkMzeKkp7h7Kkd9JtDZuwoHTDSCfEyjpG6yObarnydCNATfLcFvbSs2hvJJJcLoCSSW6RJOpJX0b+IY99aYCi1BWRyxLMSSeJPGnH/AEc8DeXGTW9FYogfyizsP+lPOk6gqRXIHs/m9mGQ8Z55H9S2iH7BProGTRRRQFFFFAUVS9F6CtFFFAUVQGi9BWvMkYYEEAg8QRcHxFVvQTQc/tjcvBYmNo5MOlmB1UZWU20ZCOBFRq3i2ZLgcTJhpGbNE1gwJAdTqjjuIse43HVUtqT/APSB2Apihxqjpowhk70e7IT+SwI1+XQJoY6QcJZB/rP11dTa8w4TS/pGtdY0WPdQbZdvYgf5zesA+8VdTeXEj/Nv4ov1VpLGi1B0I3sxPykPiv1V7Xe/Ef8Apn1H+KubotUaS6pd9JutIz62H0mvcW+jhrmNcp9IBjr3jTQ++uT9RqmamoQZGB3rjLXXMNOl2Ze/wrjN7drLisQXjvkChVvpfUsTbq1Y+QrWq5AIva9x+l1edeMRh2QgMLXFx2EXI09YI9VTAt1WvNVvQe+rQXJ0A7TUvd1dmfBcHh4PvUKKe9gozH1m5qOXJNsL4ZtKEEXjgPPSdn9mQUB8XyadYzVKKgKKKKAooooNZILuwuQBf2UIFuOkePZV6SBsxIobDk5dBcHXgOurWmfZjr7LEjjpFjdgx0zZdBwtr2V6aQdInhZLC/4ugvWW8ZvwB8aoUPyQeFVbMSNQFUZr5nGax7ibA9mleWSwkILXX0dTpoD9NZhjI4AcB2ca9ZT2DXjUjELKS2diDpl1I0txHab3qsExBGc2ui8dNbn28KyihsNNddNKMpPECgwzJcNpmDSWWxt8XqPZXnEbOWaKWGVTzUqFGTMSbMCGserjWbZtOiK9xi/GgirvduxLgcTJFIrBM7c1IVOWROKkNwJy8R1EGtJzdS82tsmHExNDOiyRtxU+wg8VI6iLEUot4+RiVSWwUquvVHL0XHcJALN6wO8moCfMfhRzf83rqcduJtGL08JNp1ookHq5smtTLsnEL6UMq2+VE6+8CoGsKHs9tU5s9lXnNjYlAewmx8qqP9PnQWMh7K8mO9r30P8A+1k5T2e2qZT2Gmxf2QmH+ERfCM5hLEPlsrC6kKQTpYNlJ7hVNt4i8cEehMKMGI1GZ2zWB6wO3vrFAAve4B7eAqhW3h1Hq8KDDvVUW9ZPwcGu/wCSvcM46ZZpUPwSNrsSNJ2U/a1+Ut/SPDS3Em0hl8iu7HwTBc84tLisrm41WMD+yU+olj+Xbqph1QVWgKKKKAooooCiiigKKKKAooooCiiigKKKKAooooCiiig8tGDxAPiKxpNlwNxhiPiin6KpRQYsu7ODb0sJhj4wp/DWHJuLs5uOCw3qiUe4UUUGLNybbMb7lQfks6+5qwI+SPZiuGEUlhxQyuUb8oE39tUooM7Dcmmy0bMMJGe5y8i/osxHsrq4ogoCqAABYACwAHAADgKKKD3RRRQFFFFAUUUUH//Z"/>
          <p:cNvSpPr>
            <a:spLocks noChangeAspect="1" noChangeArrowheads="1"/>
          </p:cNvSpPr>
          <p:nvPr/>
        </p:nvSpPr>
        <p:spPr bwMode="auto">
          <a:xfrm>
            <a:off x="688976" y="-2613025"/>
            <a:ext cx="555307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up 1"/>
          <p:cNvGrpSpPr/>
          <p:nvPr/>
        </p:nvGrpSpPr>
        <p:grpSpPr>
          <a:xfrm>
            <a:off x="276260" y="1226912"/>
            <a:ext cx="9170100" cy="4637846"/>
            <a:chOff x="276260" y="1226912"/>
            <a:chExt cx="9170100" cy="4637846"/>
          </a:xfrm>
        </p:grpSpPr>
        <p:sp>
          <p:nvSpPr>
            <p:cNvPr id="31" name="Right Arrow 30"/>
            <p:cNvSpPr/>
            <p:nvPr/>
          </p:nvSpPr>
          <p:spPr>
            <a:xfrm>
              <a:off x="1083363" y="3332530"/>
              <a:ext cx="571500" cy="278903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6228857" y="3840058"/>
              <a:ext cx="762000" cy="191067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76260" y="3256329"/>
              <a:ext cx="1676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b="1" dirty="0">
                  <a:solidFill>
                    <a:srgbClr val="C00000"/>
                  </a:solidFill>
                </a:rPr>
                <a:t>1 </a:t>
              </a:r>
              <a:r>
                <a:rPr lang="en-AU" b="1" dirty="0" err="1">
                  <a:solidFill>
                    <a:srgbClr val="C00000"/>
                  </a:solidFill>
                </a:rPr>
                <a:t>Juta</a:t>
              </a:r>
              <a:endParaRPr lang="en-AU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700792" y="3256329"/>
              <a:ext cx="1219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b="1" dirty="0">
                  <a:solidFill>
                    <a:srgbClr val="C00000"/>
                  </a:solidFill>
                </a:rPr>
                <a:t>2 </a:t>
              </a:r>
              <a:r>
                <a:rPr lang="en-AU" b="1" dirty="0" err="1">
                  <a:solidFill>
                    <a:srgbClr val="C00000"/>
                  </a:solidFill>
                </a:rPr>
                <a:t>Juta</a:t>
              </a:r>
              <a:endParaRPr lang="en-AU" dirty="0"/>
            </a:p>
          </p:txBody>
        </p:sp>
        <p:sp>
          <p:nvSpPr>
            <p:cNvPr id="39" name="Right Arrow 38"/>
            <p:cNvSpPr/>
            <p:nvPr/>
          </p:nvSpPr>
          <p:spPr>
            <a:xfrm>
              <a:off x="2933700" y="3896414"/>
              <a:ext cx="571500" cy="278903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828800" y="3820213"/>
              <a:ext cx="1676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b="1" dirty="0">
                  <a:solidFill>
                    <a:srgbClr val="C00000"/>
                  </a:solidFill>
                </a:rPr>
                <a:t>@ 1 </a:t>
              </a:r>
              <a:r>
                <a:rPr lang="en-AU" b="1" dirty="0" err="1">
                  <a:solidFill>
                    <a:srgbClr val="C00000"/>
                  </a:solidFill>
                </a:rPr>
                <a:t>Juta</a:t>
              </a:r>
              <a:endParaRPr lang="en-AU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505200" y="3820213"/>
              <a:ext cx="1219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b="1" dirty="0">
                  <a:solidFill>
                    <a:srgbClr val="C00000"/>
                  </a:solidFill>
                </a:rPr>
                <a:t>@ 2 </a:t>
              </a:r>
              <a:r>
                <a:rPr lang="en-AU" b="1" dirty="0" err="1">
                  <a:solidFill>
                    <a:srgbClr val="C00000"/>
                  </a:solidFill>
                </a:rPr>
                <a:t>Juta</a:t>
              </a:r>
              <a:endParaRPr lang="en-AU" dirty="0"/>
            </a:p>
          </p:txBody>
        </p:sp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00" r="22200"/>
            <a:stretch/>
          </p:blipFill>
          <p:spPr bwMode="auto">
            <a:xfrm>
              <a:off x="666253" y="3714750"/>
              <a:ext cx="1258478" cy="1695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" name="Rectangle 46"/>
            <p:cNvSpPr/>
            <p:nvPr/>
          </p:nvSpPr>
          <p:spPr>
            <a:xfrm>
              <a:off x="4648200" y="3733800"/>
              <a:ext cx="171107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b="1" dirty="0" err="1">
                  <a:solidFill>
                    <a:srgbClr val="C00000"/>
                  </a:solidFill>
                </a:rPr>
                <a:t>Jual</a:t>
              </a:r>
              <a:r>
                <a:rPr lang="en-AU" b="1" dirty="0">
                  <a:solidFill>
                    <a:srgbClr val="C00000"/>
                  </a:solidFill>
                </a:rPr>
                <a:t> </a:t>
              </a:r>
              <a:r>
                <a:rPr lang="en-AU" b="1" dirty="0" err="1">
                  <a:solidFill>
                    <a:srgbClr val="C00000"/>
                  </a:solidFill>
                </a:rPr>
                <a:t>saham</a:t>
              </a:r>
              <a:endParaRPr lang="en-AU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6260" y="1467407"/>
              <a:ext cx="38035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U</a:t>
              </a:r>
              <a:r>
                <a:rPr lang="en-AU" b="1" dirty="0"/>
                <a:t>saha</a:t>
              </a:r>
              <a:r>
                <a:rPr lang="en-AU" dirty="0"/>
                <a:t> </a:t>
              </a:r>
              <a:r>
                <a:rPr lang="en-AU" b="1" dirty="0" err="1"/>
                <a:t>Bakso</a:t>
              </a:r>
              <a:r>
                <a:rPr lang="en-AU" dirty="0"/>
                <a:t> Pak </a:t>
              </a:r>
              <a:r>
                <a:rPr lang="en-AU" dirty="0" err="1"/>
                <a:t>Bejo</a:t>
              </a:r>
              <a:r>
                <a:rPr lang="en-AU" dirty="0"/>
                <a:t> </a:t>
              </a:r>
              <a:r>
                <a:rPr lang="en-AU" dirty="0" err="1"/>
                <a:t>berkembang</a:t>
              </a:r>
              <a:r>
                <a:rPr lang="en-AU" dirty="0"/>
                <a:t> </a:t>
              </a:r>
              <a:r>
                <a:rPr lang="en-AU" dirty="0" err="1"/>
                <a:t>sehingga</a:t>
              </a:r>
              <a:r>
                <a:rPr lang="en-AU" dirty="0"/>
                <a:t> </a:t>
              </a:r>
              <a:r>
                <a:rPr lang="en-AU" dirty="0" err="1"/>
                <a:t>nilainya</a:t>
              </a:r>
              <a:r>
                <a:rPr lang="en-AU" dirty="0"/>
                <a:t> </a:t>
              </a:r>
              <a:r>
                <a:rPr lang="en-AU" dirty="0" err="1"/>
                <a:t>menjadi</a:t>
              </a:r>
              <a:r>
                <a:rPr lang="en-AU" dirty="0"/>
                <a:t> </a:t>
              </a:r>
              <a:r>
                <a:rPr lang="en-AU" dirty="0" err="1"/>
                <a:t>Rp</a:t>
              </a:r>
              <a:r>
                <a:rPr lang="en-AU" dirty="0"/>
                <a:t> 16 </a:t>
              </a:r>
              <a:r>
                <a:rPr lang="en-AU" dirty="0" err="1"/>
                <a:t>juta</a:t>
              </a:r>
              <a:r>
                <a:rPr lang="en-AU" dirty="0"/>
                <a:t>. </a:t>
              </a:r>
              <a:r>
                <a:rPr lang="en-AU" dirty="0" err="1"/>
                <a:t>Nilai</a:t>
              </a:r>
              <a:r>
                <a:rPr lang="en-AU" dirty="0"/>
                <a:t> </a:t>
              </a:r>
              <a:r>
                <a:rPr lang="en-AU" dirty="0" err="1"/>
                <a:t>saham</a:t>
              </a:r>
              <a:r>
                <a:rPr lang="en-AU" dirty="0"/>
                <a:t> Pak </a:t>
              </a:r>
              <a:r>
                <a:rPr lang="en-AU" dirty="0" err="1"/>
                <a:t>Bejo</a:t>
              </a:r>
              <a:r>
                <a:rPr lang="en-AU" dirty="0"/>
                <a:t> </a:t>
              </a:r>
              <a:r>
                <a:rPr lang="en-AU" dirty="0" err="1"/>
                <a:t>dan</a:t>
              </a:r>
              <a:r>
                <a:rPr lang="en-AU" dirty="0"/>
                <a:t> </a:t>
              </a:r>
              <a:r>
                <a:rPr lang="en-AU" dirty="0" err="1"/>
                <a:t>teman-temannya</a:t>
              </a:r>
              <a:r>
                <a:rPr lang="en-AU" dirty="0"/>
                <a:t> pun </a:t>
              </a:r>
              <a:r>
                <a:rPr lang="en-AU" dirty="0" err="1"/>
                <a:t>naik</a:t>
              </a:r>
              <a:r>
                <a:rPr lang="en-AU" dirty="0"/>
                <a:t> 2 kali </a:t>
              </a:r>
              <a:r>
                <a:rPr lang="en-AU" dirty="0" err="1"/>
                <a:t>lipat</a:t>
              </a:r>
              <a:r>
                <a:rPr lang="en-AU" dirty="0"/>
                <a:t>.</a:t>
              </a:r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2390" y="1226912"/>
              <a:ext cx="1916515" cy="1959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3" descr="C:\Users\Admin\Pictures\download (6)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934" y="4259282"/>
              <a:ext cx="2151669" cy="1605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4994806" y="4141257"/>
              <a:ext cx="240346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Pak </a:t>
              </a:r>
              <a:r>
                <a:rPr lang="en-AU" dirty="0" err="1"/>
                <a:t>Bejo</a:t>
              </a:r>
              <a:r>
                <a:rPr lang="en-AU" dirty="0"/>
                <a:t> </a:t>
              </a:r>
              <a:r>
                <a:rPr lang="en-AU" dirty="0" err="1"/>
                <a:t>dan</a:t>
              </a:r>
              <a:r>
                <a:rPr lang="en-AU" dirty="0"/>
                <a:t> </a:t>
              </a:r>
              <a:r>
                <a:rPr lang="en-AU" dirty="0" err="1"/>
                <a:t>teman-temannya</a:t>
              </a:r>
              <a:r>
                <a:rPr lang="en-AU" dirty="0"/>
                <a:t> </a:t>
              </a:r>
              <a:r>
                <a:rPr lang="en-AU" dirty="0" err="1"/>
                <a:t>bisa</a:t>
              </a:r>
              <a:r>
                <a:rPr lang="en-AU" dirty="0"/>
                <a:t> </a:t>
              </a:r>
              <a:r>
                <a:rPr lang="en-AU" dirty="0" err="1"/>
                <a:t>menjual</a:t>
              </a:r>
              <a:r>
                <a:rPr lang="en-AU" dirty="0"/>
                <a:t> </a:t>
              </a:r>
              <a:r>
                <a:rPr lang="en-AU" dirty="0" err="1"/>
                <a:t>sebagian</a:t>
              </a:r>
              <a:r>
                <a:rPr lang="en-AU" dirty="0"/>
                <a:t> </a:t>
              </a:r>
              <a:r>
                <a:rPr lang="en-AU" dirty="0" err="1"/>
                <a:t>atau</a:t>
              </a:r>
              <a:r>
                <a:rPr lang="en-AU" dirty="0"/>
                <a:t> </a:t>
              </a:r>
              <a:r>
                <a:rPr lang="en-AU" dirty="0" err="1"/>
                <a:t>seluruh</a:t>
              </a:r>
              <a:r>
                <a:rPr lang="en-AU" dirty="0"/>
                <a:t> </a:t>
              </a:r>
              <a:r>
                <a:rPr lang="en-AU" dirty="0" err="1"/>
                <a:t>saham</a:t>
              </a:r>
              <a:r>
                <a:rPr lang="en-AU" dirty="0"/>
                <a:t> yang </a:t>
              </a:r>
              <a:r>
                <a:rPr lang="en-AU" dirty="0" err="1"/>
                <a:t>dimilikinya</a:t>
              </a:r>
              <a:r>
                <a:rPr lang="en-AU" dirty="0"/>
                <a:t> </a:t>
              </a:r>
              <a:r>
                <a:rPr lang="en-AU" dirty="0" err="1"/>
                <a:t>ke</a:t>
              </a:r>
              <a:r>
                <a:rPr lang="en-AU" dirty="0"/>
                <a:t> orang lain. 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8733" y="1251410"/>
              <a:ext cx="1916515" cy="1959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ight Arrow 14"/>
            <p:cNvSpPr/>
            <p:nvPr/>
          </p:nvSpPr>
          <p:spPr>
            <a:xfrm rot="5400000">
              <a:off x="8026056" y="2138479"/>
              <a:ext cx="277577" cy="381000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065110" y="1617183"/>
              <a:ext cx="2362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000" b="1" dirty="0" err="1">
                  <a:solidFill>
                    <a:srgbClr val="C00000"/>
                  </a:solidFill>
                </a:rPr>
                <a:t>Rp</a:t>
              </a:r>
              <a:r>
                <a:rPr lang="en-AU" sz="2000" b="1" dirty="0">
                  <a:solidFill>
                    <a:srgbClr val="C00000"/>
                  </a:solidFill>
                </a:rPr>
                <a:t> 8 </a:t>
              </a:r>
              <a:r>
                <a:rPr lang="en-AU" sz="2000" b="1" dirty="0" err="1">
                  <a:solidFill>
                    <a:srgbClr val="C00000"/>
                  </a:solidFill>
                </a:rPr>
                <a:t>Juta</a:t>
              </a:r>
              <a:r>
                <a:rPr lang="en-AU" sz="2000" b="1" dirty="0">
                  <a:solidFill>
                    <a:srgbClr val="C00000"/>
                  </a:solidFill>
                </a:rPr>
                <a:t>?</a:t>
              </a:r>
              <a:endParaRPr lang="en-AU" sz="20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084160" y="2501695"/>
              <a:ext cx="2362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000" b="1" dirty="0" err="1">
                  <a:solidFill>
                    <a:srgbClr val="C00000"/>
                  </a:solidFill>
                </a:rPr>
                <a:t>Rp</a:t>
              </a:r>
              <a:r>
                <a:rPr lang="en-AU" sz="2000" b="1" dirty="0">
                  <a:solidFill>
                    <a:srgbClr val="C00000"/>
                  </a:solidFill>
                </a:rPr>
                <a:t> 16 </a:t>
              </a:r>
              <a:r>
                <a:rPr lang="en-AU" sz="2000" b="1" dirty="0" err="1">
                  <a:solidFill>
                    <a:srgbClr val="C00000"/>
                  </a:solidFill>
                </a:rPr>
                <a:t>Juta</a:t>
              </a:r>
              <a:endParaRPr lang="en-AU" sz="2000" dirty="0"/>
            </a:p>
          </p:txBody>
        </p:sp>
        <p:pic>
          <p:nvPicPr>
            <p:cNvPr id="22" name="irc_mi" descr="http://images.clipartpanda.com/clipart-people-nTBX8zkgc.jpe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0502" y="4104255"/>
              <a:ext cx="1956808" cy="125036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107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1219200" y="269820"/>
            <a:ext cx="83820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  <a:cs typeface="Tahoma"/>
              </a:rPr>
              <a:t>Go Public</a:t>
            </a:r>
            <a:endParaRPr lang="en-US" b="1" dirty="0">
              <a:solidFill>
                <a:srgbClr val="C00000"/>
              </a:solidFill>
              <a:cs typeface="Tahoma"/>
            </a:endParaRPr>
          </a:p>
        </p:txBody>
      </p:sp>
      <p:sp>
        <p:nvSpPr>
          <p:cNvPr id="7" name="AutoShape 12" descr="data:image/jpeg;base64,/9j/4AAQSkZJRgABAQAAAQABAAD/2wCEAAkGBxQSEhUUExQUFhUUFBUYFRYYFxwXFRcYFhcYFhYaFRgcHCggGBwlHhcYITEhJSkrLi4uGB8zODMsNygtLiwBCgoKDg0OGhAQGywkHyQwLi0sNzQsLCwyLCw0LDQsLDQsLCwsLywtLCwsLywsLCwsLCwsLCwsLCwsLCwsLCwsLP/AABEIAOUA3AMBIgACEQEDEQH/xAAcAAACAQUBAAAAAAAAAAAAAAAABwgBAwQFBgL/xABREAACAQIDAwgEBg4IBAcAAAABAgMAEQQSIQUGMQcTIkFRYXGRMoGhsRRCUnPB0SQzRFNUYnJ0kpOywtLwCBYjJTRDgrODlKLhFRdjtMPT8f/EABoBAQADAQEBAAAAAAAAAAAAAAABAgMFBAb/xAAqEQEAAgIBAwIFBAMAAAAAAAAAAQIDEQQSITETQQUiUWHBFDJx0YGRsf/aAAwDAQACEQMRAD8AeNFFFAUUUUBRRRQFFFFAUUUUBWj3p3swuz4w+IksWvkjXpSPbjkX6TYDrNWN+t649nYcysM0jHLDHexd7dfYo4k9neRUZts7SlxczzTuXkc6k8AOpVHxVHUBQNDaHLs+YiDBjLrYyy9LuuqrYeAY+NaY8tu0L/a8Lbs5t/fzlLnmvHzNU5rx8zQM2Plyxo44fDH9Nf3jV0cumK/BcP8ApvSt5o/yTXrmT3+Z+ugaH/npivwXD/pvXocuuJ/BIP03+qlYYz31QxHv/n1UDWHLtiPwOH9Y38NaraHLPtGQ/wBmIIh1BUzt62ckeyl9zZ7T7Pqqj9EeNB2x5WNqD7oBPzUX8NXIuVzal/t0R8YVPutXAM4A1/7mrQxA7xQN3YPLTiVmjXFCCSJmVXZFKOgJtm9Ig242sPGn1UKJBfxt599S83K2n8KwGGnvcyQRlvygMrj9IGg3dFFFAUUUUBRRRQFFFFAUUUUBRRRQFW8RMqKzuQqqCzMeAAFyT3AVcpW8t+8nNxJgoz0p+nNbqhB0U9mdh6wjDroFfv1vK20MU0xuIxdIEPxYwdCR1M3pHxA+KK57LXp1a9xlt33rzZ/xfbQGWqhKAr/ieR+ujK/ankfroKhKrkqln/E9v11Wz/ie2gMlGSiz9ieZ+qgc58lPHMfdag8BLnuGg8ev6vOsKd9Seofz/PqrPxLZE9n1n31psS3V2cfGgtyNc3rzReqUF6CTX3U1uTblVTZ+HGEmgd1V3ZGRhms7FiuVrDQk65uulHes3Cakt2Cgl7uxvHBj4eew7ErcqykWdGGpVx1HUHsNxatvSQ/o5Yw58ZF8UiKTwa7qfMW8qd9AUUUUBRRRQFFFFAUUUUBVvETqilmICqLkngBVyuc27G85Cj0AeHyiOs/R50FrG7+YOON3LSEIpJAie57ALqBcmw1I41HreXbEuNxUuIYAc43RUn0EXRF9QtfvJPXTuxG7CyWDoGCtcBhmXNa1yDobX6+vwqz/AFKh+8Qn/hr9VAhcr9g86Ar9gp9HcmD8Hh/Vr9VH9SMP+Dw/q0+qgQ2V+wedAV+wU+f6jYf8Hh/VJ/DR/UbDfg8H6lP4aBEZX7BVQH7B509juLhj9zQfqY/4a8jcLC/g0H6pP4aBFdP5I86qC/yfbT1G4WF/Bof1a1jybh4V2y/B4wBYtlXL1ghdOo21HYbdZoEfLs+eUKywyFCLqcpse8dt9Ne6tDioHRiJFZW42YEH21JjbODEKCwAZjZdNQAOk3qFgO8rSi5VIQOaIHAuvqyqf58aBfWotVb0XoKWrIjnsMulide2rFANAy+TLlAi2XziPhs4lkUyTB7OqAWACZekFuzekPSNSVRrgEcDqKhRlOt+sE1MbdqYvhMMzXu2HhJvxuUUm9BsqKKKAooooCisfHYtYkLubAA+wX+ilttnlVihkKF0U/JszOB1ZwqsEP4pa/aBQNGilAvLJF99T9VL/BXpuWOHqmjHjFMf3KBp7SxixRs7myiwJ7MxCj31qxvHhrEiRTYXA8KXG0uVLC4iMxyywsjEEgR4hT0SGGoTtArUJvRszqeMf8yPelA4Y9t4ewHOJpx16+v21cG2cP8AfE86To29s0/5sf6yUe9KuDa2zTwlj/Xke9aBwDa0H3xPOvQ2nD98TzpQLtHZ1vtsd/zpR71r0uO2f9+jt+eR/StA3htGH5a+dVG0Iflr5ilJ8K2f9/T/AJ2H6q9CfAH7oX/nMPQNr4dF8tfMV6GMi+WvmKUyLhDwn8sTAfpq6uEwx4TyeqSI/vUDX+Ex/KXzrHwE8ZTNcdMljr28PZaltHg4Qft8x9cZHseqLs2L79P6gn/2UG93mxIkxDAcIwEHiRmb9oD1UkOVHHZ8UIhwiXX8p7E/9IWm1HhANBK9rk3aEMdbnW0wv5Vym2OTQYqaSY4wqzkHL8FPUoGh509lAnwKK7rbnJpNApeOZJlQXcKrJIo6yY2FyO2xNvOuZ/8ABj8seR+qg1VqrV7FYRoz0uvgRwPhVleNA3eRfcc4mVMZPGrYZA2QMb85KpABC9ar0uOlwOPVIIClzyB4jNsoL97nmXzIf9+mPQFFFFAUUUUHA8rmPeLDEppljkcflLbKfUbVGNmvx1J4k8Se01JXln/wj/My1GmgpVapTB2byfHE4LDSxBVaW5kld2IADEAJGgNydePDJ31atZt4VveK95L6q3pr7J5P8FEk7YxppRGIspjBje7krl5s6nUXuequS5Sd34cBPHFCXN4szlmvclmAI7OFvVU2xzWNyVtFo6o8OVovVsSVXnO6qLPdFeOc7q325exVxuIMLsygRSvdBdrxoWAAsb3NhYC9TEbRM6jbSUUz4eSJpFR1xBUPbovEc66X1Glzw0sDr3UtMbFzcjxmxKOy3HA5SRcd2lWtSa+VMeWt/wBq1aiw7K6zY2474nDwzJMgM8iqqFTorTjDZiw/HYG1uFW23ObnMongyGHn+cJIbmuY+EZzDYvbKCOHHSq6X3Dl7DsosOyu0i5OMQWs0kK2maJrFmICymEuBYAjMLWuDqKy94uTF8IkjNiomaOMyc2EIYqAx7Tb0W8qtGO0+FLZaVnUy4Cw7KAKKKo0dfuFvPLDPHC7F4ZGCZWJOUtoCh4i50I766WbdvM7lQAM7C3Z1/TS93bF8Zhh24mD/cWnjCOlL863uWg4Lbe6h5iQ9aqWHioJ/nxpbJxFSA2uP7CX5qT9k1H9OqgkL/Rzlvg8SvycTf8ASiQfu02qSn9G6bo41PxoGHrEin9mnXQFFFFAUUUUC75Zv8JJ8xL9FRnqTPLIPsST5ib3CozmgK3G7Wysbi5DFg+cZgCxCvkVR2k3AGvnWmpo8jGMMKYpxxZol/RDn6apky1xV6reHn5WeMGKck+zUHk/24jFljmzNbMy4hcxA4XPOXNq1G3NzNpxK0+Jw82VQM8jMJCBw1IYmw9lSF2rtIwsqqxY5AW7idRbxF/KtHt/eFvguIDcDBKD60I+msb87BW/pzPdzp+LRXJ6do7o64PByTOscSM7sbKiglie4CtnLuhj144PE/qXPuFdFyRY7mMTLJpmENhfjqy3t6hT9ijxZFw0fAaajiPCulHH+SLzOtvTm500yzjrSZ0itiNhYqNSz4adFGpZonVQO8kWFYUSkkBbkk2AHEnutUpNsbUlhAWYRsrhwRe4IA6QNxwsaS/I1JFFjJZ5QCsGHJFxezSSxRAj1OarfBNemfaV+PzIyxb5Zia/VyfwDFr/AJWJX/RIPorCmwsi6ujjvZSPfUsMRvXhoiqyyRxswFkJzPZjZeigOh6jwIIIvVnb0+FxERhnVWSVjEGBDqJC3N2VhoHV7i3G6HSqxTctfWmI3pGrAb04qGNIo5cqROrp0VJBWQSgZiL5c4DZeF6uDe7E582dSuQpzeRRFkMRgy5ANBzZK1vuSTmI9ovz6I6pDKFzqGAcMoDWOl7Zh66fCYLCPHzr4bCJEeDSRxqCDwOq6A9V6y6o3p6vTt09WuyPGH5QcUDdjG39sZDdLE5peeZLjgpbXhcVs9vcpbYtZA+GQPJE0WcOeirBh6OWx9NvOnRtXYOzlGWbBYVRICAwiQX0+KwAIbr91RbYWa3YTVq5NTqsqWwbiLWr/AoooqqW13TH2dhPzmH9sU3dv48wQYqVb3WRrWtfUqtxcEX1vqDSl3PW+Pwn5zF+2KZu/H+Bxnzh/bSgzYtnSrhGmkxDy87hy2RkRQueMtoVAOl7d9qRsCXIB4Ei9uNuu1SBZPsG/bg4R5QsfpqP2EmyOrWBysDYi407R10EmdysTCsmGeCJYYsXE6rGLC2RRJHe3E5Ve/eaYdKrk6xgng2e+l0lkU24A83Iug6uNNWohMiiiipQKKKKBfcsf+Dk+Ym9wqMpqTPLGPsOX5iX6KjPQUpsclWHHwN20u07X9SqNfOlPXU7npjxHI+DcBOcRGViLM7aCwOmmlzpx668nN41+RhnHSdS8fOwTnwzSJ0eMEkThFnzf2YAVx1qOCv227a5rfgIuFxbRgheaYLfj0rL5XNLv+uG1AbZWJzFPtHx1FyvDiBratVtzevGYmMRzNZGsbBMgexNjfrAPurn14HKma+p06iYnfv2++nOr8Nyzas36e0xO/fs3vJZswTfCCeoRgessfop7x7fUcY5OFvi8Owa1GzYmOxmz1+ERoVjmUC7LmjcdIj1jI3hatynKljB6SQH/QR+9X1Nc1Jx1peJ7HK43O/UWyYLV6Z15+xs73sMUFsGCxpLx7xfqP4vtpTcleHkkbFLCgklEeHdELZb83i4ZGObMLWy8b1a2hym4qWJ48sSZ1KllBzAHQ2udPGuc2NjJsM3PohKA5GJU82b9LKW4A6A8b1TLmraK1r4h6OBx+TSMls8x1W1rX8O5w+9EmGxDf8AiGHi+GLJfnZ47lUU50AyjpEHRXtoLC9gBVzdmeaT4Q+GgnfCyTxzWtcQyJIruyuSSwIDAgakAAnStJtzfSLHCJZ8GztErIjLiG5wgm4DMUJe2tr9vXWyk5UiIkjiwzRiKMJEonPMrYWztGqLzjdfSNtPG9IyRD2zjnzHmXLbuSfZDtxuGJ7+kCR66ktOkOKijxMcPwpWRUSJmURorHLIcraBgLg9dlsOu8Yd2toJh5g8sZeMgggGx8QTpTOw3KZs3KivBjcqCyqGXIo7gHHnXNyTkrkma13Ew7MZcU8eld6tWZ/1Ov6+rrN/9rFMKIJHQ4h5VcJHwgjXgt+J4WueOY6AaVHSUWcjvNM3bm+Oy5dYosQjC+hRNTx1Oc+dLJ2u5PaSfO5pgm9rTN66X5dsH6bHTHO53Mz/AJ0pRVapXqctu9yRfaGE/OI/fTK38/wOM+dP+4opc7hj+8cJ8+n001tu7N+E4fERA2Lyva50uHzWJsbcLcKDPyn4COw4SG3jzRzfRUdxUg0aYYfm5ObypCEGUMScqZQSx8OFqj8ooHByM47UR9QxMDjwdWQ+2n9UduRXBlnV72AmVfHm2jcD/qqRNRCRRRRUoFFFFAvuWE/Ycv5vL9FRnqTHLD/g5vzeSoz0FK22yNpYpFCwKzLHMJrKhYc5lCqXtxta4B4HWtVUi92ds4bZOwsNPILBo1bKts8ssl2sL8Tx1PACphEk2N6scoUc3bLYA80wawXIBe/YW14nOb30tqN4NuzYoRLMAOaUhQAQNbXNidPRHCw0J4k00oOXGUSqZ8EqwvYjKzc5kuRmUt0X9g0Otb/loSDEbHGJTK3SgeGQDUiQ2I7rqbkdoq0qx2nwUWE38njwyYYJHkSNkU65ukSSTckdZuBa+nZV5N/DnzNh1Yc4z5TI9ukgSx7Rpr2g20FMnkB2fH8BmlaNGZ8Sy5ioJyrGlhcjhcsfXV/bG28PLtHEYNoMPkw0BfpRqS8ihWaw0vYPw42VtDWlImffTLLaKxOq7Lebf5GcEYVcoaNsvQBARAuVW5u6gEEqRqM73vcW12xt54oUyyYfnBnkYBiGRc4+KhW1+qx6PXbMAa3m+WIw+HV8PkidcRhop48iKHw07MDYMNchUG6ntGgrD5H8PC+0EEyK4KkRhhmUSEqAxU6Gy5rX66redW1E7a4q9cdoY8m+EbqRJFe/wdiAsYGeKIwkAhbqpGVh13BBuDQdv4Fkf7EVZDLCRZFZeaSVmZF1GUlCqk/Gsb8akO27uEbjBhj4wR/VWl3h3X2b8HmZ8NhgApBZIlR1uct1YcCCRSYmPdFZi0xEE9g96cDnTnIZuaizGONVjyqwfMjrqMrtpmtp0bDusrtfZ0jxvNCx486MpBYiJUU5lf0LgdEC9+lfiK4ipLtyU7JP3Ow8JpB+9WOTPFP3T5aRT6E/gMfsrLkeBrFYgzEMXuhiZyrZjlZyZgSBayrpWk2/JhCyDCIQLyl2ZmJN5X5tQG+KIwmtrm+utPbE8kWyiptHKhOgYSsSCTYGxuDqaj7trZxw2KmgJzGGWSPNwvkJF7dV7Urki8bg1qWLRRRUjoeT4f3lhPnh7jTnj4yfOyftGk1ycj+88J87+61ORUvzg7ZJfIsaDS4zb6lICikriHZOl0SoCnW3l50kEp4YnYKrHEFAUQZmCgkgnKATc662J9dJCPqoGjyKGZsTHGqkxiR5WbsFkBLHqHQsO81IuuY5NcDHFszCZEVDJhoXcqoBZmjBLMRxJvxNdPQFFFFAUUUUC+5YB9hzfm8nvqM9SY5Xx9hz/mz++oz0BTN5RYHbYuyHXWOOICTuZ40yE93RcUsqb2wt/sAMDDhsQzHLCscsbRFlOUW6rgjrFXpETPedMstrV1NY24rbm2cPicFGZC7Y4NlAVSsaxA9EcLWA6Kqvbc12m/cL4XdvBYeS4kMsedTxW4llynwuBbuq1svbGwYJBJEFVwbqzRytlPaoYEA1pOVPfSHGpDDAxdUdpHcgqMxGUBQdT1knvFbZdTG5lhitPVFYrMR57u75KcauE2E2If0VfESHvsVUAeJAFYWwNsidziIbQ4mZrO2VWhksCI2lUjMrAnUoy3tc34Vzu5XKHg4MAuCxUEjqpe+UKyOGfnBmBIPHS3DQVocdtrDpO7YSV1ik6WRorZGYksgAJBUdR7DbqrfixxslZx5vfxLPPTNMzOPtP4dHynurwGV1M0pcxrKVSOOIXDHm1QZnLZCLyE26XWa43cXE81iBITYIUYnsAYXPlerG2NpiVCDO72ZSqZSE1BDMbnQ20043rE2PighYE2zAWa17EEEXHWNK8vLripbpw+I/t0vhsW3HrT3nf/Dwh31iDX+ER+BYA+3x9veawN6t60nwzxJLGxcpcKwJIDBjpx6v51rkDvLhpmaTGOxlOVV5qNcmRR0bh9b5i3XwtWDtHb6MiRq0fMwNKYrJaZlbMFD20BsRe2l/Cr5uRW2OdeZj6KcPhWx8is27RWYme8OKfialzhsYCt7669YHBQQLnhe/sNRHPGpA4fa5A0Yahb6qQdBxBrhfErzWaTrfn8OhxOPObq1LucTjgLan00FxYkjOgB9evqqNHKIttq4385l9pJpwvtNiV4/bIvRsD9tTh1Ck5v8AYlJdp4t4zdWxEljxvY2JB6xcGr/DbzelpmPf8M+Zg9G8R9mjtRaq0V0XkdJyaD+9MJ86f2Gpty4pYklkc2VZJSes+mRoOs9VKfkxH964T50/7b0wN92tgcT3zH24gUGem0GkSS8E8SiNiGlQJm06lvmHrApDLw9VSM28/wDZSm1rCYeNk41HMcPV9FBMrdqLJhMMvycPCPKNRWyq1hUyoo7FUeQq7QFFFFAUUUUHAcr3+CxH5u3vNRlqTPK8PsPEfmzftGozUAK6vYexcDMkTYjErEWkKyKrgMFEbWYqynJ0lTW5vnPDSuVrHk4mpidImNuoxeyMCiK3wh3PMSOVUoM0meNY0XUkem97i9o2IuLVrd49mR4cxCOVZOciDtlZWyMWZbErpqAGtxGYVp70VMzsiFRXfSbkxBCwZ7CNmz3BUoqFxivmmYc3l6uN+quAFZMeNkACh3ACsoAY2Cv6agfJNzccDSJ0TDHNF62W1cLAkcBhmMjvFmmUoV5p72yAn0tOuvG1cJFHzXNTCXPCjydErzchvmjN+OWw176hLrNh7mQYl4Y+cZGbCpiJGvmtmljUrkyDL0GYg3OoF7cK4W9bPa8CwOohxImBijYul1ylhdozr8U6fVWspMkQ6rdndiPFQF2m5tzK0aXtlOWLndb669vBQLmqpuBjTbooO0GQDLlALlr8AoK3PAZ17a5uLFOosrsoBJFmIFyMpPiRp4VlJt/EggieW44XYnrvqDx17aRMe8ExMT2lvcXuRiFSNoznLJeVbhRG3ErfMQwAuSdLBGPCxOn25sWTCSiOTiURxpY2ZQdV4ixJXvy9lUTebFAACeSygAC/UGzAeZ8tOGlY+L2nLOV52Rny3sW1IuADrx+KP5NJ1rsfN7ys0V6tRaoHUclo/vXCfON/tvXb7+H7Bm75x/7gGuL5Kh/e2E/Lf/akrs9/lJwcgH4SLnq+3niaDod5TaDEtf4s2nZaM/XekLsqHPNEnypI182Ap372Y+OTB4oxG45mYlgCFJKEXBIs3qpP7nxZ8fg1txxeHHq51b0Ew6KKKAooooCiiig4PlcS+BxJtr8HPkCSajHUxN4MBzsZGXNoQV45lYdJbdf/AGpF7c5IpOcJwk0WQnSOZjHIncGsQ479D48aBX14MQrvpOSXaQ4JC3hOv02rGk5L9pj7mzfkyRn9+g4rmR30cz3110nJ1tMfcU3qKH3NWLJuTtBeOCxP6sn3XoOa5jvo5jvrdSbuYteOFxI/4En8NYsmz5V9KGUeMbj3ig15h76OY76yWQjiCPEWrxmHaPOgs8z30c14VfBHaK9ZaG2NzR7qoYD3Vk5aLUTti8we7zFekiIP/cVkWotRDzVRVbVS1B13JQP72wn5Uv8AsS000HpfOS9/+Y1LPkegLbVga3RjWZ3PYoiZL+bqPXTAxu0kjZ1vducl0Gp+2N1Cgxd73tgsR8y/tFqXPJbhs+1sEvZNm/QRn/drc78byZoTCpF5DYgEEhQQTe2gvw49te+QnCZ9qo33qCZ/WbR//IaCSlFFFAUUUUBRRRQFeWQHiBXqigtHDr8keVeTg0+QvkKv0UGFioI0UuV0UXNuwcfrrVy7Ww4UkNw19I8Bxtr2XroGW4seB40qt5dhSYaQ2uYjfI3VY/EbsI9vnQd+u0IOpz+kfrq6MXF1SnzpRc+VIUtYn0RfUgdnbaronbt9tRtOjYLRH49/Gx94rw2DgbjzR8UQ/u0rxi3HxvbXtcfIPjHzp1QaMOTd3CP6UGEbxgjP0VivuPgG44PBeqBB7q4tdqyD43tq8m2JR8Y03CHTScnOzm+4sN6gy+41izclezW+5FH5M0q+5q067elHxqurvJKPjU2L2I5JNmgXMMijuxEnh13qxJyM4A8FxI8Jgf2lr1iN5JWRlzcQR9VXcLvjNlW51tY+I0NNjRPySbON7YvEDu5yA/u1iyckOC6toOLcQeZP0itrh8RnzE8Q7eRJYew+yllylW59QAOkMzeKkp7h7Kkd9JtDZuwoHTDSCfEyjpG6yObarnydCNATfLcFvbSs2hvJJJcLoCSSW6RJOpJX0b+IY99aYCi1BWRyxLMSSeJPGnH/AEc8DeXGTW9FYogfyizsP+lPOk6gqRXIHs/m9mGQ8Z55H9S2iH7BProGTRRRQFFFFAUVS9F6CtFFFAUVQGi9BWvMkYYEEAg8QRcHxFVvQTQc/tjcvBYmNo5MOlmB1UZWU20ZCOBFRq3i2ZLgcTJhpGbNE1gwJAdTqjjuIse43HVUtqT/APSB2Apihxqjpowhk70e7IT+SwI1+XQJoY6QcJZB/rP11dTa8w4TS/pGtdY0WPdQbZdvYgf5zesA+8VdTeXEj/Nv4ov1VpLGi1B0I3sxPykPiv1V7Xe/Ef8Apn1H+KubotUaS6pd9JutIz62H0mvcW+jhrmNcp9IBjr3jTQ++uT9RqmamoQZGB3rjLXXMNOl2Ze/wrjN7drLisQXjvkChVvpfUsTbq1Y+QrWq5AIva9x+l1edeMRh2QgMLXFx2EXI09YI9VTAt1WvNVvQe+rQXJ0A7TUvd1dmfBcHh4PvUKKe9gozH1m5qOXJNsL4ZtKEEXjgPPSdn9mQUB8XyadYzVKKgKKKKAooooNZILuwuQBf2UIFuOkePZV6SBsxIobDk5dBcHXgOurWmfZjr7LEjjpFjdgx0zZdBwtr2V6aQdInhZLC/4ugvWW8ZvwB8aoUPyQeFVbMSNQFUZr5nGax7ibA9mleWSwkILXX0dTpoD9NZhjI4AcB2ca9ZT2DXjUjELKS2diDpl1I0txHab3qsExBGc2ui8dNbn28KyihsNNddNKMpPECgwzJcNpmDSWWxt8XqPZXnEbOWaKWGVTzUqFGTMSbMCGserjWbZtOiK9xi/GgirvduxLgcTJFIrBM7c1IVOWROKkNwJy8R1EGtJzdS82tsmHExNDOiyRtxU+wg8VI6iLEUot4+RiVSWwUquvVHL0XHcJALN6wO8moCfMfhRzf83rqcduJtGL08JNp1ookHq5smtTLsnEL6UMq2+VE6+8CoGsKHs9tU5s9lXnNjYlAewmx8qqP9PnQWMh7K8mO9r30P8A+1k5T2e2qZT2Gmxf2QmH+ERfCM5hLEPlsrC6kKQTpYNlJ7hVNt4i8cEehMKMGI1GZ2zWB6wO3vrFAAve4B7eAqhW3h1Hq8KDDvVUW9ZPwcGu/wCSvcM46ZZpUPwSNrsSNJ2U/a1+Ut/SPDS3Em0hl8iu7HwTBc84tLisrm41WMD+yU+olj+Xbqph1QVWgKKKKAooooCiiigKKKKAooooCiiigKKKKAooooCiiig8tGDxAPiKxpNlwNxhiPiin6KpRQYsu7ODb0sJhj4wp/DWHJuLs5uOCw3qiUe4UUUGLNybbMb7lQfks6+5qwI+SPZiuGEUlhxQyuUb8oE39tUooM7Dcmmy0bMMJGe5y8i/osxHsrq4ogoCqAABYACwAHAADgKKKD3RRRQFFFFAUUUUH//Z"/>
          <p:cNvSpPr>
            <a:spLocks noChangeAspect="1" noChangeArrowheads="1"/>
          </p:cNvSpPr>
          <p:nvPr/>
        </p:nvSpPr>
        <p:spPr bwMode="auto">
          <a:xfrm>
            <a:off x="688976" y="-2613025"/>
            <a:ext cx="555307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956348" y="990031"/>
            <a:ext cx="1669132" cy="2076648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400"/>
          </a:p>
        </p:txBody>
      </p:sp>
      <p:sp>
        <p:nvSpPr>
          <p:cNvPr id="25" name="Rounded Rectangle 24"/>
          <p:cNvSpPr/>
          <p:nvPr/>
        </p:nvSpPr>
        <p:spPr>
          <a:xfrm>
            <a:off x="688976" y="1010850"/>
            <a:ext cx="1318343" cy="2076648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40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1" t="31992" r="47746" b="26897"/>
          <a:stretch/>
        </p:blipFill>
        <p:spPr>
          <a:xfrm>
            <a:off x="768359" y="1125728"/>
            <a:ext cx="1108998" cy="161546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94" t="74246" r="36169" b="-2594"/>
          <a:stretch/>
        </p:blipFill>
        <p:spPr>
          <a:xfrm>
            <a:off x="3026965" y="1125728"/>
            <a:ext cx="1503816" cy="170046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901" y="1238397"/>
            <a:ext cx="2174750" cy="86428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969456" y="2655991"/>
            <a:ext cx="107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/>
              <a:t>EMITEN</a:t>
            </a:r>
            <a:endParaRPr lang="en-AU" sz="1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3602790" y="2648455"/>
            <a:ext cx="107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/>
              <a:t>BEI</a:t>
            </a:r>
            <a:endParaRPr lang="en-AU" sz="1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847350" y="2052002"/>
            <a:ext cx="1241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 err="1" smtClean="0"/>
              <a:t>Langkah</a:t>
            </a:r>
            <a:r>
              <a:rPr lang="en-AU" sz="1600" b="1" dirty="0" smtClean="0"/>
              <a:t> 1</a:t>
            </a:r>
            <a:endParaRPr lang="en-AU" sz="1200" b="1" dirty="0" smtClean="0"/>
          </a:p>
          <a:p>
            <a:pPr algn="ctr"/>
            <a:r>
              <a:rPr lang="en-AU" sz="1400" dirty="0" err="1" smtClean="0"/>
              <a:t>Kontrak</a:t>
            </a:r>
            <a:r>
              <a:rPr lang="en-AU" sz="1200" dirty="0" smtClean="0"/>
              <a:t> </a:t>
            </a:r>
            <a:r>
              <a:rPr lang="en-AU" sz="1400" dirty="0" err="1" smtClean="0"/>
              <a:t>Pendahuluan</a:t>
            </a:r>
            <a:endParaRPr lang="en-AU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4533959" y="2074799"/>
            <a:ext cx="1241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 err="1" smtClean="0"/>
              <a:t>Langkah</a:t>
            </a:r>
            <a:r>
              <a:rPr lang="en-AU" sz="1600" b="1" dirty="0" smtClean="0"/>
              <a:t> 2</a:t>
            </a:r>
            <a:endParaRPr lang="en-AU" sz="1200" b="1" dirty="0" smtClean="0"/>
          </a:p>
          <a:p>
            <a:pPr algn="ctr"/>
            <a:r>
              <a:rPr lang="en-AU" sz="1400" dirty="0" err="1" smtClean="0"/>
              <a:t>Pernyataan</a:t>
            </a:r>
            <a:r>
              <a:rPr lang="en-AU" sz="1200" dirty="0" smtClean="0"/>
              <a:t> </a:t>
            </a:r>
            <a:r>
              <a:rPr lang="en-AU" sz="1400" dirty="0" err="1" smtClean="0"/>
              <a:t>Efektif</a:t>
            </a:r>
            <a:endParaRPr lang="en-AU" sz="1200" dirty="0"/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6278796" y="2522460"/>
            <a:ext cx="19781" cy="1110072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5253066" y="3710259"/>
            <a:ext cx="2904484" cy="2095239"/>
            <a:chOff x="6944295" y="3914452"/>
            <a:chExt cx="3478643" cy="2509427"/>
          </a:xfrm>
        </p:grpSpPr>
        <p:sp>
          <p:nvSpPr>
            <p:cNvPr id="68" name="Rectangle 67"/>
            <p:cNvSpPr/>
            <p:nvPr/>
          </p:nvSpPr>
          <p:spPr>
            <a:xfrm>
              <a:off x="6944295" y="3914452"/>
              <a:ext cx="3478643" cy="250942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/>
            </a:p>
          </p:txBody>
        </p:sp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948"/>
            <a:stretch/>
          </p:blipFill>
          <p:spPr>
            <a:xfrm>
              <a:off x="7178619" y="4517483"/>
              <a:ext cx="2981918" cy="54686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7069348" y="5122801"/>
              <a:ext cx="3200460" cy="1032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600" dirty="0" smtClean="0">
                  <a:solidFill>
                    <a:schemeClr val="bg1"/>
                  </a:solidFill>
                </a:rPr>
                <a:t>PUBLIK</a:t>
              </a:r>
              <a:br>
                <a:rPr lang="en-AU" sz="1600" dirty="0" smtClean="0">
                  <a:solidFill>
                    <a:schemeClr val="bg1"/>
                  </a:solidFill>
                </a:rPr>
              </a:br>
              <a:r>
                <a:rPr lang="en-AU" sz="1600" dirty="0" err="1" smtClean="0">
                  <a:solidFill>
                    <a:schemeClr val="bg1"/>
                  </a:solidFill>
                </a:rPr>
                <a:t>Pemodal</a:t>
              </a:r>
              <a:r>
                <a:rPr lang="en-AU" sz="1600" dirty="0" smtClean="0">
                  <a:solidFill>
                    <a:schemeClr val="bg1"/>
                  </a:solidFill>
                </a:rPr>
                <a:t> </a:t>
              </a:r>
              <a:r>
                <a:rPr lang="en-AU" sz="1600" dirty="0" err="1" smtClean="0">
                  <a:solidFill>
                    <a:schemeClr val="bg1"/>
                  </a:solidFill>
                </a:rPr>
                <a:t>Dalam</a:t>
              </a:r>
              <a:r>
                <a:rPr lang="en-AU" sz="1600" dirty="0" smtClean="0">
                  <a:solidFill>
                    <a:schemeClr val="bg1"/>
                  </a:solidFill>
                </a:rPr>
                <a:t>/</a:t>
              </a:r>
              <a:r>
                <a:rPr lang="en-AU" sz="1600" dirty="0" err="1" smtClean="0">
                  <a:solidFill>
                    <a:schemeClr val="bg1"/>
                  </a:solidFill>
                </a:rPr>
                <a:t>Luar</a:t>
              </a:r>
              <a:r>
                <a:rPr lang="en-AU" sz="1600" dirty="0" smtClean="0">
                  <a:solidFill>
                    <a:schemeClr val="bg1"/>
                  </a:solidFill>
                </a:rPr>
                <a:t> </a:t>
              </a:r>
              <a:r>
                <a:rPr lang="en-AU" sz="1600" dirty="0" err="1" smtClean="0">
                  <a:solidFill>
                    <a:schemeClr val="bg1"/>
                  </a:solidFill>
                </a:rPr>
                <a:t>Negeri</a:t>
              </a:r>
              <a:endParaRPr lang="en-AU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AU" sz="1600" dirty="0" smtClean="0">
                  <a:solidFill>
                    <a:schemeClr val="bg1"/>
                  </a:solidFill>
                </a:rPr>
                <a:t>Individual/</a:t>
              </a:r>
              <a:r>
                <a:rPr lang="en-AU" sz="1600" dirty="0" err="1" smtClean="0">
                  <a:solidFill>
                    <a:schemeClr val="bg1"/>
                  </a:solidFill>
                </a:rPr>
                <a:t>Institusional</a:t>
              </a:r>
              <a:endParaRPr lang="en-AU" sz="1600" dirty="0">
                <a:solidFill>
                  <a:schemeClr val="bg1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069348" y="4050556"/>
              <a:ext cx="3200460" cy="442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 smtClean="0">
                  <a:solidFill>
                    <a:schemeClr val="bg1"/>
                  </a:solidFill>
                </a:rPr>
                <a:t>PASAR PERDANA</a:t>
              </a:r>
              <a:endParaRPr lang="en-A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98190" y="3750711"/>
            <a:ext cx="2838034" cy="2116136"/>
            <a:chOff x="1728546" y="3580743"/>
            <a:chExt cx="3399058" cy="2534454"/>
          </a:xfrm>
        </p:grpSpPr>
        <p:sp>
          <p:nvSpPr>
            <p:cNvPr id="63" name="Rectangle 62"/>
            <p:cNvSpPr/>
            <p:nvPr/>
          </p:nvSpPr>
          <p:spPr>
            <a:xfrm>
              <a:off x="1728546" y="3580743"/>
              <a:ext cx="3399058" cy="253445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795410" y="3656903"/>
              <a:ext cx="3200460" cy="442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 smtClean="0">
                  <a:solidFill>
                    <a:schemeClr val="bg1"/>
                  </a:solidFill>
                </a:rPr>
                <a:t>PASAR SEKUNDER</a:t>
              </a:r>
              <a:endParaRPr lang="en-AU" b="1" dirty="0">
                <a:solidFill>
                  <a:schemeClr val="bg1"/>
                </a:solidFill>
              </a:endParaRPr>
            </a:p>
          </p:txBody>
        </p:sp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11" r="36917" b="76948"/>
            <a:stretch/>
          </p:blipFill>
          <p:spPr>
            <a:xfrm>
              <a:off x="1904681" y="4175769"/>
              <a:ext cx="1881084" cy="489667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17" t="-644" b="76948"/>
            <a:stretch/>
          </p:blipFill>
          <p:spPr>
            <a:xfrm flipH="1">
              <a:off x="1904681" y="4709170"/>
              <a:ext cx="1881084" cy="562153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0564" r="37428" b="76949"/>
            <a:stretch/>
          </p:blipFill>
          <p:spPr>
            <a:xfrm>
              <a:off x="1904681" y="5074930"/>
              <a:ext cx="1865844" cy="797472"/>
            </a:xfrm>
            <a:prstGeom prst="rect">
              <a:avLst/>
            </a:prstGeom>
          </p:spPr>
        </p:pic>
      </p:grpSp>
      <p:cxnSp>
        <p:nvCxnSpPr>
          <p:cNvPr id="51" name="Straight Arrow Connector 50"/>
          <p:cNvCxnSpPr/>
          <p:nvPr/>
        </p:nvCxnSpPr>
        <p:spPr>
          <a:xfrm flipH="1">
            <a:off x="3805697" y="4825881"/>
            <a:ext cx="1360645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434538" y="3275226"/>
            <a:ext cx="1241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err="1" smtClean="0"/>
              <a:t>Pengawasan</a:t>
            </a:r>
            <a:endParaRPr lang="en-AU" sz="1200" dirty="0"/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3300316" y="2755766"/>
            <a:ext cx="16318" cy="915796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988620" y="4008689"/>
            <a:ext cx="12410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 err="1" smtClean="0"/>
              <a:t>Langkah</a:t>
            </a:r>
            <a:r>
              <a:rPr lang="en-AU" sz="1600" b="1" dirty="0" smtClean="0"/>
              <a:t> 4</a:t>
            </a:r>
            <a:endParaRPr lang="en-AU" sz="1200" b="1" dirty="0" smtClean="0"/>
          </a:p>
          <a:p>
            <a:pPr algn="ctr"/>
            <a:r>
              <a:rPr lang="en-AU" sz="1400" dirty="0" err="1" smtClean="0"/>
              <a:t>Pencatatan</a:t>
            </a:r>
            <a:r>
              <a:rPr lang="en-AU" sz="1200" dirty="0" smtClean="0"/>
              <a:t> </a:t>
            </a:r>
            <a:r>
              <a:rPr lang="en-AU" sz="1200" dirty="0" err="1" smtClean="0"/>
              <a:t>Efek</a:t>
            </a:r>
            <a:r>
              <a:rPr lang="en-AU" sz="1200" dirty="0" smtClean="0"/>
              <a:t> di BEI</a:t>
            </a:r>
            <a:endParaRPr lang="en-AU" sz="1200" dirty="0"/>
          </a:p>
        </p:txBody>
      </p:sp>
      <p:cxnSp>
        <p:nvCxnSpPr>
          <p:cNvPr id="55" name="Straight Arrow Connector 54"/>
          <p:cNvCxnSpPr/>
          <p:nvPr/>
        </p:nvCxnSpPr>
        <p:spPr>
          <a:xfrm rot="10800000">
            <a:off x="1934158" y="1982908"/>
            <a:ext cx="1119712" cy="6003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0800000" flipH="1">
            <a:off x="1934158" y="1780187"/>
            <a:ext cx="1119712" cy="6003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5571318" y="955620"/>
            <a:ext cx="2586232" cy="1864414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400"/>
          </a:p>
        </p:txBody>
      </p:sp>
      <p:sp>
        <p:nvSpPr>
          <p:cNvPr id="58" name="TextBox 57"/>
          <p:cNvSpPr txBox="1"/>
          <p:nvPr/>
        </p:nvSpPr>
        <p:spPr>
          <a:xfrm>
            <a:off x="6855059" y="2187404"/>
            <a:ext cx="107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/>
              <a:t>OJK</a:t>
            </a:r>
            <a:endParaRPr lang="en-AU" sz="1400" b="1" dirty="0"/>
          </a:p>
        </p:txBody>
      </p:sp>
      <p:cxnSp>
        <p:nvCxnSpPr>
          <p:cNvPr id="59" name="Straight Arrow Connector 58"/>
          <p:cNvCxnSpPr/>
          <p:nvPr/>
        </p:nvCxnSpPr>
        <p:spPr>
          <a:xfrm rot="10800000">
            <a:off x="4553751" y="1982908"/>
            <a:ext cx="1119712" cy="6003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0800000" flipH="1">
            <a:off x="4553751" y="1780187"/>
            <a:ext cx="1119712" cy="6003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399039" y="2861917"/>
            <a:ext cx="17585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err="1" smtClean="0"/>
              <a:t>Langkah</a:t>
            </a:r>
            <a:r>
              <a:rPr lang="en-AU" sz="1600" b="1" dirty="0" smtClean="0"/>
              <a:t> 3</a:t>
            </a:r>
            <a:endParaRPr lang="en-AU" sz="1200" b="1" dirty="0" smtClean="0"/>
          </a:p>
          <a:p>
            <a:r>
              <a:rPr lang="en-AU" sz="1400" dirty="0" err="1" smtClean="0"/>
              <a:t>Penawaran</a:t>
            </a:r>
            <a:r>
              <a:rPr lang="en-AU" sz="1200" dirty="0" smtClean="0"/>
              <a:t> </a:t>
            </a:r>
            <a:r>
              <a:rPr lang="en-AU" sz="1200" dirty="0" err="1" smtClean="0"/>
              <a:t>Umum</a:t>
            </a:r>
            <a:endParaRPr lang="en-AU" sz="1200" dirty="0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1829" y="4278917"/>
            <a:ext cx="904405" cy="134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8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 err="1">
                <a:latin typeface="+mn-lt"/>
                <a:ea typeface="Meiryo UI" panose="020B0604030504040204" pitchFamily="34" charset="-128"/>
                <a:cs typeface="Meiryo UI" panose="020B0604030504040204" pitchFamily="34" charset="-128"/>
              </a:rPr>
              <a:t>Mengapa</a:t>
            </a:r>
            <a:r>
              <a:rPr lang="en-AU" b="1" dirty="0">
                <a:latin typeface="+mn-lt"/>
                <a:ea typeface="Meiryo UI" panose="020B0604030504040204" pitchFamily="34" charset="-128"/>
                <a:cs typeface="Meiryo UI" panose="020B0604030504040204" pitchFamily="34" charset="-128"/>
              </a:rPr>
              <a:t> INVESTASI SAHAM?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8213725"/>
            <a:ext cx="2133600" cy="365125"/>
          </a:xfrm>
        </p:spPr>
        <p:txBody>
          <a:bodyPr/>
          <a:lstStyle/>
          <a:p>
            <a:pPr>
              <a:defRPr/>
            </a:pPr>
            <a:fld id="{4D29D3A1-3178-4329-978D-BF97E1E6BC8D}" type="slidenum">
              <a:rPr lang="en-SG" smtClean="0"/>
              <a:pPr>
                <a:defRPr/>
              </a:pPr>
              <a:t>17</a:t>
            </a:fld>
            <a:endParaRPr lang="en-SG"/>
          </a:p>
        </p:txBody>
      </p:sp>
      <p:grpSp>
        <p:nvGrpSpPr>
          <p:cNvPr id="7" name="Grup 6"/>
          <p:cNvGrpSpPr/>
          <p:nvPr/>
        </p:nvGrpSpPr>
        <p:grpSpPr>
          <a:xfrm>
            <a:off x="-795122" y="1278812"/>
            <a:ext cx="11706907" cy="3876588"/>
            <a:chOff x="-795122" y="1278812"/>
            <a:chExt cx="11706907" cy="3876588"/>
          </a:xfrm>
        </p:grpSpPr>
        <p:sp>
          <p:nvSpPr>
            <p:cNvPr id="10" name="TextBox 9"/>
            <p:cNvSpPr txBox="1"/>
            <p:nvPr/>
          </p:nvSpPr>
          <p:spPr>
            <a:xfrm>
              <a:off x="541181" y="4134935"/>
              <a:ext cx="26792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600" b="1" dirty="0" err="1">
                  <a:ea typeface="Meiryo UI" panose="020B0604030504040204" pitchFamily="34" charset="-128"/>
                  <a:cs typeface="Meiryo UI" panose="020B0604030504040204" pitchFamily="34" charset="-128"/>
                </a:rPr>
                <a:t>mudah</a:t>
              </a:r>
              <a:r>
                <a:rPr lang="en-AU" sz="3600" b="1" dirty="0">
                  <a:ea typeface="Meiryo UI" panose="020B0604030504040204" pitchFamily="34" charset="-128"/>
                  <a:cs typeface="Meiryo UI" panose="020B0604030504040204" pitchFamily="34" charset="-128"/>
                </a:rPr>
                <a:t>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43200" y="4134935"/>
              <a:ext cx="36005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600" b="1" dirty="0" err="1">
                  <a:ea typeface="Meiryo UI" panose="020B0604030504040204" pitchFamily="34" charset="-128"/>
                  <a:cs typeface="Meiryo UI" panose="020B0604030504040204" pitchFamily="34" charset="-128"/>
                </a:rPr>
                <a:t>terjangkau</a:t>
              </a:r>
              <a:r>
                <a:rPr lang="en-AU" sz="3600" b="1" dirty="0">
                  <a:ea typeface="Meiryo UI" panose="020B0604030504040204" pitchFamily="34" charset="-128"/>
                  <a:cs typeface="Meiryo UI" panose="020B0604030504040204" pitchFamily="34" charset="-128"/>
                </a:rPr>
                <a:t>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43600" y="4165713"/>
              <a:ext cx="32874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200" b="1" dirty="0" err="1">
                  <a:ea typeface="Meiryo UI" panose="020B0604030504040204" pitchFamily="34" charset="-128"/>
                  <a:cs typeface="Meiryo UI" panose="020B0604030504040204" pitchFamily="34" charset="-128"/>
                </a:rPr>
                <a:t>menguntungkan</a:t>
              </a:r>
              <a:r>
                <a:rPr lang="en-AU" sz="3200" b="1" dirty="0">
                  <a:ea typeface="Meiryo UI" panose="020B0604030504040204" pitchFamily="34" charset="-128"/>
                  <a:cs typeface="Meiryo UI" panose="020B0604030504040204" pitchFamily="34" charset="-128"/>
                </a:rPr>
                <a:t>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43744" y="4693735"/>
              <a:ext cx="45680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b="1" dirty="0" err="1">
                  <a:solidFill>
                    <a:srgbClr val="A50021"/>
                  </a:solidFill>
                  <a:cs typeface="Leelawadee" panose="020B0502040204020203" pitchFamily="34" charset="-34"/>
                </a:rPr>
                <a:t>Asalkan</a:t>
              </a:r>
              <a:r>
                <a:rPr lang="en-AU" sz="2400" b="1" dirty="0">
                  <a:solidFill>
                    <a:srgbClr val="A50021"/>
                  </a:solidFill>
                  <a:cs typeface="Leelawadee" panose="020B0502040204020203" pitchFamily="34" charset="-34"/>
                </a:rPr>
                <a:t> </a:t>
              </a:r>
              <a:r>
                <a:rPr lang="en-AU" sz="2400" b="1" dirty="0" err="1">
                  <a:solidFill>
                    <a:srgbClr val="A50021"/>
                  </a:solidFill>
                  <a:cs typeface="Leelawadee" panose="020B0502040204020203" pitchFamily="34" charset="-34"/>
                </a:rPr>
                <a:t>tahu</a:t>
              </a:r>
              <a:r>
                <a:rPr lang="en-AU" sz="2400" b="1" dirty="0">
                  <a:solidFill>
                    <a:srgbClr val="A50021"/>
                  </a:solidFill>
                  <a:cs typeface="Leelawadee" panose="020B0502040204020203" pitchFamily="34" charset="-34"/>
                </a:rPr>
                <a:t> </a:t>
              </a:r>
              <a:r>
                <a:rPr lang="en-AU" sz="2400" b="1" dirty="0" err="1">
                  <a:solidFill>
                    <a:srgbClr val="A50021"/>
                  </a:solidFill>
                  <a:cs typeface="Leelawadee" panose="020B0502040204020203" pitchFamily="34" charset="-34"/>
                </a:rPr>
                <a:t>caranya</a:t>
              </a:r>
              <a:r>
                <a:rPr lang="en-AU" sz="2400" b="1" dirty="0">
                  <a:solidFill>
                    <a:srgbClr val="A50021"/>
                  </a:solidFill>
                  <a:cs typeface="Leelawadee" panose="020B0502040204020203" pitchFamily="34" charset="-34"/>
                </a:rPr>
                <a:t>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795122" y="1278812"/>
              <a:ext cx="5007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AU" sz="2800" b="1" dirty="0"/>
                <a:t>INVESTASI SAHAM </a:t>
              </a:r>
              <a:r>
                <a:rPr lang="en-AU" sz="2800" b="1" dirty="0" err="1"/>
                <a:t>itu</a:t>
              </a:r>
              <a:r>
                <a:rPr lang="en-AU" sz="2800" b="1" dirty="0"/>
                <a:t>:</a:t>
              </a:r>
            </a:p>
          </p:txBody>
        </p:sp>
        <p:pic>
          <p:nvPicPr>
            <p:cNvPr id="1026" name="Picture 2" descr="http://s1.hubimg.com/u/638628_f26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244" y="2338035"/>
              <a:ext cx="2052555" cy="1752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www.redplanetdesign.com.au/wp-content/uploads/2012/08/affordable-website-design-300x3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177" y="2176868"/>
              <a:ext cx="2080274" cy="2080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3933872" y="2435083"/>
              <a:ext cx="714328" cy="6971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918879" y="2416314"/>
              <a:ext cx="9579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000" b="1" dirty="0" err="1"/>
                <a:t>Rp</a:t>
              </a:r>
              <a:endParaRPr lang="en-AU" sz="2400" b="1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7355" b="10359"/>
            <a:stretch/>
          </p:blipFill>
          <p:spPr>
            <a:xfrm>
              <a:off x="6314016" y="2166570"/>
              <a:ext cx="2546610" cy="20954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296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Investasi</a:t>
            </a:r>
            <a:r>
              <a:rPr lang="en-AU" dirty="0"/>
              <a:t> </a:t>
            </a:r>
            <a:r>
              <a:rPr lang="en-AU" dirty="0" err="1"/>
              <a:t>Saham</a:t>
            </a:r>
            <a:r>
              <a:rPr lang="en-AU" dirty="0"/>
              <a:t> </a:t>
            </a:r>
            <a:r>
              <a:rPr lang="en-AU" dirty="0" err="1"/>
              <a:t>itu</a:t>
            </a:r>
            <a:r>
              <a:rPr lang="en-AU" dirty="0"/>
              <a:t>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8213725"/>
            <a:ext cx="2133600" cy="365125"/>
          </a:xfrm>
        </p:spPr>
        <p:txBody>
          <a:bodyPr/>
          <a:lstStyle/>
          <a:p>
            <a:pPr>
              <a:defRPr/>
            </a:pPr>
            <a:fld id="{4D29D3A1-3178-4329-978D-BF97E1E6BC8D}" type="slidenum">
              <a:rPr lang="en-SG" smtClean="0"/>
              <a:pPr>
                <a:defRPr/>
              </a:pPr>
              <a:t>18</a:t>
            </a:fld>
            <a:endParaRPr lang="en-SG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020781"/>
              </p:ext>
            </p:extLst>
          </p:nvPr>
        </p:nvGraphicFramePr>
        <p:xfrm>
          <a:off x="533400" y="1143000"/>
          <a:ext cx="7391398" cy="4343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479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/>
                        <a:t>Karena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err="1"/>
                        <a:t>Sehingga</a:t>
                      </a:r>
                      <a:endParaRPr lang="en-A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8360">
                <a:tc>
                  <a:txBody>
                    <a:bodyPr/>
                    <a:lstStyle/>
                    <a:p>
                      <a:r>
                        <a:rPr lang="en-AU" sz="2400" b="1" dirty="0" err="1"/>
                        <a:t>Mudah</a:t>
                      </a:r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/>
                        <a:t>Banyak</a:t>
                      </a:r>
                      <a:r>
                        <a:rPr lang="en-AU" dirty="0"/>
                        <a:t> </a:t>
                      </a:r>
                      <a:r>
                        <a:rPr lang="en-AU" dirty="0" err="1"/>
                        <a:t>perusahaan</a:t>
                      </a:r>
                      <a:r>
                        <a:rPr lang="en-AU" dirty="0"/>
                        <a:t> </a:t>
                      </a:r>
                      <a:r>
                        <a:rPr lang="en-AU" dirty="0" err="1"/>
                        <a:t>sekuritas</a:t>
                      </a:r>
                      <a:r>
                        <a:rPr lang="en-AU" dirty="0"/>
                        <a:t> </a:t>
                      </a:r>
                      <a:r>
                        <a:rPr lang="en-AU" dirty="0" err="1"/>
                        <a:t>dan</a:t>
                      </a:r>
                      <a:r>
                        <a:rPr lang="en-AU" dirty="0"/>
                        <a:t> </a:t>
                      </a:r>
                      <a:r>
                        <a:rPr lang="en-AU" dirty="0" err="1"/>
                        <a:t>manajer</a:t>
                      </a:r>
                      <a:r>
                        <a:rPr lang="en-AU" dirty="0"/>
                        <a:t> </a:t>
                      </a:r>
                      <a:r>
                        <a:rPr lang="en-AU" dirty="0" err="1"/>
                        <a:t>Investasi</a:t>
                      </a:r>
                      <a:r>
                        <a:rPr lang="en-AU" baseline="0" dirty="0"/>
                        <a:t> yang </a:t>
                      </a:r>
                      <a:r>
                        <a:rPr lang="en-AU" baseline="0" dirty="0" err="1"/>
                        <a:t>dapat</a:t>
                      </a:r>
                      <a:r>
                        <a:rPr lang="en-AU" baseline="0" dirty="0"/>
                        <a:t> </a:t>
                      </a:r>
                      <a:r>
                        <a:rPr lang="en-AU" baseline="0" dirty="0" err="1"/>
                        <a:t>memberi</a:t>
                      </a:r>
                      <a:r>
                        <a:rPr lang="en-AU" baseline="0" dirty="0"/>
                        <a:t> </a:t>
                      </a:r>
                      <a:r>
                        <a:rPr lang="en-AU" baseline="0" dirty="0" err="1"/>
                        <a:t>rekomendasi</a:t>
                      </a:r>
                      <a:r>
                        <a:rPr lang="en-AU" baseline="0" dirty="0"/>
                        <a:t> </a:t>
                      </a:r>
                      <a:r>
                        <a:rPr lang="en-AU" baseline="0" dirty="0" err="1"/>
                        <a:t>investasi</a:t>
                      </a:r>
                      <a:r>
                        <a:rPr lang="en-AU" baseline="0" dirty="0"/>
                        <a:t> </a:t>
                      </a:r>
                      <a:r>
                        <a:rPr lang="en-AU" dirty="0" err="1"/>
                        <a:t>dan</a:t>
                      </a:r>
                      <a:r>
                        <a:rPr lang="en-AU" dirty="0"/>
                        <a:t> </a:t>
                      </a:r>
                      <a:r>
                        <a:rPr lang="en-AU" baseline="0" dirty="0" err="1"/>
                        <a:t>ada</a:t>
                      </a:r>
                      <a:r>
                        <a:rPr lang="en-AU" baseline="0" dirty="0"/>
                        <a:t> </a:t>
                      </a:r>
                      <a:r>
                        <a:rPr lang="en-AU" i="1" baseline="0" dirty="0"/>
                        <a:t>online trading</a:t>
                      </a:r>
                      <a:r>
                        <a:rPr lang="en-AU" baseline="0" dirty="0"/>
                        <a:t>.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AU" dirty="0"/>
                        <a:t>TIDAK</a:t>
                      </a:r>
                      <a:r>
                        <a:rPr lang="en-AU" baseline="0" dirty="0"/>
                        <a:t> </a:t>
                      </a:r>
                      <a:r>
                        <a:rPr lang="en-AU" baseline="0" dirty="0" err="1"/>
                        <a:t>m</a:t>
                      </a:r>
                      <a:r>
                        <a:rPr lang="en-AU" dirty="0" err="1"/>
                        <a:t>emerlukan</a:t>
                      </a:r>
                      <a:r>
                        <a:rPr lang="en-AU" dirty="0"/>
                        <a:t> </a:t>
                      </a:r>
                      <a:r>
                        <a:rPr lang="en-AU" dirty="0" err="1"/>
                        <a:t>pengetahuan</a:t>
                      </a:r>
                      <a:r>
                        <a:rPr lang="en-AU" baseline="0" dirty="0"/>
                        <a:t> yang </a:t>
                      </a:r>
                      <a:r>
                        <a:rPr lang="en-AU" baseline="0" dirty="0" err="1"/>
                        <a:t>mendalam</a:t>
                      </a:r>
                      <a:endParaRPr lang="en-AU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AU" baseline="0" dirty="0"/>
                        <a:t>TIDAK </a:t>
                      </a:r>
                      <a:r>
                        <a:rPr lang="en-AU" baseline="0" dirty="0" err="1"/>
                        <a:t>S</a:t>
                      </a:r>
                      <a:r>
                        <a:rPr lang="en-AU" dirty="0" err="1"/>
                        <a:t>ulit</a:t>
                      </a:r>
                      <a:r>
                        <a:rPr lang="en-AU" dirty="0"/>
                        <a:t> </a:t>
                      </a:r>
                      <a:r>
                        <a:rPr lang="en-AU" dirty="0" err="1"/>
                        <a:t>untuk</a:t>
                      </a:r>
                      <a:r>
                        <a:rPr lang="en-AU" dirty="0"/>
                        <a:t> </a:t>
                      </a:r>
                      <a:r>
                        <a:rPr lang="en-AU" dirty="0" err="1"/>
                        <a:t>melakukan</a:t>
                      </a:r>
                      <a:r>
                        <a:rPr lang="en-AU" dirty="0"/>
                        <a:t> </a:t>
                      </a:r>
                      <a:r>
                        <a:rPr lang="en-AU" dirty="0" err="1"/>
                        <a:t>pemantauan</a:t>
                      </a:r>
                      <a:endParaRPr lang="en-AU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AU" dirty="0"/>
                        <a:t>TIDAK </a:t>
                      </a:r>
                      <a:r>
                        <a:rPr lang="en-AU" dirty="0" err="1"/>
                        <a:t>perlu</a:t>
                      </a:r>
                      <a:r>
                        <a:rPr lang="en-AU" dirty="0"/>
                        <a:t> </a:t>
                      </a:r>
                      <a:r>
                        <a:rPr lang="en-AU" dirty="0" err="1"/>
                        <a:t>pemahaman</a:t>
                      </a:r>
                      <a:r>
                        <a:rPr lang="en-AU" dirty="0"/>
                        <a:t> yang </a:t>
                      </a:r>
                      <a:r>
                        <a:rPr lang="en-AU" dirty="0" err="1"/>
                        <a:t>kuat</a:t>
                      </a:r>
                      <a:r>
                        <a:rPr lang="en-AU" dirty="0"/>
                        <a:t> </a:t>
                      </a:r>
                      <a:r>
                        <a:rPr lang="en-AU" dirty="0" err="1"/>
                        <a:t>atas</a:t>
                      </a:r>
                      <a:r>
                        <a:rPr lang="en-AU" dirty="0"/>
                        <a:t> </a:t>
                      </a:r>
                      <a:r>
                        <a:rPr lang="en-AU" dirty="0" err="1"/>
                        <a:t>teknologi</a:t>
                      </a:r>
                      <a:r>
                        <a:rPr lang="en-AU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b="1" dirty="0" err="1"/>
                        <a:t>Terjangkau</a:t>
                      </a:r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/>
                        <a:t>Mulai</a:t>
                      </a:r>
                      <a:r>
                        <a:rPr lang="en-AU" dirty="0"/>
                        <a:t> </a:t>
                      </a:r>
                      <a:r>
                        <a:rPr lang="en-AU" dirty="0" err="1"/>
                        <a:t>dari</a:t>
                      </a:r>
                      <a:r>
                        <a:rPr lang="en-AU" dirty="0"/>
                        <a:t> Rp</a:t>
                      </a:r>
                      <a:r>
                        <a:rPr lang="en-AU" baseline="0" dirty="0"/>
                        <a:t>100 </a:t>
                      </a:r>
                      <a:r>
                        <a:rPr lang="en-AU" baseline="0" dirty="0" err="1"/>
                        <a:t>ribu</a:t>
                      </a:r>
                      <a:r>
                        <a:rPr lang="en-AU" baseline="0" dirty="0"/>
                        <a:t> </a:t>
                      </a:r>
                      <a:r>
                        <a:rPr lang="en-AU" baseline="0" dirty="0" err="1"/>
                        <a:t>setiap</a:t>
                      </a:r>
                      <a:r>
                        <a:rPr lang="en-AU" baseline="0" dirty="0"/>
                        <a:t> </a:t>
                      </a:r>
                      <a:r>
                        <a:rPr lang="en-AU" baseline="0" dirty="0" err="1"/>
                        <a:t>bulan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TIDAK</a:t>
                      </a:r>
                      <a:r>
                        <a:rPr lang="en-AU" baseline="0" dirty="0"/>
                        <a:t> </a:t>
                      </a:r>
                      <a:r>
                        <a:rPr lang="en-AU" baseline="0" dirty="0" err="1"/>
                        <a:t>membutuhkan</a:t>
                      </a:r>
                      <a:r>
                        <a:rPr lang="en-AU" baseline="0" dirty="0"/>
                        <a:t> modal yang </a:t>
                      </a:r>
                      <a:r>
                        <a:rPr lang="en-AU" baseline="0" dirty="0" err="1"/>
                        <a:t>besar</a:t>
                      </a:r>
                      <a:r>
                        <a:rPr lang="en-AU" baseline="0" dirty="0"/>
                        <a:t>.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b="1" dirty="0" err="1"/>
                        <a:t>Mengun-tungkan</a:t>
                      </a:r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/>
                        <a:t>Investasi</a:t>
                      </a:r>
                      <a:r>
                        <a:rPr lang="en-AU" dirty="0"/>
                        <a:t> </a:t>
                      </a:r>
                      <a:r>
                        <a:rPr lang="en-AU" dirty="0" err="1"/>
                        <a:t>secara</a:t>
                      </a:r>
                      <a:r>
                        <a:rPr lang="en-AU" baseline="0" dirty="0"/>
                        <a:t> </a:t>
                      </a:r>
                      <a:r>
                        <a:rPr lang="en-AU" baseline="0" dirty="0" err="1"/>
                        <a:t>berkala</a:t>
                      </a:r>
                      <a:r>
                        <a:rPr lang="en-AU" baseline="0" dirty="0"/>
                        <a:t> </a:t>
                      </a:r>
                      <a:r>
                        <a:rPr lang="en-AU" baseline="0" dirty="0" err="1"/>
                        <a:t>dengan</a:t>
                      </a:r>
                      <a:r>
                        <a:rPr lang="en-AU" baseline="0" dirty="0"/>
                        <a:t> </a:t>
                      </a:r>
                      <a:r>
                        <a:rPr lang="en-AU" baseline="0" dirty="0" err="1"/>
                        <a:t>orientasi</a:t>
                      </a:r>
                      <a:r>
                        <a:rPr lang="en-AU" baseline="0" dirty="0"/>
                        <a:t> </a:t>
                      </a:r>
                      <a:r>
                        <a:rPr lang="en-AU" baseline="0" dirty="0" err="1"/>
                        <a:t>jangka</a:t>
                      </a:r>
                      <a:r>
                        <a:rPr lang="en-AU" baseline="0" dirty="0"/>
                        <a:t> </a:t>
                      </a:r>
                      <a:r>
                        <a:rPr lang="en-AU" baseline="0" dirty="0" err="1"/>
                        <a:t>panjang</a:t>
                      </a:r>
                      <a:r>
                        <a:rPr lang="en-AU" baseline="0" dirty="0"/>
                        <a:t>.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AU" dirty="0" err="1"/>
                        <a:t>Investasi</a:t>
                      </a:r>
                      <a:r>
                        <a:rPr lang="en-AU" baseline="0" dirty="0"/>
                        <a:t> di </a:t>
                      </a:r>
                      <a:r>
                        <a:rPr lang="en-AU" baseline="0" dirty="0" err="1"/>
                        <a:t>pasar</a:t>
                      </a:r>
                      <a:r>
                        <a:rPr lang="en-AU" baseline="0" dirty="0"/>
                        <a:t> modal BUKAN </a:t>
                      </a:r>
                      <a:r>
                        <a:rPr lang="en-AU" baseline="0" dirty="0" err="1"/>
                        <a:t>judi</a:t>
                      </a:r>
                      <a:r>
                        <a:rPr lang="en-AU" baseline="0" dirty="0"/>
                        <a:t>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AU" baseline="0" dirty="0"/>
                        <a:t>TIDAK </a:t>
                      </a:r>
                      <a:r>
                        <a:rPr lang="en-AU" baseline="0" dirty="0" err="1"/>
                        <a:t>memiliki</a:t>
                      </a:r>
                      <a:r>
                        <a:rPr lang="en-AU" baseline="0" dirty="0"/>
                        <a:t> </a:t>
                      </a:r>
                      <a:r>
                        <a:rPr lang="en-AU" baseline="0" dirty="0" err="1"/>
                        <a:t>risiko</a:t>
                      </a:r>
                      <a:r>
                        <a:rPr lang="en-AU" baseline="0" dirty="0"/>
                        <a:t> yang </a:t>
                      </a:r>
                      <a:r>
                        <a:rPr lang="en-AU" baseline="0" dirty="0" err="1"/>
                        <a:t>tinggi</a:t>
                      </a:r>
                      <a:r>
                        <a:rPr lang="en-AU" baseline="0" dirty="0"/>
                        <a:t>.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049" y="1143000"/>
            <a:ext cx="1483151" cy="21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9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28472" y="718658"/>
            <a:ext cx="5901459" cy="4177402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Beli</a:t>
            </a:r>
            <a:r>
              <a:rPr lang="en-AU" dirty="0"/>
              <a:t> Motor Tiger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Saham</a:t>
            </a:r>
            <a:r>
              <a:rPr lang="en-AU" dirty="0"/>
              <a:t> Astra </a:t>
            </a:r>
            <a:r>
              <a:rPr lang="en-AU" dirty="0" err="1"/>
              <a:t>nya</a:t>
            </a:r>
            <a:r>
              <a:rPr lang="en-AU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772400" y="6135688"/>
            <a:ext cx="2133600" cy="365125"/>
          </a:xfrm>
        </p:spPr>
        <p:txBody>
          <a:bodyPr/>
          <a:lstStyle/>
          <a:p>
            <a:fld id="{BC432632-5D98-4D9F-AF6A-A6F5CC9FDF74}" type="slidenum">
              <a:rPr lang="en-SG" smtClean="0"/>
              <a:pPr/>
              <a:t>19</a:t>
            </a:fld>
            <a:endParaRPr lang="en-SG"/>
          </a:p>
        </p:txBody>
      </p:sp>
      <p:sp>
        <p:nvSpPr>
          <p:cNvPr id="14" name="Title 2"/>
          <p:cNvSpPr txBox="1">
            <a:spLocks/>
          </p:cNvSpPr>
          <p:nvPr/>
        </p:nvSpPr>
        <p:spPr bwMode="auto">
          <a:xfrm>
            <a:off x="6894407" y="2154842"/>
            <a:ext cx="2335850" cy="89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AU" sz="4800" b="1" dirty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2017</a:t>
            </a:r>
            <a:endParaRPr lang="en-AU" sz="900" b="1" dirty="0">
              <a:solidFill>
                <a:srgbClr val="C0000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r"/>
            <a:r>
              <a:rPr lang="en-AU" sz="1000" dirty="0">
                <a:latin typeface="Leelawadee" panose="020B0502040204020203" pitchFamily="34" charset="-34"/>
                <a:cs typeface="Leelawadee" panose="020B0502040204020203" pitchFamily="34" charset="-34"/>
              </a:rPr>
              <a:t>per </a:t>
            </a:r>
            <a:r>
              <a:rPr lang="en-AU" sz="10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Januari</a:t>
            </a:r>
            <a:r>
              <a:rPr lang="en-AU" sz="1000" dirty="0">
                <a:latin typeface="Leelawadee" panose="020B0502040204020203" pitchFamily="34" charset="-34"/>
                <a:cs typeface="Leelawadee" panose="020B0502040204020203" pitchFamily="34" charset="-34"/>
              </a:rPr>
              <a:t> 2017</a:t>
            </a:r>
          </a:p>
        </p:txBody>
      </p:sp>
      <p:sp>
        <p:nvSpPr>
          <p:cNvPr id="15" name="Title 2"/>
          <p:cNvSpPr txBox="1">
            <a:spLocks/>
          </p:cNvSpPr>
          <p:nvPr/>
        </p:nvSpPr>
        <p:spPr bwMode="auto">
          <a:xfrm>
            <a:off x="-49372" y="1134455"/>
            <a:ext cx="2147977" cy="75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AU" sz="4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1993</a:t>
            </a:r>
          </a:p>
        </p:txBody>
      </p:sp>
      <p:sp>
        <p:nvSpPr>
          <p:cNvPr id="21" name="Title 2"/>
          <p:cNvSpPr txBox="1">
            <a:spLocks/>
          </p:cNvSpPr>
          <p:nvPr/>
        </p:nvSpPr>
        <p:spPr bwMode="auto">
          <a:xfrm>
            <a:off x="541707" y="3468367"/>
            <a:ext cx="1988830" cy="75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AU" dirty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Rp8 </a:t>
            </a:r>
            <a:r>
              <a:rPr lang="en-AU" dirty="0" err="1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jt</a:t>
            </a:r>
            <a:endParaRPr lang="en-AU" dirty="0">
              <a:solidFill>
                <a:srgbClr val="C0000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23" name="Picture 6" descr="D:\Gambar\Arrow.gif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tx2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933" t="34871" b="23859"/>
          <a:stretch>
            <a:fillRect/>
          </a:stretch>
        </p:blipFill>
        <p:spPr bwMode="auto">
          <a:xfrm rot="3331455">
            <a:off x="4433375" y="1912765"/>
            <a:ext cx="2056659" cy="117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blog.mortech.co.id/wp-content/uploads/2014/11/wpid-honda-tiger-2012-600x43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8" t="1409" b="54043"/>
          <a:stretch/>
        </p:blipFill>
        <p:spPr bwMode="auto">
          <a:xfrm>
            <a:off x="228471" y="1840452"/>
            <a:ext cx="2423734" cy="156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le 2"/>
          <p:cNvSpPr txBox="1">
            <a:spLocks/>
          </p:cNvSpPr>
          <p:nvPr/>
        </p:nvSpPr>
        <p:spPr bwMode="auto">
          <a:xfrm>
            <a:off x="5758141" y="5083677"/>
            <a:ext cx="2636143" cy="83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AU" b="1" dirty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Rp435 </a:t>
            </a:r>
            <a:r>
              <a:rPr lang="en-AU" b="1" dirty="0" err="1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jt</a:t>
            </a:r>
            <a:endParaRPr lang="en-AU" b="1" dirty="0">
              <a:solidFill>
                <a:srgbClr val="C0000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1028" name="Picture 4" descr="http://spidercars.net/wp-content/uploads/images/2011-Honda-CR-V_74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8" y="3052632"/>
            <a:ext cx="3270718" cy="228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2"/>
          <p:cNvSpPr txBox="1">
            <a:spLocks/>
          </p:cNvSpPr>
          <p:nvPr/>
        </p:nvSpPr>
        <p:spPr bwMode="auto">
          <a:xfrm>
            <a:off x="7043806" y="1256245"/>
            <a:ext cx="2169689" cy="73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AU" sz="1600" b="1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5.338% growth</a:t>
            </a:r>
          </a:p>
          <a:p>
            <a:pPr algn="r"/>
            <a:r>
              <a:rPr lang="en-AU" sz="1600" b="1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23 </a:t>
            </a:r>
            <a:r>
              <a:rPr lang="en-AU" sz="1600" b="1" dirty="0" err="1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tahun</a:t>
            </a:r>
            <a:endParaRPr lang="en-AU" sz="1600" b="1" dirty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pPr algn="r"/>
            <a:r>
              <a:rPr lang="en-AU" sz="1600" b="1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19% CAGR</a:t>
            </a:r>
          </a:p>
        </p:txBody>
      </p:sp>
      <p:grpSp>
        <p:nvGrpSpPr>
          <p:cNvPr id="22" name="Group 51"/>
          <p:cNvGrpSpPr/>
          <p:nvPr/>
        </p:nvGrpSpPr>
        <p:grpSpPr>
          <a:xfrm>
            <a:off x="3222729" y="1797199"/>
            <a:ext cx="947989" cy="1195409"/>
            <a:chOff x="3648097" y="2171458"/>
            <a:chExt cx="947989" cy="1195409"/>
          </a:xfrm>
        </p:grpSpPr>
        <p:sp>
          <p:nvSpPr>
            <p:cNvPr id="25" name="TextBox 52"/>
            <p:cNvSpPr txBox="1"/>
            <p:nvPr/>
          </p:nvSpPr>
          <p:spPr>
            <a:xfrm>
              <a:off x="3648097" y="2171458"/>
              <a:ext cx="947989" cy="11954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400" dirty="0" err="1">
                  <a:solidFill>
                    <a:srgbClr val="C00000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Saham</a:t>
              </a:r>
              <a:endParaRPr lang="en-US" dirty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endParaRPr>
            </a:p>
            <a:p>
              <a:pPr algn="ctr"/>
              <a:r>
                <a:rPr lang="en-US" b="1" dirty="0">
                  <a:solidFill>
                    <a:srgbClr val="C00000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ASII</a:t>
              </a:r>
              <a:endParaRPr lang="id-ID" b="1" dirty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pic>
          <p:nvPicPr>
            <p:cNvPr id="29" name="Picture 5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2204" y="2855265"/>
              <a:ext cx="839774" cy="419887"/>
            </a:xfrm>
            <a:prstGeom prst="rect">
              <a:avLst/>
            </a:prstGeom>
          </p:spPr>
        </p:pic>
      </p:grpSp>
      <p:sp>
        <p:nvSpPr>
          <p:cNvPr id="30" name="TextBox 55"/>
          <p:cNvSpPr txBox="1"/>
          <p:nvPr/>
        </p:nvSpPr>
        <p:spPr>
          <a:xfrm>
            <a:off x="2669459" y="3145202"/>
            <a:ext cx="2041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Leelawadee" panose="020B0502040204020203" pitchFamily="34" charset="-34"/>
                <a:cs typeface="Leelawadee" panose="020B0502040204020203" pitchFamily="34" charset="-34"/>
              </a:rPr>
              <a:t>500 </a:t>
            </a:r>
            <a:r>
              <a:rPr lang="en-US" b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lembar</a:t>
            </a:r>
            <a:endParaRPr lang="en-US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/>
            <a:r>
              <a:rPr lang="en-US" b="1" dirty="0">
                <a:latin typeface="Leelawadee" panose="020B0502040204020203" pitchFamily="34" charset="-34"/>
                <a:cs typeface="Leelawadee" panose="020B0502040204020203" pitchFamily="34" charset="-34"/>
              </a:rPr>
              <a:t>Rp</a:t>
            </a:r>
            <a:r>
              <a:rPr lang="en-US" b="1" dirty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16,000</a:t>
            </a:r>
            <a:r>
              <a:rPr lang="en-US" b="1" dirty="0">
                <a:latin typeface="Leelawadee" panose="020B0502040204020203" pitchFamily="34" charset="-34"/>
                <a:cs typeface="Leelawadee" panose="020B0502040204020203" pitchFamily="34" charset="-34"/>
              </a:rPr>
              <a:t>/</a:t>
            </a:r>
            <a:r>
              <a:rPr lang="en-US" b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saham</a:t>
            </a:r>
            <a:endParaRPr lang="en-US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grpSp>
        <p:nvGrpSpPr>
          <p:cNvPr id="31" name="Group 51"/>
          <p:cNvGrpSpPr/>
          <p:nvPr/>
        </p:nvGrpSpPr>
        <p:grpSpPr>
          <a:xfrm>
            <a:off x="4989944" y="3466361"/>
            <a:ext cx="947989" cy="1195409"/>
            <a:chOff x="3648097" y="2171458"/>
            <a:chExt cx="947989" cy="1195409"/>
          </a:xfrm>
        </p:grpSpPr>
        <p:sp>
          <p:nvSpPr>
            <p:cNvPr id="32" name="TextBox 52"/>
            <p:cNvSpPr txBox="1"/>
            <p:nvPr/>
          </p:nvSpPr>
          <p:spPr>
            <a:xfrm>
              <a:off x="3648097" y="2171458"/>
              <a:ext cx="947989" cy="11954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400" dirty="0" err="1">
                  <a:solidFill>
                    <a:srgbClr val="C00000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Saham</a:t>
              </a:r>
              <a:endParaRPr lang="en-US" dirty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endParaRPr>
            </a:p>
            <a:p>
              <a:pPr algn="ctr"/>
              <a:r>
                <a:rPr lang="en-US" b="1" dirty="0">
                  <a:solidFill>
                    <a:srgbClr val="C00000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ASII</a:t>
              </a:r>
              <a:endParaRPr lang="id-ID" b="1" dirty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pic>
          <p:nvPicPr>
            <p:cNvPr id="33" name="Picture 5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2204" y="2855265"/>
              <a:ext cx="839774" cy="419887"/>
            </a:xfrm>
            <a:prstGeom prst="rect">
              <a:avLst/>
            </a:prstGeom>
          </p:spPr>
        </p:pic>
      </p:grpSp>
      <p:sp>
        <p:nvSpPr>
          <p:cNvPr id="34" name="TextBox 55"/>
          <p:cNvSpPr txBox="1"/>
          <p:nvPr/>
        </p:nvSpPr>
        <p:spPr>
          <a:xfrm>
            <a:off x="4170718" y="4701253"/>
            <a:ext cx="2425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Leelawadee" panose="020B0502040204020203" pitchFamily="34" charset="-34"/>
                <a:cs typeface="Leelawadee" panose="020B0502040204020203" pitchFamily="34" charset="-34"/>
              </a:rPr>
              <a:t>500 </a:t>
            </a:r>
            <a:r>
              <a:rPr lang="en-US" b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lembar</a:t>
            </a:r>
            <a:endParaRPr lang="en-US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/>
            <a:r>
              <a:rPr lang="en-US" b="1" dirty="0">
                <a:latin typeface="Leelawadee" panose="020B0502040204020203" pitchFamily="34" charset="-34"/>
                <a:cs typeface="Leelawadee" panose="020B0502040204020203" pitchFamily="34" charset="-34"/>
              </a:rPr>
              <a:t>Rp</a:t>
            </a:r>
            <a:r>
              <a:rPr lang="en-US" b="1" dirty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869.538*</a:t>
            </a:r>
            <a:r>
              <a:rPr lang="en-US" b="1" dirty="0">
                <a:latin typeface="Leelawadee" panose="020B0502040204020203" pitchFamily="34" charset="-34"/>
                <a:cs typeface="Leelawadee" panose="020B0502040204020203" pitchFamily="34" charset="-34"/>
              </a:rPr>
              <a:t>/</a:t>
            </a:r>
            <a:r>
              <a:rPr lang="en-US" b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saham</a:t>
            </a:r>
            <a:endParaRPr lang="en-US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/>
            <a:r>
              <a:rPr lang="en-US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(</a:t>
            </a:r>
            <a:r>
              <a:rPr lang="en-US" sz="12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Harga</a:t>
            </a:r>
            <a:r>
              <a:rPr lang="en-US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 Pasar Rp8,175)</a:t>
            </a:r>
            <a:endParaRPr lang="en-US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5" name="TextBox 48"/>
          <p:cNvSpPr txBox="1"/>
          <p:nvPr/>
        </p:nvSpPr>
        <p:spPr>
          <a:xfrm>
            <a:off x="2553318" y="1894678"/>
            <a:ext cx="530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5400" dirty="0"/>
              <a:t>≈</a:t>
            </a:r>
          </a:p>
        </p:txBody>
      </p:sp>
      <p:sp>
        <p:nvSpPr>
          <p:cNvPr id="36" name="TextBox 47"/>
          <p:cNvSpPr txBox="1"/>
          <p:nvPr/>
        </p:nvSpPr>
        <p:spPr>
          <a:xfrm>
            <a:off x="169257" y="5759032"/>
            <a:ext cx="403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Leelawadee" panose="020B0502040204020203" pitchFamily="34" charset="-34"/>
                <a:cs typeface="Leelawadee" panose="020B0502040204020203" pitchFamily="34" charset="-34"/>
              </a:rPr>
              <a:t>*) </a:t>
            </a:r>
            <a:r>
              <a:rPr lang="en-US" sz="1100" i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disesuaikan</a:t>
            </a:r>
            <a:r>
              <a:rPr lang="en-US" sz="1100" i="1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1100" i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dengan</a:t>
            </a:r>
            <a:r>
              <a:rPr lang="en-US" sz="1100" i="1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1100" i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aksi</a:t>
            </a:r>
            <a:r>
              <a:rPr lang="en-US" sz="1100" i="1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1100" i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korporasi</a:t>
            </a:r>
            <a:r>
              <a:rPr lang="en-US" sz="1100" i="1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1100" i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selain</a:t>
            </a:r>
            <a:r>
              <a:rPr lang="en-US" sz="1100" i="1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1100" i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dividen</a:t>
            </a:r>
            <a:r>
              <a:rPr lang="en-US" sz="1100" i="1" dirty="0"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040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5" grpId="0"/>
      <p:bldP spid="21" grpId="0"/>
      <p:bldP spid="24" grpId="0"/>
      <p:bldP spid="26" grpId="0"/>
      <p:bldP spid="30" grpId="0"/>
      <p:bldP spid="34" grpId="0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65" t="10379" r="44554" b="10433"/>
          <a:stretch/>
        </p:blipFill>
        <p:spPr bwMode="auto">
          <a:xfrm>
            <a:off x="0" y="9099"/>
            <a:ext cx="1257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0" y="9906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Sekolah</a:t>
            </a:r>
            <a:r>
              <a:rPr lang="en-AU" sz="2800" b="1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2800" b="1" baseline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Pasar</a:t>
            </a:r>
            <a:r>
              <a:rPr lang="en-AU" sz="2800" b="1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Modal Level 1</a:t>
            </a:r>
            <a:endParaRPr lang="en-A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" t="23209" r="73875" b="59703"/>
          <a:stretch/>
        </p:blipFill>
        <p:spPr bwMode="auto">
          <a:xfrm>
            <a:off x="5692218" y="4006679"/>
            <a:ext cx="2484656" cy="147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33579"/>
            <a:ext cx="8382000" cy="685800"/>
          </a:xfrm>
        </p:spPr>
        <p:txBody>
          <a:bodyPr/>
          <a:lstStyle/>
          <a:p>
            <a:pPr algn="r"/>
            <a:r>
              <a:rPr lang="en-US" sz="3200" b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Pertumbuhan</a:t>
            </a:r>
            <a:r>
              <a:rPr lang="en-US" sz="32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3200" b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Saham</a:t>
            </a:r>
            <a:r>
              <a:rPr lang="en-US" sz="32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 Unilever *)</a:t>
            </a:r>
          </a:p>
        </p:txBody>
      </p:sp>
      <p:pic>
        <p:nvPicPr>
          <p:cNvPr id="48130" name="Picture 2" descr="http://sentraloker.net/wp-content/uploads/2014/10/Lowongan-Kerja-PT-Unilever-Indonesia-Oktober-201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001324"/>
            <a:ext cx="3676317" cy="240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/>
          <a:srcRect l="13372" t="9790" r="8121" b="4602"/>
          <a:stretch/>
        </p:blipFill>
        <p:spPr>
          <a:xfrm>
            <a:off x="5864155" y="1343924"/>
            <a:ext cx="1200066" cy="1365593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5864155" y="4209834"/>
            <a:ext cx="2975045" cy="138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1" dirty="0" err="1">
                <a:cs typeface="Tahoma"/>
              </a:rPr>
              <a:t>Dalam</a:t>
            </a:r>
            <a:r>
              <a:rPr lang="en-US" sz="2000" b="1" dirty="0">
                <a:cs typeface="Tahoma"/>
              </a:rPr>
              <a:t> </a:t>
            </a:r>
            <a:r>
              <a:rPr lang="en-US" sz="2800" b="1" dirty="0">
                <a:cs typeface="Tahoma"/>
              </a:rPr>
              <a:t>34</a:t>
            </a:r>
            <a:r>
              <a:rPr lang="en-US" sz="2000" b="1" dirty="0">
                <a:cs typeface="Tahoma"/>
              </a:rPr>
              <a:t> </a:t>
            </a:r>
            <a:r>
              <a:rPr lang="en-US" sz="2000" b="1" dirty="0" err="1">
                <a:cs typeface="Tahoma"/>
              </a:rPr>
              <a:t>tahun</a:t>
            </a:r>
            <a:r>
              <a:rPr lang="en-US" sz="2000" b="1" dirty="0">
                <a:cs typeface="Tahoma"/>
              </a:rPr>
              <a:t/>
            </a:r>
            <a:br>
              <a:rPr lang="en-US" sz="2000" b="1" dirty="0">
                <a:cs typeface="Tahoma"/>
              </a:rPr>
            </a:br>
            <a:r>
              <a:rPr lang="en-US" sz="2000" b="1" dirty="0">
                <a:cs typeface="Tahoma"/>
              </a:rPr>
              <a:t>naik ±</a:t>
            </a:r>
            <a:r>
              <a:rPr lang="en-US" sz="2800" b="1" dirty="0">
                <a:cs typeface="Tahoma"/>
              </a:rPr>
              <a:t>2.200* kali</a:t>
            </a:r>
          </a:p>
          <a:p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cs typeface="Tahoma"/>
              </a:rPr>
              <a:t>Atau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cs typeface="Tahoma"/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cs typeface="Tahoma"/>
              </a:rPr>
              <a:t>tumbuh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cs typeface="Tahoma"/>
              </a:rPr>
              <a:t>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cs typeface="Tahoma"/>
              </a:rPr>
              <a:t>± 25% per </a:t>
            </a:r>
            <a:r>
              <a:rPr lang="en-US" sz="1600" b="1" dirty="0" err="1">
                <a:solidFill>
                  <a:schemeClr val="bg2">
                    <a:lumMod val="25000"/>
                  </a:schemeClr>
                </a:solidFill>
                <a:cs typeface="Tahoma"/>
              </a:rPr>
              <a:t>tahun</a:t>
            </a:r>
            <a:endParaRPr lang="en-US" sz="1600" b="1" dirty="0">
              <a:solidFill>
                <a:schemeClr val="bg2">
                  <a:lumMod val="25000"/>
                </a:schemeClr>
              </a:solidFill>
              <a:cs typeface="Tahoma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 bwMode="auto">
          <a:xfrm>
            <a:off x="7048659" y="1343924"/>
            <a:ext cx="233585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AU" sz="5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2016</a:t>
            </a:r>
          </a:p>
          <a:p>
            <a:r>
              <a:rPr lang="en-AU" sz="12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Per 30 </a:t>
            </a:r>
            <a:r>
              <a:rPr lang="en-AU" sz="1200" b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Desember</a:t>
            </a:r>
            <a:r>
              <a:rPr lang="en-AU" sz="12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 2016</a:t>
            </a:r>
          </a:p>
        </p:txBody>
      </p:sp>
      <p:sp>
        <p:nvSpPr>
          <p:cNvPr id="18" name="Title 2"/>
          <p:cNvSpPr txBox="1">
            <a:spLocks/>
          </p:cNvSpPr>
          <p:nvPr/>
        </p:nvSpPr>
        <p:spPr bwMode="auto">
          <a:xfrm>
            <a:off x="608944" y="1065478"/>
            <a:ext cx="2360349" cy="83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AU" sz="5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1982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2270745" y="1343924"/>
            <a:ext cx="1466568" cy="55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IPO UNVR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587867" y="4492776"/>
            <a:ext cx="402743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IPO </a:t>
            </a:r>
            <a:r>
              <a:rPr lang="en-US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9.2 </a:t>
            </a:r>
            <a:r>
              <a:rPr lang="en-US" sz="18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juta</a:t>
            </a:r>
            <a:r>
              <a:rPr lang="en-US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18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lembar</a:t>
            </a:r>
            <a:r>
              <a:rPr lang="en-US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18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saham</a:t>
            </a:r>
            <a:endParaRPr lang="en-US" sz="1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en-US" sz="1800" b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Harga</a:t>
            </a:r>
            <a:r>
              <a:rPr lang="en-US" sz="1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1800" b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Penawaran</a:t>
            </a:r>
            <a:r>
              <a:rPr lang="en-US" sz="1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@Rp3,175</a:t>
            </a:r>
          </a:p>
          <a:p>
            <a:r>
              <a:rPr lang="en-US" sz="1800" b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Kapitalisasi</a:t>
            </a:r>
            <a:r>
              <a:rPr lang="en-US" sz="1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 Pasar</a:t>
            </a:r>
            <a:r>
              <a:rPr lang="en-US" sz="1800" b="1" dirty="0">
                <a:latin typeface="Leelawadee" panose="020B0502040204020203" pitchFamily="34" charset="-34"/>
                <a:cs typeface="Leelawadee" panose="020B0502040204020203" pitchFamily="34" charset="-34"/>
                <a:sym typeface="Wingdings" panose="05000000000000000000" pitchFamily="2" charset="2"/>
              </a:rPr>
              <a:t> </a:t>
            </a:r>
            <a:r>
              <a:rPr lang="en-US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Rp29.21 </a:t>
            </a:r>
            <a:r>
              <a:rPr lang="en-US" sz="18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miliar</a:t>
            </a:r>
            <a:endParaRPr lang="en-US" sz="1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6" name="TextBox 38"/>
          <p:cNvSpPr txBox="1"/>
          <p:nvPr/>
        </p:nvSpPr>
        <p:spPr>
          <a:xfrm>
            <a:off x="490615" y="5591552"/>
            <a:ext cx="403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Leelawadee" panose="020B0502040204020203" pitchFamily="34" charset="-34"/>
                <a:cs typeface="Leelawadee" panose="020B0502040204020203" pitchFamily="34" charset="-34"/>
              </a:rPr>
              <a:t>*) </a:t>
            </a:r>
            <a:r>
              <a:rPr lang="en-US" sz="1100" i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disesuaikan</a:t>
            </a:r>
            <a:r>
              <a:rPr lang="en-US" sz="1100" i="1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1100" i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dengan</a:t>
            </a:r>
            <a:r>
              <a:rPr lang="en-US" sz="1100" i="1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1100" i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aksi</a:t>
            </a:r>
            <a:r>
              <a:rPr lang="en-US" sz="1100" i="1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1100" i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korporasi</a:t>
            </a:r>
            <a:r>
              <a:rPr lang="en-US" sz="1100" i="1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1100" i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selain</a:t>
            </a:r>
            <a:r>
              <a:rPr lang="en-US" sz="1100" i="1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1100" i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dividen</a:t>
            </a:r>
            <a:r>
              <a:rPr lang="en-US" sz="1100" i="1" dirty="0"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5680014" y="2803776"/>
            <a:ext cx="4114800" cy="55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Harga</a:t>
            </a:r>
            <a:r>
              <a:rPr lang="en-US" sz="20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 Pasar </a:t>
            </a:r>
            <a:r>
              <a:rPr lang="en-US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@Rp38,800</a:t>
            </a:r>
          </a:p>
          <a:p>
            <a:r>
              <a:rPr lang="en-US" sz="2000" b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Kapitalisasi</a:t>
            </a:r>
            <a:r>
              <a:rPr lang="en-US" sz="20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 Pasar</a:t>
            </a:r>
            <a:r>
              <a:rPr lang="en-US" sz="2000" b="1" dirty="0">
                <a:latin typeface="Leelawadee" panose="020B0502040204020203" pitchFamily="34" charset="-34"/>
                <a:cs typeface="Leelawadee" panose="020B0502040204020203" pitchFamily="34" charset="-34"/>
                <a:sym typeface="Wingdings" panose="05000000000000000000" pitchFamily="2" charset="2"/>
              </a:rPr>
              <a:t> </a:t>
            </a:r>
            <a:r>
              <a:rPr lang="en-US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Rp296 </a:t>
            </a:r>
            <a:r>
              <a:rPr lang="en-US" sz="20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triliun</a:t>
            </a:r>
            <a:endParaRPr lang="en-US" sz="20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3396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20" grpId="0"/>
      <p:bldP spid="15" grpId="0"/>
      <p:bldP spid="16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 descr="http://2.bp.blogspot.com/-BB81bN68-eE/VaPNpdAXv0I/AAAAAAAAAOA/x2BNBBvmyRQ/s1600/stock%2Binvestment%2Bmoney%2Bquotes%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98" y="486286"/>
            <a:ext cx="7474279" cy="517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284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b="1" dirty="0" err="1"/>
              <a:t>Konsep</a:t>
            </a:r>
            <a:r>
              <a:rPr lang="en-US" sz="3200" b="1" dirty="0"/>
              <a:t> </a:t>
            </a:r>
            <a:r>
              <a:rPr lang="en-US" sz="3200" b="1" dirty="0" err="1"/>
              <a:t>Dasar</a:t>
            </a:r>
            <a:r>
              <a:rPr lang="en-US" sz="3200" b="1" dirty="0"/>
              <a:t> </a:t>
            </a:r>
            <a:r>
              <a:rPr lang="en-US" sz="3200" b="1" dirty="0" err="1"/>
              <a:t>Obligasi</a:t>
            </a:r>
            <a:endParaRPr lang="id-ID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493250" y="-25400"/>
            <a:ext cx="412750" cy="365125"/>
          </a:xfrm>
        </p:spPr>
        <p:txBody>
          <a:bodyPr/>
          <a:lstStyle/>
          <a:p>
            <a:pPr>
              <a:defRPr/>
            </a:pPr>
            <a:fld id="{D7A65416-2CDE-4657-B288-FE6EB1F9E386}" type="slidenum">
              <a:rPr lang="en-SG" smtClean="0"/>
              <a:pPr>
                <a:defRPr/>
              </a:pPr>
              <a:t>22</a:t>
            </a:fld>
            <a:endParaRPr lang="en-SG"/>
          </a:p>
        </p:txBody>
      </p:sp>
      <p:sp>
        <p:nvSpPr>
          <p:cNvPr id="3" name="Rectangle 2"/>
          <p:cNvSpPr/>
          <p:nvPr/>
        </p:nvSpPr>
        <p:spPr>
          <a:xfrm>
            <a:off x="838200" y="838200"/>
            <a:ext cx="2438400" cy="209288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66978" y="1331783"/>
            <a:ext cx="329065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d-ID" sz="2000" b="1" dirty="0">
                <a:latin typeface="+mj-lt"/>
              </a:rPr>
              <a:t>surat utang </a:t>
            </a:r>
            <a:r>
              <a:rPr lang="id-ID" sz="2000" dirty="0">
                <a:latin typeface="+mj-lt"/>
              </a:rPr>
              <a:t>jangka menengah-panjang</a:t>
            </a:r>
            <a:r>
              <a:rPr lang="en-AU" sz="2000" dirty="0">
                <a:latin typeface="+mj-lt"/>
              </a:rPr>
              <a:t>.</a:t>
            </a:r>
            <a:r>
              <a:rPr lang="id-ID" sz="2000" dirty="0">
                <a:latin typeface="+mj-lt"/>
              </a:rPr>
              <a:t> </a:t>
            </a:r>
            <a:endParaRPr lang="en-GB" sz="2000" dirty="0">
              <a:latin typeface="+mj-lt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latin typeface="+mj-lt"/>
              </a:rPr>
              <a:t>D</a:t>
            </a:r>
            <a:r>
              <a:rPr lang="id-ID" sz="2000" dirty="0">
                <a:latin typeface="+mj-lt"/>
              </a:rPr>
              <a:t>apat dipindahtangankan</a:t>
            </a:r>
            <a:r>
              <a:rPr lang="en-AU" sz="2000" dirty="0">
                <a:latin typeface="+mj-lt"/>
              </a:rPr>
              <a:t>.</a:t>
            </a:r>
            <a:r>
              <a:rPr lang="id-ID" sz="2000" dirty="0">
                <a:latin typeface="+mj-lt"/>
              </a:rPr>
              <a:t> </a:t>
            </a:r>
            <a:endParaRPr lang="en-GB" sz="2000" dirty="0">
              <a:latin typeface="+mj-lt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latin typeface="+mj-lt"/>
              </a:rPr>
              <a:t>B</a:t>
            </a:r>
            <a:r>
              <a:rPr lang="id-ID" sz="2000" dirty="0">
                <a:latin typeface="+mj-lt"/>
              </a:rPr>
              <a:t>erisi janji untuk membayar </a:t>
            </a:r>
            <a:r>
              <a:rPr lang="id-ID" sz="2000" b="1" dirty="0">
                <a:latin typeface="+mj-lt"/>
              </a:rPr>
              <a:t>imbalan berupa bunga pada periode tertentu </a:t>
            </a:r>
            <a:r>
              <a:rPr lang="id-ID" sz="2000" dirty="0">
                <a:latin typeface="+mj-lt"/>
              </a:rPr>
              <a:t>dan melunasi pokok utang pada waktu yang telah ditentukan kepada pihak pembeli obligasi tersebut.</a:t>
            </a:r>
          </a:p>
        </p:txBody>
      </p:sp>
      <p:sp>
        <p:nvSpPr>
          <p:cNvPr id="13" name="Right Arrow 12"/>
          <p:cNvSpPr/>
          <p:nvPr/>
        </p:nvSpPr>
        <p:spPr>
          <a:xfrm flipH="1">
            <a:off x="5566006" y="4238757"/>
            <a:ext cx="1038557" cy="28010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57632" y="3403102"/>
            <a:ext cx="167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dirty="0">
                <a:solidFill>
                  <a:srgbClr val="C00000"/>
                </a:solidFill>
              </a:rPr>
              <a:t>1 </a:t>
            </a:r>
            <a:r>
              <a:rPr lang="en-AU" b="1" dirty="0" err="1">
                <a:solidFill>
                  <a:srgbClr val="C00000"/>
                </a:solidFill>
              </a:rPr>
              <a:t>Juta</a:t>
            </a:r>
            <a:endParaRPr lang="en-AU" dirty="0"/>
          </a:p>
        </p:txBody>
      </p:sp>
      <p:sp>
        <p:nvSpPr>
          <p:cNvPr id="16" name="Rectangle 15"/>
          <p:cNvSpPr/>
          <p:nvPr/>
        </p:nvSpPr>
        <p:spPr>
          <a:xfrm>
            <a:off x="7142252" y="3531600"/>
            <a:ext cx="167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solidFill>
                  <a:srgbClr val="C00000"/>
                </a:solidFill>
              </a:rPr>
              <a:t>@ 1 </a:t>
            </a:r>
            <a:r>
              <a:rPr lang="en-AU" b="1" dirty="0" err="1">
                <a:solidFill>
                  <a:srgbClr val="C00000"/>
                </a:solidFill>
              </a:rPr>
              <a:t>Juta</a:t>
            </a:r>
            <a:endParaRPr lang="en-AU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125" y="1169107"/>
            <a:ext cx="21145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0" r="22200"/>
          <a:stretch/>
        </p:blipFill>
        <p:spPr bwMode="auto">
          <a:xfrm>
            <a:off x="4142214" y="3731250"/>
            <a:ext cx="13716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513814" y="3625703"/>
            <a:ext cx="1325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err="1">
                <a:solidFill>
                  <a:srgbClr val="C00000"/>
                </a:solidFill>
              </a:rPr>
              <a:t>Meminjam-kan</a:t>
            </a:r>
            <a:r>
              <a:rPr lang="en-AU" b="1" dirty="0">
                <a:solidFill>
                  <a:srgbClr val="C00000"/>
                </a:solidFill>
              </a:rPr>
              <a:t> dana</a:t>
            </a:r>
            <a:endParaRPr lang="en-AU" dirty="0"/>
          </a:p>
        </p:txBody>
      </p:sp>
      <p:sp>
        <p:nvSpPr>
          <p:cNvPr id="21" name="Rectangle 20"/>
          <p:cNvSpPr/>
          <p:nvPr/>
        </p:nvSpPr>
        <p:spPr>
          <a:xfrm>
            <a:off x="7315200" y="1714582"/>
            <a:ext cx="1660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 err="1">
                <a:solidFill>
                  <a:srgbClr val="C00000"/>
                </a:solidFill>
              </a:rPr>
              <a:t>Rp</a:t>
            </a:r>
            <a:r>
              <a:rPr lang="en-AU" sz="2400" b="1" dirty="0">
                <a:solidFill>
                  <a:srgbClr val="C00000"/>
                </a:solidFill>
              </a:rPr>
              <a:t> 8 </a:t>
            </a:r>
            <a:r>
              <a:rPr lang="en-AU" sz="2400" b="1" dirty="0" err="1">
                <a:solidFill>
                  <a:srgbClr val="C00000"/>
                </a:solidFill>
              </a:rPr>
              <a:t>Juta</a:t>
            </a:r>
            <a:endParaRPr lang="en-AU" sz="2400" dirty="0"/>
          </a:p>
        </p:txBody>
      </p:sp>
      <p:sp>
        <p:nvSpPr>
          <p:cNvPr id="22" name="Right Arrow 21"/>
          <p:cNvSpPr/>
          <p:nvPr/>
        </p:nvSpPr>
        <p:spPr>
          <a:xfrm>
            <a:off x="5566006" y="5379175"/>
            <a:ext cx="1038557" cy="28010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513814" y="4772191"/>
            <a:ext cx="1325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err="1">
                <a:solidFill>
                  <a:srgbClr val="C00000"/>
                </a:solidFill>
              </a:rPr>
              <a:t>Memberi</a:t>
            </a:r>
            <a:r>
              <a:rPr lang="en-AU" b="1" dirty="0">
                <a:solidFill>
                  <a:srgbClr val="C00000"/>
                </a:solidFill>
              </a:rPr>
              <a:t> </a:t>
            </a:r>
            <a:r>
              <a:rPr lang="en-AU" b="1">
                <a:solidFill>
                  <a:srgbClr val="C00000"/>
                </a:solidFill>
              </a:rPr>
              <a:t>Kupon</a:t>
            </a:r>
            <a:endParaRPr lang="en-AU" dirty="0"/>
          </a:p>
        </p:txBody>
      </p:sp>
      <p:pic>
        <p:nvPicPr>
          <p:cNvPr id="24" name="irc_mi" descr="http://images.clipartpanda.com/clipart-people-nTBX8zkgc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881" y="4140687"/>
            <a:ext cx="1676400" cy="12630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63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/>
      <p:bldP spid="16" grpId="0"/>
      <p:bldP spid="19" grpId="0"/>
      <p:bldP spid="21" grpId="0"/>
      <p:bldP spid="22" grpId="0" animBg="1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199" y="1132772"/>
            <a:ext cx="89074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Reksadana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sarana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menghimpun</a:t>
            </a:r>
            <a:r>
              <a:rPr lang="en-US" sz="2000" dirty="0"/>
              <a:t> dana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yang </a:t>
            </a:r>
            <a:r>
              <a:rPr lang="en-US" sz="2000" dirty="0" err="1"/>
              <a:t>memiliki</a:t>
            </a:r>
            <a:r>
              <a:rPr lang="en-US" sz="2000" dirty="0"/>
              <a:t> modal (</a:t>
            </a:r>
            <a:r>
              <a:rPr lang="en-US" sz="2000" dirty="0" err="1"/>
              <a:t>sebagai</a:t>
            </a:r>
            <a:r>
              <a:rPr lang="en-US" sz="2000" dirty="0"/>
              <a:t> unit </a:t>
            </a:r>
            <a:r>
              <a:rPr lang="en-US" sz="2000" dirty="0" err="1"/>
              <a:t>penyertaan</a:t>
            </a:r>
            <a:r>
              <a:rPr lang="en-US" sz="2000" dirty="0"/>
              <a:t>)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diinvestasikan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berbagai</a:t>
            </a:r>
            <a:r>
              <a:rPr lang="en-US" sz="2000" dirty="0"/>
              <a:t> </a:t>
            </a:r>
            <a:r>
              <a:rPr lang="en-US" sz="2000" dirty="0" err="1"/>
              <a:t>saham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instrument </a:t>
            </a:r>
            <a:r>
              <a:rPr lang="en-US" sz="2000" dirty="0" err="1"/>
              <a:t>investasi</a:t>
            </a:r>
            <a:r>
              <a:rPr lang="en-US" sz="2000" dirty="0"/>
              <a:t> </a:t>
            </a:r>
            <a:r>
              <a:rPr lang="en-US" sz="2000" dirty="0" err="1"/>
              <a:t>lainnya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Manajer</a:t>
            </a:r>
            <a:r>
              <a:rPr lang="en-US" sz="2000" dirty="0"/>
              <a:t> </a:t>
            </a:r>
            <a:r>
              <a:rPr lang="en-US" sz="2000" dirty="0" err="1"/>
              <a:t>Investasi</a:t>
            </a:r>
            <a:r>
              <a:rPr lang="en-US" sz="20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0" y="2426571"/>
            <a:ext cx="3429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pengelolaan</a:t>
            </a:r>
            <a:r>
              <a:rPr lang="en-US" sz="2000" dirty="0"/>
              <a:t> dana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dibukukan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“</a:t>
            </a:r>
            <a:r>
              <a:rPr lang="en-US" sz="2000" b="1" dirty="0" err="1"/>
              <a:t>Nilai</a:t>
            </a:r>
            <a:r>
              <a:rPr lang="en-US" sz="2000" b="1" dirty="0"/>
              <a:t> </a:t>
            </a:r>
            <a:r>
              <a:rPr lang="en-US" sz="2000" b="1" dirty="0" err="1"/>
              <a:t>Aktiva</a:t>
            </a:r>
            <a:r>
              <a:rPr lang="en-US" sz="2000" b="1" dirty="0"/>
              <a:t> </a:t>
            </a:r>
            <a:r>
              <a:rPr lang="en-US" sz="2000" b="1" dirty="0" err="1"/>
              <a:t>Bersih</a:t>
            </a:r>
            <a:r>
              <a:rPr lang="en-US" sz="2000" dirty="0"/>
              <a:t>” (</a:t>
            </a:r>
            <a:r>
              <a:rPr lang="en-US" sz="2000" b="1" dirty="0"/>
              <a:t>NAB</a:t>
            </a:r>
            <a:r>
              <a:rPr lang="en-US" sz="2000" dirty="0"/>
              <a:t>) </a:t>
            </a:r>
            <a:r>
              <a:rPr lang="en-US" sz="2000" dirty="0" err="1"/>
              <a:t>Reksa</a:t>
            </a:r>
            <a:r>
              <a:rPr lang="en-US" sz="2000" dirty="0"/>
              <a:t> Dana. NAB </a:t>
            </a:r>
            <a:r>
              <a:rPr lang="en-US" sz="2000" dirty="0" err="1"/>
              <a:t>inilah</a:t>
            </a:r>
            <a:r>
              <a:rPr lang="en-US" sz="2000" dirty="0"/>
              <a:t> yang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indikator</a:t>
            </a:r>
            <a:r>
              <a:rPr lang="en-US" sz="2000" dirty="0"/>
              <a:t> </a:t>
            </a:r>
            <a:r>
              <a:rPr lang="en-US" sz="2000" dirty="0" err="1"/>
              <a:t>harga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Reksa</a:t>
            </a:r>
            <a:r>
              <a:rPr lang="en-US" sz="2000" dirty="0"/>
              <a:t> Dana. </a:t>
            </a:r>
            <a:r>
              <a:rPr lang="en-US" sz="2000" dirty="0" err="1"/>
              <a:t>Semakin</a:t>
            </a:r>
            <a:r>
              <a:rPr lang="en-US" sz="2000" dirty="0"/>
              <a:t> </a:t>
            </a:r>
            <a:r>
              <a:rPr lang="en-US" sz="2000" dirty="0" err="1"/>
              <a:t>meningkat</a:t>
            </a:r>
            <a:r>
              <a:rPr lang="en-US" sz="2000" dirty="0"/>
              <a:t> NAB per Unit </a:t>
            </a:r>
            <a:r>
              <a:rPr lang="en-US" sz="2000" dirty="0" err="1"/>
              <a:t>Penyertaan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Reksa</a:t>
            </a:r>
            <a:r>
              <a:rPr lang="en-US" sz="2000" dirty="0"/>
              <a:t> Dana,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semakin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 pula </a:t>
            </a:r>
            <a:r>
              <a:rPr lang="en-US" sz="2000" dirty="0" err="1"/>
              <a:t>keuntungan</a:t>
            </a:r>
            <a:r>
              <a:rPr lang="en-US" sz="2000" dirty="0"/>
              <a:t> investor.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Konsep</a:t>
            </a:r>
            <a:r>
              <a:rPr lang="en-AU" dirty="0"/>
              <a:t> </a:t>
            </a:r>
            <a:r>
              <a:rPr lang="en-AU" dirty="0" err="1"/>
              <a:t>Dasar</a:t>
            </a:r>
            <a:r>
              <a:rPr lang="en-AU" dirty="0"/>
              <a:t> </a:t>
            </a:r>
            <a:r>
              <a:rPr lang="en-AU" dirty="0" err="1"/>
              <a:t>Reksadana</a:t>
            </a:r>
            <a:endParaRPr lang="en-AU" dirty="0"/>
          </a:p>
        </p:txBody>
      </p:sp>
      <p:pic>
        <p:nvPicPr>
          <p:cNvPr id="6" name="Picture 3" descr="C:\Users\Admin\Pictures\download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28509"/>
            <a:ext cx="1817121" cy="135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93741"/>
            <a:ext cx="1167639" cy="119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750" r="3750"/>
          <a:stretch/>
        </p:blipFill>
        <p:spPr>
          <a:xfrm>
            <a:off x="2769944" y="4708073"/>
            <a:ext cx="1295443" cy="1050359"/>
          </a:xfrm>
          <a:prstGeom prst="rect">
            <a:avLst/>
          </a:prstGeom>
        </p:spPr>
      </p:pic>
      <p:pic>
        <p:nvPicPr>
          <p:cNvPr id="1026" name="Picture 2" descr="http://1.bp.blogspot.com/-IAiR1JqiNP8/UZcN5I7oFqI/AAAAAAAAAAk/sRmJv7eHuR4/s1600/GEROBA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648200"/>
            <a:ext cx="1112077" cy="117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r="49189"/>
          <a:stretch/>
        </p:blipFill>
        <p:spPr>
          <a:xfrm>
            <a:off x="1821778" y="4654765"/>
            <a:ext cx="897743" cy="1184256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5400000">
            <a:off x="2431835" y="2367932"/>
            <a:ext cx="676217" cy="3505200"/>
          </a:xfrm>
          <a:prstGeom prst="rightArrow">
            <a:avLst>
              <a:gd name="adj1" fmla="val 71804"/>
              <a:gd name="adj2" fmla="val 4744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1784701" y="3864435"/>
            <a:ext cx="1949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000" b="1" dirty="0">
                <a:solidFill>
                  <a:srgbClr val="C00000"/>
                </a:solidFill>
              </a:rPr>
              <a:t>REKSADANA</a:t>
            </a:r>
            <a:endParaRPr lang="en-AU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Konsep</a:t>
            </a:r>
            <a:r>
              <a:rPr lang="en-AU" dirty="0"/>
              <a:t> </a:t>
            </a:r>
            <a:r>
              <a:rPr lang="en-AU" dirty="0" err="1"/>
              <a:t>Dasar</a:t>
            </a:r>
            <a:r>
              <a:rPr lang="en-AU" dirty="0"/>
              <a:t> ETF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772400" y="6477000"/>
            <a:ext cx="2133600" cy="365125"/>
          </a:xfrm>
        </p:spPr>
        <p:txBody>
          <a:bodyPr/>
          <a:lstStyle/>
          <a:p>
            <a:pPr>
              <a:defRPr/>
            </a:pPr>
            <a:fld id="{4D29D3A1-3178-4329-978D-BF97E1E6BC8D}" type="slidenum">
              <a:rPr lang="en-SG" smtClean="0"/>
              <a:pPr>
                <a:defRPr/>
              </a:pPr>
              <a:t>24</a:t>
            </a:fld>
            <a:endParaRPr lang="en-SG"/>
          </a:p>
        </p:txBody>
      </p:sp>
      <p:sp>
        <p:nvSpPr>
          <p:cNvPr id="7" name="TextBox 6"/>
          <p:cNvSpPr txBox="1"/>
          <p:nvPr/>
        </p:nvSpPr>
        <p:spPr>
          <a:xfrm>
            <a:off x="561882" y="1339640"/>
            <a:ext cx="881071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400" dirty="0">
                <a:cs typeface="Leelawadee" panose="020B0502040204020203" pitchFamily="34" charset="-34"/>
              </a:rPr>
              <a:t>ETF </a:t>
            </a:r>
            <a:r>
              <a:rPr lang="en-AU" sz="2400" dirty="0" err="1">
                <a:cs typeface="Leelawadee" panose="020B0502040204020203" pitchFamily="34" charset="-34"/>
              </a:rPr>
              <a:t>adalah</a:t>
            </a:r>
            <a:r>
              <a:rPr lang="en-AU" sz="2400" dirty="0">
                <a:cs typeface="Leelawadee" panose="020B0502040204020203" pitchFamily="34" charset="-34"/>
              </a:rPr>
              <a:t> </a:t>
            </a:r>
            <a:r>
              <a:rPr lang="en-AU" sz="2400" dirty="0" err="1">
                <a:cs typeface="Leelawadee" panose="020B0502040204020203" pitchFamily="34" charset="-34"/>
              </a:rPr>
              <a:t>reksadana</a:t>
            </a:r>
            <a:r>
              <a:rPr lang="en-AU" sz="2400" dirty="0">
                <a:cs typeface="Leelawadee" panose="020B0502040204020203" pitchFamily="34" charset="-34"/>
              </a:rPr>
              <a:t> yang </a:t>
            </a:r>
            <a:r>
              <a:rPr lang="en-AU" sz="2400" dirty="0" err="1">
                <a:cs typeface="Leelawadee" panose="020B0502040204020203" pitchFamily="34" charset="-34"/>
              </a:rPr>
              <a:t>diperdagangkan</a:t>
            </a:r>
            <a:r>
              <a:rPr lang="en-AU" sz="2400" dirty="0">
                <a:cs typeface="Leelawadee" panose="020B0502040204020203" pitchFamily="34" charset="-34"/>
              </a:rPr>
              <a:t> </a:t>
            </a:r>
            <a:r>
              <a:rPr lang="en-AU" sz="2400" dirty="0" err="1">
                <a:cs typeface="Leelawadee" panose="020B0502040204020203" pitchFamily="34" charset="-34"/>
              </a:rPr>
              <a:t>seperti</a:t>
            </a:r>
            <a:r>
              <a:rPr lang="en-AU" sz="2400" dirty="0">
                <a:cs typeface="Leelawadee" panose="020B0502040204020203" pitchFamily="34" charset="-34"/>
              </a:rPr>
              <a:t> </a:t>
            </a:r>
            <a:r>
              <a:rPr lang="en-AU" sz="2400" dirty="0" err="1">
                <a:cs typeface="Leelawadee" panose="020B0502040204020203" pitchFamily="34" charset="-34"/>
              </a:rPr>
              <a:t>halnya</a:t>
            </a:r>
            <a:r>
              <a:rPr lang="en-AU" sz="2400" dirty="0">
                <a:cs typeface="Leelawadee" panose="020B0502040204020203" pitchFamily="34" charset="-34"/>
              </a:rPr>
              <a:t> </a:t>
            </a:r>
            <a:r>
              <a:rPr lang="en-AU" sz="2400" dirty="0" err="1">
                <a:cs typeface="Leelawadee" panose="020B0502040204020203" pitchFamily="34" charset="-34"/>
              </a:rPr>
              <a:t>saham</a:t>
            </a:r>
            <a:r>
              <a:rPr lang="en-AU" sz="2400" dirty="0">
                <a:cs typeface="Leelawadee" panose="020B0502040204020203" pitchFamily="34" charset="-34"/>
              </a:rPr>
              <a:t> di bursa.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2590800"/>
            <a:ext cx="2971800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000" dirty="0">
                <a:cs typeface="Leelawadee" panose="020B0502040204020203" pitchFamily="34" charset="-34"/>
              </a:rPr>
              <a:t>Exchange Traded Fund (ETF) </a:t>
            </a:r>
            <a:r>
              <a:rPr lang="en-AU" sz="2000" dirty="0" err="1">
                <a:cs typeface="Leelawadee" panose="020B0502040204020203" pitchFamily="34" charset="-34"/>
              </a:rPr>
              <a:t>menjadi</a:t>
            </a:r>
            <a:r>
              <a:rPr lang="en-AU" sz="2000" dirty="0">
                <a:cs typeface="Leelawadee" panose="020B0502040204020203" pitchFamily="34" charset="-34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AU" sz="2000" dirty="0" err="1">
                <a:cs typeface="Leelawadee" panose="020B0502040204020203" pitchFamily="34" charset="-34"/>
              </a:rPr>
              <a:t>Alternatif</a:t>
            </a:r>
            <a:r>
              <a:rPr lang="en-AU" sz="2000" dirty="0">
                <a:cs typeface="Leelawadee" panose="020B0502040204020203" pitchFamily="34" charset="-34"/>
              </a:rPr>
              <a:t> </a:t>
            </a:r>
            <a:r>
              <a:rPr lang="en-AU" sz="2000" dirty="0" err="1">
                <a:cs typeface="Leelawadee" panose="020B0502040204020203" pitchFamily="34" charset="-34"/>
              </a:rPr>
              <a:t>efek</a:t>
            </a:r>
            <a:r>
              <a:rPr lang="en-AU" sz="2000" dirty="0">
                <a:cs typeface="Leelawadee" panose="020B0502040204020203" pitchFamily="34" charset="-34"/>
              </a:rPr>
              <a:t> yang </a:t>
            </a:r>
            <a:r>
              <a:rPr lang="en-AU" sz="2000" dirty="0" err="1">
                <a:cs typeface="Leelawadee" panose="020B0502040204020203" pitchFamily="34" charset="-34"/>
              </a:rPr>
              <a:t>mudah</a:t>
            </a:r>
            <a:r>
              <a:rPr lang="en-AU" sz="2000" dirty="0">
                <a:cs typeface="Leelawadee" panose="020B0502040204020203" pitchFamily="34" charset="-34"/>
              </a:rPr>
              <a:t> </a:t>
            </a:r>
            <a:r>
              <a:rPr lang="en-AU" sz="2000" dirty="0" err="1">
                <a:cs typeface="Leelawadee" panose="020B0502040204020203" pitchFamily="34" charset="-34"/>
              </a:rPr>
              <a:t>dan</a:t>
            </a:r>
            <a:r>
              <a:rPr lang="en-AU" sz="2000" dirty="0">
                <a:cs typeface="Leelawadee" panose="020B0502040204020203" pitchFamily="34" charset="-34"/>
              </a:rPr>
              <a:t> </a:t>
            </a:r>
            <a:r>
              <a:rPr lang="en-AU" sz="2000" dirty="0" err="1">
                <a:cs typeface="Leelawadee" panose="020B0502040204020203" pitchFamily="34" charset="-34"/>
              </a:rPr>
              <a:t>terjangkau</a:t>
            </a:r>
            <a:endParaRPr lang="en-AU" sz="2000" dirty="0">
              <a:cs typeface="Leelawadee" panose="020B0502040204020203" pitchFamily="34" charset="-34"/>
            </a:endParaRPr>
          </a:p>
          <a:p>
            <a:pPr marL="342900" indent="-342900">
              <a:buFontTx/>
              <a:buChar char="-"/>
            </a:pPr>
            <a:r>
              <a:rPr lang="en-AU" sz="2000" dirty="0" err="1">
                <a:cs typeface="Leelawadee" panose="020B0502040204020203" pitchFamily="34" charset="-34"/>
              </a:rPr>
              <a:t>Diversifikasi</a:t>
            </a:r>
            <a:r>
              <a:rPr lang="en-AU" sz="2000" dirty="0">
                <a:cs typeface="Leelawadee" panose="020B0502040204020203" pitchFamily="34" charset="-34"/>
              </a:rPr>
              <a:t> </a:t>
            </a:r>
            <a:r>
              <a:rPr lang="en-AU" sz="2000" dirty="0" err="1">
                <a:cs typeface="Leelawadee" panose="020B0502040204020203" pitchFamily="34" charset="-34"/>
              </a:rPr>
              <a:t>kepemilikan</a:t>
            </a:r>
            <a:r>
              <a:rPr lang="en-AU" sz="2000" dirty="0">
                <a:cs typeface="Leelawadee" panose="020B0502040204020203" pitchFamily="34" charset="-34"/>
              </a:rPr>
              <a:t> </a:t>
            </a:r>
            <a:r>
              <a:rPr lang="en-AU" sz="2000" dirty="0" err="1">
                <a:cs typeface="Leelawadee" panose="020B0502040204020203" pitchFamily="34" charset="-34"/>
              </a:rPr>
              <a:t>saham</a:t>
            </a:r>
            <a:r>
              <a:rPr lang="en-AU" sz="2000" dirty="0">
                <a:cs typeface="Leelawadee" panose="020B0502040204020203" pitchFamily="34" charset="-34"/>
              </a:rPr>
              <a:t> </a:t>
            </a:r>
            <a:r>
              <a:rPr lang="en-AU" sz="2000" dirty="0" err="1">
                <a:cs typeface="Leelawadee" panose="020B0502040204020203" pitchFamily="34" charset="-34"/>
              </a:rPr>
              <a:t>hanya</a:t>
            </a:r>
            <a:r>
              <a:rPr lang="en-AU" sz="2000" dirty="0">
                <a:cs typeface="Leelawadee" panose="020B0502040204020203" pitchFamily="34" charset="-34"/>
              </a:rPr>
              <a:t> </a:t>
            </a:r>
            <a:br>
              <a:rPr lang="en-AU" sz="2000" dirty="0">
                <a:cs typeface="Leelawadee" panose="020B0502040204020203" pitchFamily="34" charset="-34"/>
              </a:rPr>
            </a:br>
            <a:r>
              <a:rPr lang="en-AU" sz="2000" dirty="0" err="1">
                <a:cs typeface="Leelawadee" panose="020B0502040204020203" pitchFamily="34" charset="-34"/>
              </a:rPr>
              <a:t>dengan</a:t>
            </a:r>
            <a:r>
              <a:rPr lang="en-AU" sz="2000" dirty="0">
                <a:cs typeface="Leelawadee" panose="020B0502040204020203" pitchFamily="34" charset="-34"/>
              </a:rPr>
              <a:t> </a:t>
            </a:r>
            <a:r>
              <a:rPr lang="en-AU" sz="2000" dirty="0" err="1">
                <a:cs typeface="Leelawadee" panose="020B0502040204020203" pitchFamily="34" charset="-34"/>
              </a:rPr>
              <a:t>kepemilikan</a:t>
            </a:r>
            <a:r>
              <a:rPr lang="en-AU" sz="2000" dirty="0">
                <a:cs typeface="Leelawadee" panose="020B0502040204020203" pitchFamily="34" charset="-34"/>
              </a:rPr>
              <a:t> </a:t>
            </a:r>
            <a:r>
              <a:rPr lang="en-AU" sz="2000" dirty="0" err="1">
                <a:cs typeface="Leelawadee" panose="020B0502040204020203" pitchFamily="34" charset="-34"/>
              </a:rPr>
              <a:t>satu</a:t>
            </a:r>
            <a:r>
              <a:rPr lang="en-AU" sz="2000" dirty="0">
                <a:cs typeface="Leelawadee" panose="020B0502040204020203" pitchFamily="34" charset="-34"/>
              </a:rPr>
              <a:t> ETF</a:t>
            </a:r>
          </a:p>
        </p:txBody>
      </p:sp>
      <p:pic>
        <p:nvPicPr>
          <p:cNvPr id="9" name="Picture 11"/>
          <p:cNvPicPr>
            <a:picLocks noChangeAspect="1"/>
          </p:cNvPicPr>
          <p:nvPr/>
        </p:nvPicPr>
        <p:blipFill rotWithShape="1">
          <a:blip r:embed="rId2"/>
          <a:srcRect t="14634"/>
          <a:stretch/>
        </p:blipFill>
        <p:spPr bwMode="auto">
          <a:xfrm>
            <a:off x="3760811" y="2663602"/>
            <a:ext cx="56197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845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57200" y="1372133"/>
            <a:ext cx="8915400" cy="123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buFont typeface="Wingdings" pitchFamily="2" charset="2"/>
              <a:buChar char="þ"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Instrumen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digunakan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sebagai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indikator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pergerakan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harga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kinerja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saham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atau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sekumpulan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saham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ts val="300"/>
              </a:spcBef>
              <a:buFont typeface="Wingdings" pitchFamily="2" charset="2"/>
              <a:buChar char="þ"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Dapat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berbentuk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indeks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saham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individu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maupun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indeks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sekumpulan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saham</a:t>
            </a:r>
            <a:r>
              <a:rPr lang="en-US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sektoral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maupun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non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sektoral</a:t>
            </a:r>
            <a:r>
              <a:rPr lang="en-US" dirty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graphicFrame>
        <p:nvGraphicFramePr>
          <p:cNvPr id="7" name="Group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101340"/>
              </p:ext>
            </p:extLst>
          </p:nvPr>
        </p:nvGraphicFramePr>
        <p:xfrm>
          <a:off x="609600" y="2895600"/>
          <a:ext cx="8477922" cy="2350008"/>
        </p:xfrm>
        <a:graphic>
          <a:graphicData uri="http://schemas.openxmlformats.org/drawingml/2006/table">
            <a:tbl>
              <a:tblPr/>
              <a:tblGrid>
                <a:gridCol w="19310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468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3272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Non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3272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Sektoral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83272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 horzOverflow="overflow">
                    <a:lnL cap="flat"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15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indeks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saham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IHSG, LQ45, ISSI, JII, MBX, DBX, Kompas100, Sri-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Kehati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 Bisnis27, PEFINDO25, INFOBANK 15, IDX30, SMinfra18, MNC36, Investor33 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3272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Sektoral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83272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 horzOverflow="overflow">
                    <a:lnL cap="flat"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indeks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sektoral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Agriculture, Mining, Basic Industry, Miscellaneous Industry, Consumer Goods, Property &amp; Real Estate, Infrastructure, Finance, Trade &amp; Service, Manufacturing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Indeks</a:t>
            </a:r>
            <a:r>
              <a:rPr lang="en-AU" dirty="0"/>
              <a:t> </a:t>
            </a:r>
            <a:r>
              <a:rPr lang="en-AU" dirty="0" err="1"/>
              <a:t>Saham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7303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0600" y="3348249"/>
            <a:ext cx="8763000" cy="23622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buClr>
                <a:srgbClr val="882829"/>
              </a:buClr>
              <a:buSzPct val="100000"/>
            </a:pPr>
            <a:r>
              <a:rPr lang="en-US" sz="2400" b="1" dirty="0" err="1"/>
              <a:t>Nilai</a:t>
            </a:r>
            <a:r>
              <a:rPr lang="en-US" sz="2400" b="1" dirty="0"/>
              <a:t> </a:t>
            </a:r>
            <a:r>
              <a:rPr lang="en-US" sz="2400" b="1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kumulatif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harga</a:t>
            </a:r>
            <a:r>
              <a:rPr lang="en-US" sz="2400" dirty="0"/>
              <a:t> </a:t>
            </a:r>
            <a:r>
              <a:rPr lang="en-US" sz="2400" dirty="0" err="1"/>
              <a:t>saham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saham</a:t>
            </a:r>
            <a:r>
              <a:rPr lang="en-US" sz="2400" dirty="0"/>
              <a:t> </a:t>
            </a:r>
            <a:r>
              <a:rPr lang="en-US" sz="2400" dirty="0" err="1"/>
              <a:t>tercatat</a:t>
            </a:r>
            <a:r>
              <a:rPr lang="en-US" sz="2400" i="1" dirty="0"/>
              <a:t>.</a:t>
            </a:r>
          </a:p>
          <a:p>
            <a:pPr>
              <a:buClr>
                <a:srgbClr val="882829"/>
              </a:buClr>
              <a:buSzPct val="100000"/>
            </a:pPr>
            <a:r>
              <a:rPr lang="en-US" sz="2400" b="1" dirty="0" err="1"/>
              <a:t>Nilai</a:t>
            </a:r>
            <a:r>
              <a:rPr lang="en-US" sz="2400" b="1" dirty="0"/>
              <a:t> </a:t>
            </a:r>
            <a:r>
              <a:rPr lang="en-US" sz="2400" b="1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kumulatif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harga</a:t>
            </a:r>
            <a:r>
              <a:rPr lang="en-US" sz="2400" dirty="0"/>
              <a:t> </a:t>
            </a:r>
            <a:r>
              <a:rPr lang="en-US" sz="2400" dirty="0" err="1"/>
              <a:t>saham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saham</a:t>
            </a:r>
            <a:r>
              <a:rPr lang="en-US" sz="2400" dirty="0"/>
              <a:t> </a:t>
            </a:r>
            <a:r>
              <a:rPr lang="en-US" sz="2400" dirty="0" err="1"/>
              <a:t>tercatat</a:t>
            </a:r>
            <a:r>
              <a:rPr lang="en-US" sz="2400" dirty="0"/>
              <a:t> </a:t>
            </a:r>
            <a:r>
              <a:rPr lang="en-US" sz="2400" b="1" dirty="0" err="1"/>
              <a:t>pada</a:t>
            </a:r>
            <a:r>
              <a:rPr lang="en-US" sz="2400" b="1" dirty="0"/>
              <a:t> </a:t>
            </a:r>
            <a:r>
              <a:rPr lang="en-US" sz="2400" b="1" dirty="0" err="1"/>
              <a:t>hari</a:t>
            </a:r>
            <a:r>
              <a:rPr lang="en-US" sz="2400" b="1" dirty="0"/>
              <a:t> </a:t>
            </a:r>
            <a:r>
              <a:rPr lang="en-US" sz="2400" b="1" dirty="0" err="1"/>
              <a:t>dasar</a:t>
            </a:r>
            <a:r>
              <a:rPr lang="en-US" sz="2400" dirty="0"/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57400" y="1261537"/>
            <a:ext cx="5333999" cy="1676400"/>
            <a:chOff x="2057400" y="1261537"/>
            <a:chExt cx="5333999" cy="16764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1" t="23209" r="55052" b="57434"/>
            <a:stretch/>
          </p:blipFill>
          <p:spPr bwMode="auto">
            <a:xfrm>
              <a:off x="2057400" y="1261537"/>
              <a:ext cx="5333999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801843" y="1871137"/>
              <a:ext cx="1143000" cy="381000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>
                <a:buClr>
                  <a:srgbClr val="882829"/>
                </a:buClr>
                <a:buSzPct val="100000"/>
              </a:pPr>
              <a:r>
                <a:rPr lang="en-US" sz="2400" b="1"/>
                <a:t>IHSG =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44790" y="1742590"/>
              <a:ext cx="1645920" cy="381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buClr>
                  <a:srgbClr val="882829"/>
                </a:buClr>
                <a:buSzPct val="100000"/>
              </a:pPr>
              <a:r>
                <a:rPr lang="en-US" sz="2400" b="1"/>
                <a:t>Nilai Pasar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44790" y="2131541"/>
              <a:ext cx="1645920" cy="381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buClr>
                  <a:srgbClr val="882829"/>
                </a:buClr>
                <a:buSzPct val="100000"/>
              </a:pPr>
              <a:r>
                <a:rPr lang="en-US" sz="2400" b="1" dirty="0" err="1"/>
                <a:t>Nilai</a:t>
              </a:r>
              <a:r>
                <a:rPr lang="en-US" sz="2400" b="1" dirty="0"/>
                <a:t> </a:t>
              </a:r>
              <a:r>
                <a:rPr lang="en-US" sz="2400" b="1" dirty="0" err="1"/>
                <a:t>Dasar</a:t>
              </a:r>
              <a:endParaRPr lang="en-US" sz="2400" b="1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3844790" y="2131541"/>
              <a:ext cx="164592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478780" y="1931435"/>
              <a:ext cx="1645920" cy="381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buClr>
                  <a:srgbClr val="882829"/>
                </a:buClr>
                <a:buSzPct val="100000"/>
              </a:pPr>
              <a:r>
                <a:rPr lang="en-US" sz="2400" b="1"/>
                <a:t>X 100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Metodologi</a:t>
            </a:r>
            <a:r>
              <a:rPr lang="en-AU" dirty="0"/>
              <a:t> </a:t>
            </a:r>
            <a:r>
              <a:rPr lang="en-AU" dirty="0" err="1"/>
              <a:t>Perhitungan</a:t>
            </a:r>
            <a:r>
              <a:rPr lang="en-AU" dirty="0"/>
              <a:t> </a:t>
            </a:r>
            <a:r>
              <a:rPr lang="en-AU" dirty="0" err="1"/>
              <a:t>Indeks</a:t>
            </a:r>
            <a:r>
              <a:rPr lang="en-AU" dirty="0"/>
              <a:t> </a:t>
            </a:r>
            <a:r>
              <a:rPr lang="en-AU" dirty="0" err="1"/>
              <a:t>Saham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7303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Box 18"/>
          <p:cNvSpPr txBox="1">
            <a:spLocks noChangeArrowheads="1"/>
          </p:cNvSpPr>
          <p:nvPr/>
        </p:nvSpPr>
        <p:spPr bwMode="auto">
          <a:xfrm>
            <a:off x="7114946" y="6005452"/>
            <a:ext cx="152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9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*</a:t>
            </a:r>
            <a:r>
              <a:rPr lang="en-US" sz="9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  <a:r>
              <a:rPr lang="id-ID" sz="9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9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Januari</a:t>
            </a:r>
            <a:r>
              <a:rPr lang="en-US" sz="9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2017</a:t>
            </a:r>
            <a:endParaRPr lang="id-ID" sz="9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33400" y="838200"/>
            <a:ext cx="24760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r">
              <a:defRPr/>
            </a:pPr>
            <a:r>
              <a:rPr lang="en-US" sz="1400" b="1" noProof="1">
                <a:solidFill>
                  <a:schemeClr val="bg1"/>
                </a:solidFill>
                <a:latin typeface="Leelawadee" panose="020B0502040204020203" pitchFamily="34" charset="-34"/>
                <a:ea typeface="Segoe UI" pitchFamily="34" charset="0"/>
                <a:cs typeface="Leelawadee" panose="020B0502040204020203" pitchFamily="34" charset="-34"/>
              </a:rPr>
              <a:t>2004 –</a:t>
            </a:r>
            <a:r>
              <a:rPr lang="id-ID" sz="1400" b="1" noProof="1">
                <a:solidFill>
                  <a:schemeClr val="bg1"/>
                </a:solidFill>
                <a:latin typeface="Leelawadee" panose="020B0502040204020203" pitchFamily="34" charset="-34"/>
                <a:ea typeface="Segoe UI" pitchFamily="34" charset="0"/>
                <a:cs typeface="Leelawadee" panose="020B0502040204020203" pitchFamily="34" charset="-34"/>
              </a:rPr>
              <a:t> 30 December 2015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600" y="172598"/>
            <a:ext cx="8382000" cy="685800"/>
          </a:xfrm>
        </p:spPr>
        <p:txBody>
          <a:bodyPr>
            <a:normAutofit fontScale="90000"/>
          </a:bodyPr>
          <a:lstStyle/>
          <a:p>
            <a:r>
              <a:rPr lang="en-AU" sz="4400" dirty="0"/>
              <a:t>IHSG</a:t>
            </a:r>
            <a:endParaRPr lang="en-AU" dirty="0"/>
          </a:p>
        </p:txBody>
      </p:sp>
      <p:grpSp>
        <p:nvGrpSpPr>
          <p:cNvPr id="40" name="Grup 39"/>
          <p:cNvGrpSpPr/>
          <p:nvPr/>
        </p:nvGrpSpPr>
        <p:grpSpPr>
          <a:xfrm>
            <a:off x="82092" y="490477"/>
            <a:ext cx="9093200" cy="5514975"/>
            <a:chOff x="-25400" y="1038225"/>
            <a:chExt cx="9093200" cy="5514975"/>
          </a:xfrm>
        </p:grpSpPr>
        <p:pic>
          <p:nvPicPr>
            <p:cNvPr id="41" name="Picture 27"/>
            <p:cNvPicPr/>
            <p:nvPr>
              <p:extLst/>
            </p:nvPr>
          </p:nvPicPr>
          <p:blipFill>
            <a:blip r:embed="rId3"/>
            <a:stretch>
              <a:fillRect/>
            </a:stretch>
          </p:blipFill>
          <p:spPr>
            <a:xfrm>
              <a:off x="-25400" y="1038225"/>
              <a:ext cx="9093200" cy="5514975"/>
            </a:xfrm>
            <a:prstGeom prst="rect">
              <a:avLst/>
            </a:prstGeom>
          </p:spPr>
        </p:pic>
        <p:sp>
          <p:nvSpPr>
            <p:cNvPr id="43" name="AutoShape 9"/>
            <p:cNvSpPr>
              <a:spLocks noChangeArrowheads="1"/>
            </p:cNvSpPr>
            <p:nvPr/>
          </p:nvSpPr>
          <p:spPr bwMode="auto">
            <a:xfrm>
              <a:off x="664464" y="5894445"/>
              <a:ext cx="630936" cy="365760"/>
            </a:xfrm>
            <a:prstGeom prst="upArrow">
              <a:avLst>
                <a:gd name="adj1" fmla="val 67185"/>
                <a:gd name="adj2" fmla="val 60417"/>
              </a:avLst>
            </a:prstGeom>
            <a:solidFill>
              <a:schemeClr val="accent3">
                <a:lumMod val="75000"/>
              </a:schemeClr>
            </a:solidFill>
            <a:ln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b"/>
            <a:lstStyle/>
            <a:p>
              <a:pPr algn="ctr"/>
              <a:r>
                <a:rPr lang="en-US" sz="850" dirty="0">
                  <a:solidFill>
                    <a:schemeClr val="bg1"/>
                  </a:soli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52.08%</a:t>
              </a:r>
            </a:p>
          </p:txBody>
        </p: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730550" y="6330062"/>
              <a:ext cx="498764" cy="223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50" b="1" dirty="0">
                  <a:solidFill>
                    <a:prstClr val="black"/>
                  </a:soli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200</a:t>
              </a:r>
              <a:r>
                <a:rPr lang="id-ID" sz="850" b="1" dirty="0">
                  <a:solidFill>
                    <a:prstClr val="black"/>
                  </a:soli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7</a:t>
              </a:r>
              <a:endParaRPr lang="en-US" sz="850" b="1" dirty="0">
                <a:solidFill>
                  <a:prstClr val="black"/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Text Box 15"/>
            <p:cNvSpPr txBox="1">
              <a:spLocks noChangeArrowheads="1"/>
            </p:cNvSpPr>
            <p:nvPr/>
          </p:nvSpPr>
          <p:spPr bwMode="auto">
            <a:xfrm>
              <a:off x="1464542" y="6330062"/>
              <a:ext cx="498764" cy="223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50" b="1" dirty="0">
                  <a:solidFill>
                    <a:prstClr val="black"/>
                  </a:soli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200</a:t>
              </a:r>
              <a:r>
                <a:rPr lang="id-ID" sz="850" b="1" dirty="0">
                  <a:solidFill>
                    <a:prstClr val="black"/>
                  </a:soli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8</a:t>
              </a:r>
              <a:endParaRPr lang="en-US" sz="850" b="1" dirty="0">
                <a:solidFill>
                  <a:prstClr val="black"/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Text Box 16"/>
            <p:cNvSpPr txBox="1">
              <a:spLocks noChangeArrowheads="1"/>
            </p:cNvSpPr>
            <p:nvPr/>
          </p:nvSpPr>
          <p:spPr bwMode="auto">
            <a:xfrm>
              <a:off x="2198534" y="6330062"/>
              <a:ext cx="498764" cy="223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d-ID" sz="850" b="1" dirty="0">
                  <a:solidFill>
                    <a:prstClr val="black"/>
                  </a:soli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2009</a:t>
              </a:r>
              <a:endParaRPr lang="en-US" sz="850" b="1" dirty="0">
                <a:solidFill>
                  <a:prstClr val="black"/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Text Box 17"/>
            <p:cNvSpPr txBox="1">
              <a:spLocks noChangeArrowheads="1"/>
            </p:cNvSpPr>
            <p:nvPr/>
          </p:nvSpPr>
          <p:spPr bwMode="auto">
            <a:xfrm>
              <a:off x="2932526" y="6330062"/>
              <a:ext cx="498764" cy="223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50" b="1" dirty="0">
                  <a:solidFill>
                    <a:prstClr val="black"/>
                  </a:soli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20</a:t>
              </a:r>
              <a:r>
                <a:rPr lang="id-ID" sz="850" b="1" dirty="0">
                  <a:solidFill>
                    <a:prstClr val="black"/>
                  </a:soli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10</a:t>
              </a:r>
              <a:endParaRPr lang="en-US" sz="850" b="1" dirty="0">
                <a:solidFill>
                  <a:prstClr val="black"/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AutoShape 19"/>
            <p:cNvSpPr>
              <a:spLocks noChangeArrowheads="1"/>
            </p:cNvSpPr>
            <p:nvPr/>
          </p:nvSpPr>
          <p:spPr bwMode="auto">
            <a:xfrm>
              <a:off x="2132448" y="5894445"/>
              <a:ext cx="630936" cy="365760"/>
            </a:xfrm>
            <a:prstGeom prst="upArrow">
              <a:avLst>
                <a:gd name="adj1" fmla="val 67185"/>
                <a:gd name="adj2" fmla="val 60417"/>
              </a:avLst>
            </a:prstGeom>
            <a:solidFill>
              <a:schemeClr val="accent3">
                <a:lumMod val="75000"/>
              </a:schemeClr>
            </a:solidFill>
            <a:ln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b"/>
            <a:lstStyle/>
            <a:p>
              <a:pPr algn="ctr"/>
              <a:r>
                <a:rPr lang="en-US" sz="850" dirty="0">
                  <a:solidFill>
                    <a:schemeClr val="bg1"/>
                  </a:soli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86.98%</a:t>
              </a:r>
            </a:p>
          </p:txBody>
        </p:sp>
        <p:sp>
          <p:nvSpPr>
            <p:cNvPr id="50" name="AutoShape 20"/>
            <p:cNvSpPr>
              <a:spLocks noChangeArrowheads="1"/>
            </p:cNvSpPr>
            <p:nvPr/>
          </p:nvSpPr>
          <p:spPr bwMode="auto">
            <a:xfrm>
              <a:off x="1398456" y="5894445"/>
              <a:ext cx="630936" cy="365760"/>
            </a:xfrm>
            <a:prstGeom prst="downArrow">
              <a:avLst>
                <a:gd name="adj1" fmla="val 65389"/>
                <a:gd name="adj2" fmla="val 54167"/>
              </a:avLst>
            </a:prstGeom>
            <a:solidFill>
              <a:srgbClr val="E0201B"/>
            </a:solidFill>
            <a:ln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b"/>
            <a:lstStyle/>
            <a:p>
              <a:pPr algn="ctr"/>
              <a:r>
                <a:rPr lang="en-US" sz="850" dirty="0">
                  <a:solidFill>
                    <a:schemeClr val="bg1"/>
                  </a:soli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-50.64%</a:t>
              </a:r>
            </a:p>
          </p:txBody>
        </p:sp>
        <p:sp>
          <p:nvSpPr>
            <p:cNvPr id="51" name="AutoShape 22"/>
            <p:cNvSpPr>
              <a:spLocks noChangeArrowheads="1"/>
            </p:cNvSpPr>
            <p:nvPr/>
          </p:nvSpPr>
          <p:spPr bwMode="auto">
            <a:xfrm>
              <a:off x="3600432" y="5894445"/>
              <a:ext cx="630936" cy="365760"/>
            </a:xfrm>
            <a:prstGeom prst="upArrow">
              <a:avLst>
                <a:gd name="adj1" fmla="val 67185"/>
                <a:gd name="adj2" fmla="val 60417"/>
              </a:avLst>
            </a:prstGeom>
            <a:solidFill>
              <a:schemeClr val="accent3">
                <a:lumMod val="75000"/>
              </a:schemeClr>
            </a:solidFill>
            <a:ln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b"/>
            <a:lstStyle/>
            <a:p>
              <a:pPr algn="ctr"/>
              <a:r>
                <a:rPr lang="en-US" sz="850" dirty="0">
                  <a:solidFill>
                    <a:schemeClr val="bg1"/>
                  </a:soli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3.20%</a:t>
              </a:r>
            </a:p>
          </p:txBody>
        </p:sp>
        <p:sp>
          <p:nvSpPr>
            <p:cNvPr id="63" name="Text Box 25"/>
            <p:cNvSpPr txBox="1">
              <a:spLocks noChangeArrowheads="1"/>
            </p:cNvSpPr>
            <p:nvPr/>
          </p:nvSpPr>
          <p:spPr bwMode="auto">
            <a:xfrm>
              <a:off x="3666518" y="6330062"/>
              <a:ext cx="498764" cy="223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50" b="1" dirty="0">
                  <a:solidFill>
                    <a:prstClr val="black"/>
                  </a:soli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201</a:t>
              </a:r>
              <a:r>
                <a:rPr lang="id-ID" sz="850" b="1" dirty="0">
                  <a:solidFill>
                    <a:prstClr val="black"/>
                  </a:soli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1</a:t>
              </a:r>
              <a:endParaRPr lang="en-US" sz="850" b="1" dirty="0">
                <a:solidFill>
                  <a:prstClr val="black"/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Text Box 25"/>
            <p:cNvSpPr txBox="1">
              <a:spLocks noChangeArrowheads="1"/>
            </p:cNvSpPr>
            <p:nvPr/>
          </p:nvSpPr>
          <p:spPr bwMode="auto">
            <a:xfrm>
              <a:off x="4400510" y="6330062"/>
              <a:ext cx="498764" cy="223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50" b="1" dirty="0">
                  <a:solidFill>
                    <a:prstClr val="black"/>
                  </a:soli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201</a:t>
              </a:r>
              <a:r>
                <a:rPr lang="id-ID" sz="850" b="1" dirty="0">
                  <a:solidFill>
                    <a:prstClr val="black"/>
                  </a:soli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2</a:t>
              </a:r>
              <a:endParaRPr lang="en-US" sz="850" b="1" dirty="0">
                <a:solidFill>
                  <a:prstClr val="black"/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Text Box 25"/>
            <p:cNvSpPr txBox="1">
              <a:spLocks noChangeArrowheads="1"/>
            </p:cNvSpPr>
            <p:nvPr/>
          </p:nvSpPr>
          <p:spPr bwMode="auto">
            <a:xfrm>
              <a:off x="5134502" y="6330062"/>
              <a:ext cx="498764" cy="223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50" b="1" dirty="0">
                  <a:solidFill>
                    <a:prstClr val="black"/>
                  </a:soli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201</a:t>
              </a:r>
              <a:r>
                <a:rPr lang="id-ID" sz="850" b="1" dirty="0">
                  <a:solidFill>
                    <a:prstClr val="black"/>
                  </a:soli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66" name="AutoShape 22"/>
            <p:cNvSpPr>
              <a:spLocks noChangeArrowheads="1"/>
            </p:cNvSpPr>
            <p:nvPr/>
          </p:nvSpPr>
          <p:spPr bwMode="auto">
            <a:xfrm>
              <a:off x="2866440" y="5894445"/>
              <a:ext cx="630936" cy="365760"/>
            </a:xfrm>
            <a:prstGeom prst="upArrow">
              <a:avLst>
                <a:gd name="adj1" fmla="val 67185"/>
                <a:gd name="adj2" fmla="val 60417"/>
              </a:avLst>
            </a:prstGeom>
            <a:solidFill>
              <a:schemeClr val="accent3">
                <a:lumMod val="75000"/>
              </a:schemeClr>
            </a:solidFill>
            <a:ln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b"/>
            <a:lstStyle/>
            <a:p>
              <a:pPr algn="ctr"/>
              <a:r>
                <a:rPr lang="en-US" sz="850" dirty="0">
                  <a:solidFill>
                    <a:schemeClr val="bg1"/>
                  </a:soli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46.13%</a:t>
              </a:r>
            </a:p>
          </p:txBody>
        </p:sp>
        <p:sp>
          <p:nvSpPr>
            <p:cNvPr id="70" name="AutoShape 22"/>
            <p:cNvSpPr>
              <a:spLocks noChangeArrowheads="1"/>
            </p:cNvSpPr>
            <p:nvPr/>
          </p:nvSpPr>
          <p:spPr bwMode="auto">
            <a:xfrm>
              <a:off x="4334424" y="5894445"/>
              <a:ext cx="630936" cy="365760"/>
            </a:xfrm>
            <a:prstGeom prst="upArrow">
              <a:avLst>
                <a:gd name="adj1" fmla="val 67185"/>
                <a:gd name="adj2" fmla="val 60417"/>
              </a:avLst>
            </a:prstGeom>
            <a:solidFill>
              <a:schemeClr val="accent3">
                <a:lumMod val="75000"/>
              </a:schemeClr>
            </a:solidFill>
            <a:ln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b"/>
            <a:lstStyle/>
            <a:p>
              <a:pPr algn="ctr"/>
              <a:r>
                <a:rPr lang="en-US" sz="850" dirty="0">
                  <a:solidFill>
                    <a:schemeClr val="bg1"/>
                  </a:soli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12.94%</a:t>
              </a:r>
            </a:p>
          </p:txBody>
        </p:sp>
        <p:sp>
          <p:nvSpPr>
            <p:cNvPr id="72" name="Text Box 25"/>
            <p:cNvSpPr txBox="1">
              <a:spLocks noChangeArrowheads="1"/>
            </p:cNvSpPr>
            <p:nvPr/>
          </p:nvSpPr>
          <p:spPr bwMode="auto">
            <a:xfrm>
              <a:off x="5868494" y="6330062"/>
              <a:ext cx="498764" cy="223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50" b="1" dirty="0">
                  <a:solidFill>
                    <a:prstClr val="black"/>
                  </a:soli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201</a:t>
              </a:r>
              <a:r>
                <a:rPr lang="id-ID" sz="850" b="1" dirty="0">
                  <a:solidFill>
                    <a:prstClr val="black"/>
                  </a:soli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4</a:t>
              </a:r>
              <a:endParaRPr lang="en-US" sz="850" b="1" dirty="0">
                <a:solidFill>
                  <a:srgbClr val="E0201B"/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AutoShape 20"/>
            <p:cNvSpPr>
              <a:spLocks noChangeArrowheads="1"/>
            </p:cNvSpPr>
            <p:nvPr/>
          </p:nvSpPr>
          <p:spPr bwMode="auto">
            <a:xfrm>
              <a:off x="5068416" y="5894445"/>
              <a:ext cx="630936" cy="365760"/>
            </a:xfrm>
            <a:prstGeom prst="downArrow">
              <a:avLst>
                <a:gd name="adj1" fmla="val 65389"/>
                <a:gd name="adj2" fmla="val 54167"/>
              </a:avLst>
            </a:prstGeom>
            <a:solidFill>
              <a:srgbClr val="E0201B"/>
            </a:solidFill>
            <a:ln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b"/>
            <a:lstStyle/>
            <a:p>
              <a:pPr algn="ctr"/>
              <a:r>
                <a:rPr lang="en-US" sz="850" dirty="0">
                  <a:solidFill>
                    <a:schemeClr val="bg1"/>
                  </a:soli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-0.98%</a:t>
              </a:r>
            </a:p>
          </p:txBody>
        </p:sp>
        <p:sp>
          <p:nvSpPr>
            <p:cNvPr id="74" name="Text Box 25"/>
            <p:cNvSpPr txBox="1">
              <a:spLocks noChangeArrowheads="1"/>
            </p:cNvSpPr>
            <p:nvPr/>
          </p:nvSpPr>
          <p:spPr bwMode="auto">
            <a:xfrm>
              <a:off x="6602486" y="6330062"/>
              <a:ext cx="498764" cy="223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50" b="1" dirty="0">
                  <a:solidFill>
                    <a:prstClr val="black"/>
                  </a:soli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201</a:t>
              </a:r>
              <a:r>
                <a:rPr lang="id-ID" sz="850" b="1" dirty="0">
                  <a:solidFill>
                    <a:prstClr val="black"/>
                  </a:soli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5</a:t>
              </a:r>
              <a:endParaRPr lang="en-US" sz="850" b="1" dirty="0">
                <a:solidFill>
                  <a:srgbClr val="E0201B"/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AutoShape 22"/>
            <p:cNvSpPr>
              <a:spLocks noChangeArrowheads="1"/>
            </p:cNvSpPr>
            <p:nvPr/>
          </p:nvSpPr>
          <p:spPr bwMode="auto">
            <a:xfrm>
              <a:off x="5802408" y="5894445"/>
              <a:ext cx="630936" cy="365760"/>
            </a:xfrm>
            <a:prstGeom prst="upArrow">
              <a:avLst>
                <a:gd name="adj1" fmla="val 67185"/>
                <a:gd name="adj2" fmla="val 60417"/>
              </a:avLst>
            </a:prstGeom>
            <a:solidFill>
              <a:schemeClr val="accent3">
                <a:lumMod val="75000"/>
              </a:schemeClr>
            </a:solidFill>
            <a:ln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b"/>
            <a:lstStyle/>
            <a:p>
              <a:pPr algn="ctr"/>
              <a:r>
                <a:rPr lang="en-US" sz="850" dirty="0">
                  <a:solidFill>
                    <a:schemeClr val="bg1"/>
                  </a:soli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2</a:t>
              </a:r>
              <a:r>
                <a:rPr lang="id-ID" sz="850" dirty="0">
                  <a:solidFill>
                    <a:schemeClr val="bg1"/>
                  </a:soli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2</a:t>
              </a:r>
              <a:r>
                <a:rPr lang="en-US" sz="850" dirty="0">
                  <a:solidFill>
                    <a:schemeClr val="bg1"/>
                  </a:soli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.</a:t>
              </a:r>
              <a:r>
                <a:rPr lang="id-ID" sz="850" dirty="0">
                  <a:solidFill>
                    <a:schemeClr val="bg1"/>
                  </a:soli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29</a:t>
              </a:r>
              <a:r>
                <a:rPr lang="en-US" sz="850" dirty="0">
                  <a:solidFill>
                    <a:schemeClr val="bg1"/>
                  </a:soli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%</a:t>
              </a:r>
            </a:p>
          </p:txBody>
        </p:sp>
        <p:sp>
          <p:nvSpPr>
            <p:cNvPr id="76" name="Text Box 25"/>
            <p:cNvSpPr txBox="1">
              <a:spLocks noChangeArrowheads="1"/>
            </p:cNvSpPr>
            <p:nvPr/>
          </p:nvSpPr>
          <p:spPr bwMode="auto">
            <a:xfrm>
              <a:off x="7336478" y="6330062"/>
              <a:ext cx="498764" cy="223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50" b="1" dirty="0">
                  <a:solidFill>
                    <a:prstClr val="black"/>
                  </a:soli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201</a:t>
              </a:r>
              <a:r>
                <a:rPr lang="id-ID" sz="850" b="1" dirty="0">
                  <a:solidFill>
                    <a:prstClr val="black"/>
                  </a:soli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6</a:t>
              </a:r>
              <a:endParaRPr lang="en-US" sz="850" b="1" dirty="0">
                <a:solidFill>
                  <a:srgbClr val="E0201B"/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AutoShape 22"/>
            <p:cNvSpPr>
              <a:spLocks noChangeArrowheads="1"/>
            </p:cNvSpPr>
            <p:nvPr/>
          </p:nvSpPr>
          <p:spPr bwMode="auto">
            <a:xfrm>
              <a:off x="7270392" y="5894445"/>
              <a:ext cx="630936" cy="365760"/>
            </a:xfrm>
            <a:prstGeom prst="upArrow">
              <a:avLst>
                <a:gd name="adj1" fmla="val 67185"/>
                <a:gd name="adj2" fmla="val 60417"/>
              </a:avLst>
            </a:prstGeom>
            <a:solidFill>
              <a:schemeClr val="accent3">
                <a:lumMod val="75000"/>
              </a:schemeClr>
            </a:solidFill>
            <a:ln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b"/>
            <a:lstStyle/>
            <a:p>
              <a:pPr algn="ctr"/>
              <a:r>
                <a:rPr lang="id-ID" sz="850" dirty="0">
                  <a:solidFill>
                    <a:schemeClr val="bg1"/>
                  </a:soli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15.32</a:t>
              </a:r>
              <a:r>
                <a:rPr lang="en-US" sz="850" dirty="0">
                  <a:solidFill>
                    <a:schemeClr val="bg1"/>
                  </a:soli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%</a:t>
              </a:r>
            </a:p>
          </p:txBody>
        </p:sp>
        <p:sp>
          <p:nvSpPr>
            <p:cNvPr id="78" name="AutoShape 20"/>
            <p:cNvSpPr>
              <a:spLocks noChangeArrowheads="1"/>
            </p:cNvSpPr>
            <p:nvPr/>
          </p:nvSpPr>
          <p:spPr bwMode="auto">
            <a:xfrm>
              <a:off x="6536400" y="5894445"/>
              <a:ext cx="630936" cy="365760"/>
            </a:xfrm>
            <a:prstGeom prst="downArrow">
              <a:avLst>
                <a:gd name="adj1" fmla="val 65389"/>
                <a:gd name="adj2" fmla="val 54167"/>
              </a:avLst>
            </a:prstGeom>
            <a:solidFill>
              <a:srgbClr val="E0201B"/>
            </a:solidFill>
            <a:ln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b"/>
            <a:lstStyle/>
            <a:p>
              <a:pPr algn="ctr"/>
              <a:r>
                <a:rPr lang="en-US" sz="850" dirty="0">
                  <a:solidFill>
                    <a:schemeClr val="bg1"/>
                  </a:soli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-</a:t>
              </a:r>
              <a:r>
                <a:rPr lang="id-ID" sz="850" dirty="0">
                  <a:solidFill>
                    <a:schemeClr val="bg1"/>
                  </a:soli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12</a:t>
              </a:r>
              <a:r>
                <a:rPr lang="en-US" sz="850" dirty="0">
                  <a:solidFill>
                    <a:schemeClr val="bg1"/>
                  </a:soli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.</a:t>
              </a:r>
              <a:r>
                <a:rPr lang="id-ID" sz="850" dirty="0">
                  <a:solidFill>
                    <a:schemeClr val="bg1"/>
                  </a:soli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13</a:t>
              </a:r>
              <a:r>
                <a:rPr lang="en-US" sz="850" dirty="0">
                  <a:solidFill>
                    <a:schemeClr val="bg1"/>
                  </a:soli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%</a:t>
              </a:r>
            </a:p>
          </p:txBody>
        </p:sp>
        <p:sp>
          <p:nvSpPr>
            <p:cNvPr id="79" name="Text Box 25"/>
            <p:cNvSpPr txBox="1">
              <a:spLocks noChangeArrowheads="1"/>
            </p:cNvSpPr>
            <p:nvPr/>
          </p:nvSpPr>
          <p:spPr bwMode="auto">
            <a:xfrm>
              <a:off x="8070473" y="6330062"/>
              <a:ext cx="498764" cy="223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50" b="1" dirty="0">
                  <a:solidFill>
                    <a:prstClr val="black"/>
                  </a:soli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201</a:t>
              </a:r>
              <a:r>
                <a:rPr lang="id-ID" sz="850" b="1" dirty="0">
                  <a:solidFill>
                    <a:prstClr val="black"/>
                  </a:soli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7</a:t>
              </a:r>
              <a:endParaRPr lang="en-US" sz="850" b="1" dirty="0">
                <a:solidFill>
                  <a:srgbClr val="E0201B"/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" name="AutoShape 22"/>
            <p:cNvSpPr>
              <a:spLocks noChangeArrowheads="1"/>
            </p:cNvSpPr>
            <p:nvPr/>
          </p:nvSpPr>
          <p:spPr bwMode="auto">
            <a:xfrm>
              <a:off x="8035757" y="5894445"/>
              <a:ext cx="630936" cy="365760"/>
            </a:xfrm>
            <a:prstGeom prst="upArrow">
              <a:avLst>
                <a:gd name="adj1" fmla="val 67185"/>
                <a:gd name="adj2" fmla="val 60417"/>
              </a:avLst>
            </a:prstGeom>
            <a:solidFill>
              <a:schemeClr val="accent3">
                <a:lumMod val="75000"/>
              </a:schemeClr>
            </a:solidFill>
            <a:ln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b"/>
            <a:lstStyle/>
            <a:p>
              <a:pPr algn="ctr"/>
              <a:r>
                <a:rPr lang="id-ID" sz="850" dirty="0">
                  <a:solidFill>
                    <a:schemeClr val="bg1"/>
                  </a:soli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0.95</a:t>
              </a:r>
              <a:r>
                <a:rPr lang="en-US" sz="850" dirty="0">
                  <a:solidFill>
                    <a:schemeClr val="bg1"/>
                  </a:soli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072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556237" y="176243"/>
            <a:ext cx="10325540" cy="6858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Performa IHSG 10 </a:t>
            </a:r>
            <a:r>
              <a:rPr lang="en-US" sz="32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Thn</a:t>
            </a:r>
            <a: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32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Terakhir</a:t>
            </a:r>
            <a: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 vs Bursa </a:t>
            </a:r>
            <a:r>
              <a:rPr lang="en-US" sz="32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Utama</a:t>
            </a:r>
            <a:r>
              <a:rPr lang="en-US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32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Dunia</a:t>
            </a:r>
            <a:endParaRPr lang="id-ID" sz="32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94600" y="6356350"/>
            <a:ext cx="2311400" cy="365125"/>
          </a:xfrm>
        </p:spPr>
        <p:txBody>
          <a:bodyPr/>
          <a:lstStyle/>
          <a:p>
            <a:pPr>
              <a:defRPr/>
            </a:pPr>
            <a:fld id="{4D29D3A1-3178-4329-978D-BF97E1E6BC8D}" type="slidenum">
              <a:rPr lang="en-SG" smtClean="0"/>
              <a:pPr>
                <a:defRPr/>
              </a:pPr>
              <a:t>28</a:t>
            </a:fld>
            <a:endParaRPr lang="en-SG"/>
          </a:p>
        </p:txBody>
      </p:sp>
      <p:graphicFrame>
        <p:nvGraphicFramePr>
          <p:cNvPr id="7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816921"/>
              </p:ext>
            </p:extLst>
          </p:nvPr>
        </p:nvGraphicFramePr>
        <p:xfrm>
          <a:off x="608249" y="869126"/>
          <a:ext cx="8153400" cy="5111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312602" y="4038600"/>
            <a:ext cx="3456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Return </a:t>
            </a:r>
            <a:r>
              <a:rPr lang="en-AU" sz="2400" b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tertinggi</a:t>
            </a:r>
            <a:r>
              <a:rPr lang="en-AU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 di </a:t>
            </a:r>
            <a:r>
              <a:rPr lang="en-AU" sz="2400" b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dunia</a:t>
            </a:r>
            <a:r>
              <a:rPr lang="en-AU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1000" y="5717631"/>
            <a:ext cx="2500496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1108" b="1" dirty="0">
                <a:solidFill>
                  <a:srgbClr val="262626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Per </a:t>
            </a:r>
            <a:r>
              <a:rPr lang="id-ID" sz="1108" b="1" dirty="0">
                <a:solidFill>
                  <a:srgbClr val="262626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30</a:t>
            </a:r>
            <a:r>
              <a:rPr lang="en-AU" sz="1108" b="1" dirty="0">
                <a:solidFill>
                  <a:srgbClr val="262626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sz="1108" b="1" dirty="0" err="1">
                <a:solidFill>
                  <a:srgbClr val="262626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Desember</a:t>
            </a:r>
            <a:r>
              <a:rPr lang="id-ID" sz="1108" b="1" dirty="0">
                <a:solidFill>
                  <a:srgbClr val="262626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sz="1108" b="1" dirty="0">
                <a:solidFill>
                  <a:srgbClr val="262626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39040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33579"/>
            <a:ext cx="8382000" cy="685800"/>
          </a:xfrm>
        </p:spPr>
        <p:txBody>
          <a:bodyPr/>
          <a:lstStyle/>
          <a:p>
            <a:r>
              <a:rPr lang="en-AU" dirty="0" err="1"/>
              <a:t>Bagaimana</a:t>
            </a:r>
            <a:r>
              <a:rPr lang="en-AU" dirty="0"/>
              <a:t> </a:t>
            </a:r>
            <a:r>
              <a:rPr lang="en-AU" dirty="0" err="1"/>
              <a:t>Membeli</a:t>
            </a:r>
            <a:r>
              <a:rPr lang="en-AU" dirty="0"/>
              <a:t> </a:t>
            </a:r>
            <a:r>
              <a:rPr lang="en-AU" dirty="0" err="1"/>
              <a:t>Saham</a:t>
            </a:r>
            <a:r>
              <a:rPr lang="en-AU" dirty="0"/>
              <a:t> </a:t>
            </a:r>
            <a:r>
              <a:rPr lang="en-AU" dirty="0" err="1"/>
              <a:t>Perdana</a:t>
            </a:r>
            <a:r>
              <a:rPr lang="en-AU" dirty="0"/>
              <a:t>?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8461026" y="4023737"/>
            <a:ext cx="1261123" cy="1479340"/>
          </a:xfrm>
          <a:prstGeom prst="round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/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1" t="31992" r="47746" b="26897"/>
          <a:stretch/>
        </p:blipFill>
        <p:spPr>
          <a:xfrm>
            <a:off x="8536964" y="4090715"/>
            <a:ext cx="1060864" cy="1140972"/>
          </a:xfrm>
          <a:prstGeom prst="rect">
            <a:avLst/>
          </a:prstGeom>
        </p:spPr>
      </p:pic>
      <p:sp>
        <p:nvSpPr>
          <p:cNvPr id="117" name="TextBox 116"/>
          <p:cNvSpPr txBox="1"/>
          <p:nvPr/>
        </p:nvSpPr>
        <p:spPr>
          <a:xfrm>
            <a:off x="8692842" y="5200037"/>
            <a:ext cx="1032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 smtClean="0"/>
              <a:t>EMITEN</a:t>
            </a:r>
            <a:endParaRPr lang="en-AU" sz="1200" b="1" dirty="0"/>
          </a:p>
        </p:txBody>
      </p:sp>
      <p:pic>
        <p:nvPicPr>
          <p:cNvPr id="118" name="Picture 3" descr="C:\Users\Muhammad\Pictures\booklet spm\b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5050" y="4134046"/>
            <a:ext cx="802552" cy="806973"/>
          </a:xfrm>
          <a:prstGeom prst="rect">
            <a:avLst/>
          </a:prstGeom>
          <a:noFill/>
        </p:spPr>
      </p:pic>
      <p:pic>
        <p:nvPicPr>
          <p:cNvPr id="119" name="Picture 2" descr="C:\Users\Muhammad\Pictures\booklet spm\Handshake-2400p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0890" y="4329595"/>
            <a:ext cx="1249558" cy="64664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TextBox 119"/>
          <p:cNvSpPr txBox="1"/>
          <p:nvPr/>
        </p:nvSpPr>
        <p:spPr>
          <a:xfrm>
            <a:off x="6469951" y="5014332"/>
            <a:ext cx="1611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 smtClean="0"/>
              <a:t>PENJAMIN EMISI</a:t>
            </a:r>
            <a:endParaRPr lang="en-AU" sz="1200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3903833" y="4751928"/>
            <a:ext cx="1611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 smtClean="0"/>
              <a:t>BIRO ADMINISTRASI EFEK</a:t>
            </a:r>
            <a:endParaRPr lang="en-AU" sz="1200" b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5234458" y="4919141"/>
            <a:ext cx="13796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err="1" smtClean="0"/>
              <a:t>Langkah</a:t>
            </a:r>
            <a:r>
              <a:rPr lang="en-AU" sz="1400" b="1" dirty="0" smtClean="0"/>
              <a:t> 4</a:t>
            </a:r>
            <a:endParaRPr lang="en-AU" sz="1100" b="1" dirty="0" smtClean="0"/>
          </a:p>
          <a:p>
            <a:pPr algn="ctr"/>
            <a:r>
              <a:rPr lang="en-AU" sz="1200" dirty="0" smtClean="0"/>
              <a:t>FPPS + DPPS</a:t>
            </a:r>
            <a:endParaRPr lang="en-AU" sz="1200" dirty="0"/>
          </a:p>
        </p:txBody>
      </p:sp>
      <p:sp>
        <p:nvSpPr>
          <p:cNvPr id="123" name="TextBox 122"/>
          <p:cNvSpPr txBox="1"/>
          <p:nvPr/>
        </p:nvSpPr>
        <p:spPr>
          <a:xfrm>
            <a:off x="5051426" y="3937445"/>
            <a:ext cx="173034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err="1" smtClean="0"/>
              <a:t>Langkah</a:t>
            </a:r>
            <a:r>
              <a:rPr lang="en-AU" sz="1400" b="1" dirty="0" smtClean="0"/>
              <a:t> 5</a:t>
            </a:r>
            <a:r>
              <a:rPr lang="en-AU" sz="1100" dirty="0" smtClean="0"/>
              <a:t/>
            </a:r>
            <a:br>
              <a:rPr lang="en-AU" sz="1100" dirty="0" smtClean="0"/>
            </a:br>
            <a:r>
              <a:rPr lang="en-AU" sz="1200" dirty="0" err="1" smtClean="0"/>
              <a:t>Konfirmasi</a:t>
            </a:r>
            <a:r>
              <a:rPr lang="en-AU" sz="1200" dirty="0" smtClean="0"/>
              <a:t> </a:t>
            </a:r>
            <a:br>
              <a:rPr lang="en-AU" sz="1200" dirty="0" smtClean="0"/>
            </a:br>
            <a:r>
              <a:rPr lang="en-AU" sz="1200" dirty="0" err="1" smtClean="0"/>
              <a:t>Penjatahan</a:t>
            </a:r>
            <a:endParaRPr lang="en-AU" sz="1100" dirty="0"/>
          </a:p>
        </p:txBody>
      </p:sp>
      <p:sp>
        <p:nvSpPr>
          <p:cNvPr id="124" name="Rounded Rectangle 123"/>
          <p:cNvSpPr/>
          <p:nvPr/>
        </p:nvSpPr>
        <p:spPr>
          <a:xfrm>
            <a:off x="3944982" y="4023736"/>
            <a:ext cx="1420209" cy="1465663"/>
          </a:xfrm>
          <a:prstGeom prst="round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/>
          </a:p>
        </p:txBody>
      </p:sp>
      <p:sp>
        <p:nvSpPr>
          <p:cNvPr id="125" name="Rounded Rectangle 124"/>
          <p:cNvSpPr/>
          <p:nvPr/>
        </p:nvSpPr>
        <p:spPr>
          <a:xfrm>
            <a:off x="6488936" y="4023737"/>
            <a:ext cx="1548383" cy="1479340"/>
          </a:xfrm>
          <a:prstGeom prst="round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/>
          </a:p>
        </p:txBody>
      </p:sp>
      <p:grpSp>
        <p:nvGrpSpPr>
          <p:cNvPr id="126" name="Group 125"/>
          <p:cNvGrpSpPr/>
          <p:nvPr/>
        </p:nvGrpSpPr>
        <p:grpSpPr>
          <a:xfrm>
            <a:off x="3212890" y="1101492"/>
            <a:ext cx="1789846" cy="1339939"/>
            <a:chOff x="-320686" y="-44391"/>
            <a:chExt cx="2240926" cy="1677633"/>
          </a:xfrm>
        </p:grpSpPr>
        <p:pic>
          <p:nvPicPr>
            <p:cNvPr id="156" name="Picture 15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849" b="76948"/>
            <a:stretch/>
          </p:blipFill>
          <p:spPr>
            <a:xfrm>
              <a:off x="-320686" y="-44391"/>
              <a:ext cx="2240926" cy="546868"/>
            </a:xfrm>
            <a:prstGeom prst="rect">
              <a:avLst/>
            </a:prstGeom>
          </p:spPr>
        </p:pic>
        <p:pic>
          <p:nvPicPr>
            <p:cNvPr id="157" name="Picture 15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72" b="76948"/>
            <a:stretch/>
          </p:blipFill>
          <p:spPr>
            <a:xfrm flipH="1">
              <a:off x="-320686" y="515775"/>
              <a:ext cx="2210446" cy="546868"/>
            </a:xfrm>
            <a:prstGeom prst="rect">
              <a:avLst/>
            </a:prstGeom>
          </p:spPr>
        </p:pic>
        <p:pic>
          <p:nvPicPr>
            <p:cNvPr id="158" name="Picture 15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127" b="76948"/>
            <a:stretch/>
          </p:blipFill>
          <p:spPr>
            <a:xfrm>
              <a:off x="-320686" y="1086374"/>
              <a:ext cx="2202826" cy="546868"/>
            </a:xfrm>
            <a:prstGeom prst="rect">
              <a:avLst/>
            </a:prstGeom>
          </p:spPr>
        </p:pic>
      </p:grpSp>
      <p:pic>
        <p:nvPicPr>
          <p:cNvPr id="127" name="Picture 3" descr="C:\Users\Muhammad\Pictures\booklet spm\Bank-clipart-bank-clip-art-image.jpg"/>
          <p:cNvPicPr>
            <a:picLocks noChangeAspect="1" noChangeArrowheads="1"/>
          </p:cNvPicPr>
          <p:nvPr/>
        </p:nvPicPr>
        <p:blipFill>
          <a:blip r:embed="rId6"/>
          <a:srcRect t="6173" r="5555"/>
          <a:stretch>
            <a:fillRect/>
          </a:stretch>
        </p:blipFill>
        <p:spPr bwMode="auto">
          <a:xfrm>
            <a:off x="253265" y="1213063"/>
            <a:ext cx="1551970" cy="1322837"/>
          </a:xfrm>
          <a:prstGeom prst="rect">
            <a:avLst/>
          </a:prstGeom>
          <a:noFill/>
        </p:spPr>
      </p:pic>
      <p:sp>
        <p:nvSpPr>
          <p:cNvPr id="128" name="TextBox 127"/>
          <p:cNvSpPr txBox="1"/>
          <p:nvPr/>
        </p:nvSpPr>
        <p:spPr>
          <a:xfrm>
            <a:off x="529647" y="2473747"/>
            <a:ext cx="1032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 smtClean="0"/>
              <a:t>BANK RDN</a:t>
            </a:r>
            <a:endParaRPr lang="en-AU" sz="1200" b="1" dirty="0"/>
          </a:p>
        </p:txBody>
      </p:sp>
      <p:sp>
        <p:nvSpPr>
          <p:cNvPr id="129" name="Rounded Rectangle 128"/>
          <p:cNvSpPr/>
          <p:nvPr/>
        </p:nvSpPr>
        <p:spPr>
          <a:xfrm>
            <a:off x="228600" y="1033787"/>
            <a:ext cx="1685625" cy="1822990"/>
          </a:xfrm>
          <a:prstGeom prst="round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/>
          </a:p>
        </p:txBody>
      </p:sp>
      <p:sp>
        <p:nvSpPr>
          <p:cNvPr id="130" name="Freeform 129"/>
          <p:cNvSpPr/>
          <p:nvPr/>
        </p:nvSpPr>
        <p:spPr>
          <a:xfrm>
            <a:off x="6252049" y="1896190"/>
            <a:ext cx="1493654" cy="1493654"/>
          </a:xfrm>
          <a:custGeom>
            <a:avLst/>
            <a:gdLst>
              <a:gd name="connsiteX0" fmla="*/ 0 w 1870087"/>
              <a:gd name="connsiteY0" fmla="*/ 0 h 1870087"/>
              <a:gd name="connsiteX1" fmla="*/ 1870087 w 1870087"/>
              <a:gd name="connsiteY1" fmla="*/ 0 h 1870087"/>
              <a:gd name="connsiteX2" fmla="*/ 1870087 w 1870087"/>
              <a:gd name="connsiteY2" fmla="*/ 1870087 h 1870087"/>
              <a:gd name="connsiteX3" fmla="*/ 0 w 1870087"/>
              <a:gd name="connsiteY3" fmla="*/ 1870087 h 1870087"/>
              <a:gd name="connsiteX4" fmla="*/ 0 w 1870087"/>
              <a:gd name="connsiteY4" fmla="*/ 0 h 187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087" h="1870087">
                <a:moveTo>
                  <a:pt x="0" y="0"/>
                </a:moveTo>
                <a:lnTo>
                  <a:pt x="1870087" y="0"/>
                </a:lnTo>
                <a:lnTo>
                  <a:pt x="1870087" y="1870087"/>
                </a:lnTo>
                <a:lnTo>
                  <a:pt x="0" y="187008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0" tIns="82550" rIns="82550" bIns="825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4800" kern="1200" dirty="0" smtClean="0"/>
              <a:t>  </a:t>
            </a:r>
            <a:endParaRPr lang="en-AU" sz="4800" kern="1200" dirty="0"/>
          </a:p>
        </p:txBody>
      </p:sp>
      <p:sp>
        <p:nvSpPr>
          <p:cNvPr id="131" name="Freeform 130"/>
          <p:cNvSpPr/>
          <p:nvPr/>
        </p:nvSpPr>
        <p:spPr>
          <a:xfrm>
            <a:off x="5765437" y="3633721"/>
            <a:ext cx="1493654" cy="1493654"/>
          </a:xfrm>
          <a:custGeom>
            <a:avLst/>
            <a:gdLst>
              <a:gd name="connsiteX0" fmla="*/ 0 w 1870087"/>
              <a:gd name="connsiteY0" fmla="*/ 0 h 1870087"/>
              <a:gd name="connsiteX1" fmla="*/ 1870087 w 1870087"/>
              <a:gd name="connsiteY1" fmla="*/ 0 h 1870087"/>
              <a:gd name="connsiteX2" fmla="*/ 1870087 w 1870087"/>
              <a:gd name="connsiteY2" fmla="*/ 1870087 h 1870087"/>
              <a:gd name="connsiteX3" fmla="*/ 0 w 1870087"/>
              <a:gd name="connsiteY3" fmla="*/ 1870087 h 1870087"/>
              <a:gd name="connsiteX4" fmla="*/ 0 w 1870087"/>
              <a:gd name="connsiteY4" fmla="*/ 0 h 187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087" h="1870087">
                <a:moveTo>
                  <a:pt x="0" y="0"/>
                </a:moveTo>
                <a:lnTo>
                  <a:pt x="1870087" y="0"/>
                </a:lnTo>
                <a:lnTo>
                  <a:pt x="1870087" y="1870087"/>
                </a:lnTo>
                <a:lnTo>
                  <a:pt x="0" y="187008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0" tIns="82550" rIns="82550" bIns="825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4800" kern="1200" dirty="0" smtClean="0"/>
              <a:t>  </a:t>
            </a:r>
            <a:endParaRPr lang="en-AU" sz="4800" kern="1200" dirty="0"/>
          </a:p>
        </p:txBody>
      </p:sp>
      <p:sp>
        <p:nvSpPr>
          <p:cNvPr id="132" name="Freeform 131"/>
          <p:cNvSpPr/>
          <p:nvPr/>
        </p:nvSpPr>
        <p:spPr>
          <a:xfrm>
            <a:off x="3574740" y="1923085"/>
            <a:ext cx="1493654" cy="1493654"/>
          </a:xfrm>
          <a:custGeom>
            <a:avLst/>
            <a:gdLst>
              <a:gd name="connsiteX0" fmla="*/ 0 w 1870087"/>
              <a:gd name="connsiteY0" fmla="*/ 0 h 1870087"/>
              <a:gd name="connsiteX1" fmla="*/ 1870087 w 1870087"/>
              <a:gd name="connsiteY1" fmla="*/ 0 h 1870087"/>
              <a:gd name="connsiteX2" fmla="*/ 1870087 w 1870087"/>
              <a:gd name="connsiteY2" fmla="*/ 1870087 h 1870087"/>
              <a:gd name="connsiteX3" fmla="*/ 0 w 1870087"/>
              <a:gd name="connsiteY3" fmla="*/ 1870087 h 1870087"/>
              <a:gd name="connsiteX4" fmla="*/ 0 w 1870087"/>
              <a:gd name="connsiteY4" fmla="*/ 0 h 187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087" h="1870087">
                <a:moveTo>
                  <a:pt x="0" y="0"/>
                </a:moveTo>
                <a:lnTo>
                  <a:pt x="1870087" y="0"/>
                </a:lnTo>
                <a:lnTo>
                  <a:pt x="1870087" y="1870087"/>
                </a:lnTo>
                <a:lnTo>
                  <a:pt x="0" y="187008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0" tIns="82550" rIns="82550" bIns="825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4800" kern="1200" dirty="0" smtClean="0"/>
              <a:t>  </a:t>
            </a:r>
            <a:endParaRPr lang="en-AU" sz="4800" kern="1200" dirty="0"/>
          </a:p>
        </p:txBody>
      </p:sp>
      <p:sp>
        <p:nvSpPr>
          <p:cNvPr id="133" name="Freeform 132"/>
          <p:cNvSpPr/>
          <p:nvPr/>
        </p:nvSpPr>
        <p:spPr>
          <a:xfrm>
            <a:off x="5988167" y="956643"/>
            <a:ext cx="2052439" cy="2052439"/>
          </a:xfrm>
          <a:custGeom>
            <a:avLst/>
            <a:gdLst>
              <a:gd name="connsiteX0" fmla="*/ 0 w 2569698"/>
              <a:gd name="connsiteY0" fmla="*/ 0 h 2569698"/>
              <a:gd name="connsiteX1" fmla="*/ 2569698 w 2569698"/>
              <a:gd name="connsiteY1" fmla="*/ 0 h 2569698"/>
              <a:gd name="connsiteX2" fmla="*/ 2569698 w 2569698"/>
              <a:gd name="connsiteY2" fmla="*/ 2569698 h 2569698"/>
              <a:gd name="connsiteX3" fmla="*/ 0 w 2569698"/>
              <a:gd name="connsiteY3" fmla="*/ 2569698 h 2569698"/>
              <a:gd name="connsiteX4" fmla="*/ 0 w 2569698"/>
              <a:gd name="connsiteY4" fmla="*/ 0 h 2569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9698" h="2569698">
                <a:moveTo>
                  <a:pt x="0" y="0"/>
                </a:moveTo>
                <a:lnTo>
                  <a:pt x="2569698" y="0"/>
                </a:lnTo>
                <a:lnTo>
                  <a:pt x="2569698" y="2569698"/>
                </a:lnTo>
                <a:lnTo>
                  <a:pt x="0" y="25696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0" tIns="82550" rIns="82550" bIns="825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4800" kern="1200" dirty="0" smtClean="0"/>
              <a:t>  </a:t>
            </a:r>
            <a:endParaRPr lang="en-AU" sz="4800" kern="1200" dirty="0"/>
          </a:p>
        </p:txBody>
      </p:sp>
      <p:sp>
        <p:nvSpPr>
          <p:cNvPr id="134" name="Freeform 133"/>
          <p:cNvSpPr/>
          <p:nvPr/>
        </p:nvSpPr>
        <p:spPr>
          <a:xfrm>
            <a:off x="5276679" y="3708811"/>
            <a:ext cx="2052439" cy="2052439"/>
          </a:xfrm>
          <a:custGeom>
            <a:avLst/>
            <a:gdLst>
              <a:gd name="connsiteX0" fmla="*/ 0 w 2569698"/>
              <a:gd name="connsiteY0" fmla="*/ 0 h 2569698"/>
              <a:gd name="connsiteX1" fmla="*/ 2569698 w 2569698"/>
              <a:gd name="connsiteY1" fmla="*/ 0 h 2569698"/>
              <a:gd name="connsiteX2" fmla="*/ 2569698 w 2569698"/>
              <a:gd name="connsiteY2" fmla="*/ 2569698 h 2569698"/>
              <a:gd name="connsiteX3" fmla="*/ 0 w 2569698"/>
              <a:gd name="connsiteY3" fmla="*/ 2569698 h 2569698"/>
              <a:gd name="connsiteX4" fmla="*/ 0 w 2569698"/>
              <a:gd name="connsiteY4" fmla="*/ 0 h 2569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9698" h="2569698">
                <a:moveTo>
                  <a:pt x="0" y="0"/>
                </a:moveTo>
                <a:lnTo>
                  <a:pt x="2569698" y="0"/>
                </a:lnTo>
                <a:lnTo>
                  <a:pt x="2569698" y="2569698"/>
                </a:lnTo>
                <a:lnTo>
                  <a:pt x="0" y="25696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0" tIns="82550" rIns="82550" bIns="825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4800" kern="1200" dirty="0" smtClean="0"/>
              <a:t>  </a:t>
            </a:r>
            <a:endParaRPr lang="en-AU" sz="4800" kern="1200" dirty="0"/>
          </a:p>
        </p:txBody>
      </p:sp>
      <p:sp>
        <p:nvSpPr>
          <p:cNvPr id="135" name="TextBox 134"/>
          <p:cNvSpPr txBox="1"/>
          <p:nvPr/>
        </p:nvSpPr>
        <p:spPr>
          <a:xfrm>
            <a:off x="3623610" y="2561790"/>
            <a:ext cx="1032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 smtClean="0"/>
              <a:t>INVESTOR</a:t>
            </a:r>
            <a:endParaRPr lang="en-AU" sz="1200" b="1" dirty="0"/>
          </a:p>
        </p:txBody>
      </p:sp>
      <p:sp>
        <p:nvSpPr>
          <p:cNvPr id="136" name="Rounded Rectangle 135"/>
          <p:cNvSpPr/>
          <p:nvPr/>
        </p:nvSpPr>
        <p:spPr>
          <a:xfrm>
            <a:off x="6390395" y="1031174"/>
            <a:ext cx="1583140" cy="1817696"/>
          </a:xfrm>
          <a:prstGeom prst="round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/>
          </a:p>
        </p:txBody>
      </p:sp>
      <p:sp>
        <p:nvSpPr>
          <p:cNvPr id="137" name="TextBox 136"/>
          <p:cNvSpPr txBox="1"/>
          <p:nvPr/>
        </p:nvSpPr>
        <p:spPr>
          <a:xfrm>
            <a:off x="4758758" y="953825"/>
            <a:ext cx="20489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err="1" smtClean="0"/>
              <a:t>Langkah</a:t>
            </a:r>
            <a:r>
              <a:rPr lang="en-AU" sz="1400" b="1" dirty="0" smtClean="0"/>
              <a:t> 2</a:t>
            </a:r>
          </a:p>
          <a:p>
            <a:pPr algn="ctr"/>
            <a:r>
              <a:rPr lang="en-AU" sz="1200" dirty="0" err="1" smtClean="0"/>
              <a:t>Formulir</a:t>
            </a:r>
            <a:r>
              <a:rPr lang="en-AU" sz="1200" dirty="0" smtClean="0"/>
              <a:t>  + </a:t>
            </a:r>
            <a:br>
              <a:rPr lang="en-AU" sz="1200" dirty="0" smtClean="0"/>
            </a:br>
            <a:r>
              <a:rPr lang="en-AU" sz="1200" dirty="0" err="1" smtClean="0"/>
              <a:t>Bukti</a:t>
            </a:r>
            <a:r>
              <a:rPr lang="en-AU" sz="1200" dirty="0" smtClean="0"/>
              <a:t> </a:t>
            </a:r>
            <a:r>
              <a:rPr lang="en-AU" sz="1200" dirty="0" err="1" smtClean="0"/>
              <a:t>Setor</a:t>
            </a:r>
            <a:r>
              <a:rPr lang="en-AU" sz="1200" dirty="0" smtClean="0"/>
              <a:t> </a:t>
            </a:r>
            <a:br>
              <a:rPr lang="en-AU" sz="1200" dirty="0" smtClean="0"/>
            </a:br>
            <a:r>
              <a:rPr lang="en-AU" sz="1200" dirty="0" smtClean="0"/>
              <a:t>+ </a:t>
            </a:r>
            <a:r>
              <a:rPr lang="en-AU" sz="1200" dirty="0" err="1" smtClean="0"/>
              <a:t>Identitas</a:t>
            </a:r>
            <a:endParaRPr lang="en-AU" sz="1200" dirty="0"/>
          </a:p>
        </p:txBody>
      </p:sp>
      <p:sp>
        <p:nvSpPr>
          <p:cNvPr id="138" name="TextBox 137"/>
          <p:cNvSpPr txBox="1"/>
          <p:nvPr/>
        </p:nvSpPr>
        <p:spPr>
          <a:xfrm>
            <a:off x="6517772" y="2525926"/>
            <a:ext cx="1359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 smtClean="0"/>
              <a:t>AGEN PENJUAL</a:t>
            </a:r>
            <a:endParaRPr lang="en-AU" sz="1200" b="1" dirty="0"/>
          </a:p>
        </p:txBody>
      </p:sp>
      <p:sp>
        <p:nvSpPr>
          <p:cNvPr id="139" name="TextBox 138"/>
          <p:cNvSpPr txBox="1"/>
          <p:nvPr/>
        </p:nvSpPr>
        <p:spPr>
          <a:xfrm>
            <a:off x="7370423" y="3051290"/>
            <a:ext cx="14898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err="1" smtClean="0"/>
              <a:t>Langkah</a:t>
            </a:r>
            <a:r>
              <a:rPr lang="en-AU" sz="1400" b="1" dirty="0" smtClean="0"/>
              <a:t> 3</a:t>
            </a:r>
          </a:p>
          <a:p>
            <a:r>
              <a:rPr lang="en-AU" sz="1200" dirty="0" smtClean="0"/>
              <a:t>FPPS DAN DPPS* </a:t>
            </a:r>
            <a:br>
              <a:rPr lang="en-AU" sz="1200" dirty="0" smtClean="0"/>
            </a:br>
            <a:endParaRPr lang="en-AU" sz="1200" dirty="0"/>
          </a:p>
        </p:txBody>
      </p:sp>
      <p:sp>
        <p:nvSpPr>
          <p:cNvPr id="140" name="TextBox 139"/>
          <p:cNvSpPr txBox="1"/>
          <p:nvPr/>
        </p:nvSpPr>
        <p:spPr>
          <a:xfrm>
            <a:off x="5947254" y="2959369"/>
            <a:ext cx="10090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 err="1" smtClean="0"/>
              <a:t>Langkah</a:t>
            </a:r>
            <a:r>
              <a:rPr lang="en-AU" sz="1400" b="1" dirty="0" smtClean="0"/>
              <a:t> 6</a:t>
            </a:r>
            <a:r>
              <a:rPr lang="en-AU" sz="1100" dirty="0" smtClean="0"/>
              <a:t> </a:t>
            </a:r>
            <a:br>
              <a:rPr lang="en-AU" sz="1100" dirty="0" smtClean="0"/>
            </a:br>
            <a:r>
              <a:rPr lang="en-AU" sz="1200" dirty="0" err="1" smtClean="0"/>
              <a:t>Konfirmasi</a:t>
            </a:r>
            <a:r>
              <a:rPr lang="en-AU" sz="1200" dirty="0" smtClean="0"/>
              <a:t> </a:t>
            </a:r>
            <a:r>
              <a:rPr lang="en-AU" sz="1200" dirty="0" err="1" smtClean="0"/>
              <a:t>Penjatahan</a:t>
            </a:r>
            <a:endParaRPr lang="en-AU" sz="1200" dirty="0"/>
          </a:p>
        </p:txBody>
      </p:sp>
      <p:sp>
        <p:nvSpPr>
          <p:cNvPr id="141" name="TextBox 140"/>
          <p:cNvSpPr txBox="1"/>
          <p:nvPr/>
        </p:nvSpPr>
        <p:spPr>
          <a:xfrm>
            <a:off x="4939532" y="2209330"/>
            <a:ext cx="173034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err="1" smtClean="0"/>
              <a:t>Langkah</a:t>
            </a:r>
            <a:r>
              <a:rPr lang="en-AU" sz="1400" b="1" dirty="0" smtClean="0"/>
              <a:t> 7</a:t>
            </a:r>
            <a:r>
              <a:rPr lang="en-AU" sz="1100" dirty="0" smtClean="0"/>
              <a:t/>
            </a:r>
            <a:br>
              <a:rPr lang="en-AU" sz="1100" dirty="0" smtClean="0"/>
            </a:br>
            <a:r>
              <a:rPr lang="en-AU" sz="1200" dirty="0" err="1" smtClean="0"/>
              <a:t>Konfirmasi</a:t>
            </a:r>
            <a:r>
              <a:rPr lang="en-AU" sz="1200" dirty="0" smtClean="0"/>
              <a:t> </a:t>
            </a:r>
            <a:br>
              <a:rPr lang="en-AU" sz="1200" dirty="0" smtClean="0"/>
            </a:br>
            <a:r>
              <a:rPr lang="en-AU" sz="1200" dirty="0" err="1" smtClean="0"/>
              <a:t>Penjatahan</a:t>
            </a:r>
            <a:endParaRPr lang="en-AU" sz="1100" dirty="0"/>
          </a:p>
        </p:txBody>
      </p:sp>
      <p:sp>
        <p:nvSpPr>
          <p:cNvPr id="142" name="TextBox 141"/>
          <p:cNvSpPr txBox="1"/>
          <p:nvPr/>
        </p:nvSpPr>
        <p:spPr>
          <a:xfrm>
            <a:off x="2045756" y="2175336"/>
            <a:ext cx="1009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err="1" smtClean="0"/>
              <a:t>Langkah</a:t>
            </a:r>
            <a:r>
              <a:rPr lang="en-AU" sz="1400" b="1" dirty="0" smtClean="0"/>
              <a:t> 8</a:t>
            </a:r>
            <a:r>
              <a:rPr lang="en-AU" sz="1100" dirty="0" smtClean="0"/>
              <a:t> </a:t>
            </a:r>
            <a:br>
              <a:rPr lang="en-AU" sz="1100" dirty="0" smtClean="0"/>
            </a:br>
            <a:r>
              <a:rPr lang="en-AU" sz="1200" dirty="0" smtClean="0"/>
              <a:t>Refund</a:t>
            </a:r>
            <a:endParaRPr lang="en-AU" sz="1100" dirty="0"/>
          </a:p>
        </p:txBody>
      </p:sp>
      <p:sp>
        <p:nvSpPr>
          <p:cNvPr id="143" name="TextBox 142"/>
          <p:cNvSpPr txBox="1"/>
          <p:nvPr/>
        </p:nvSpPr>
        <p:spPr>
          <a:xfrm>
            <a:off x="1560733" y="1347511"/>
            <a:ext cx="20489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err="1" smtClean="0"/>
              <a:t>Langkah</a:t>
            </a:r>
            <a:r>
              <a:rPr lang="en-AU" sz="1400" b="1" dirty="0" smtClean="0"/>
              <a:t> 1</a:t>
            </a:r>
          </a:p>
          <a:p>
            <a:pPr algn="ctr"/>
            <a:r>
              <a:rPr lang="en-AU" sz="1200" dirty="0" err="1" smtClean="0"/>
              <a:t>Setor</a:t>
            </a:r>
            <a:r>
              <a:rPr lang="en-AU" sz="1200" dirty="0" smtClean="0"/>
              <a:t> Dana</a:t>
            </a:r>
            <a:endParaRPr lang="en-AU" sz="1200" dirty="0"/>
          </a:p>
        </p:txBody>
      </p:sp>
      <p:sp>
        <p:nvSpPr>
          <p:cNvPr id="144" name="Rounded Rectangle 143"/>
          <p:cNvSpPr/>
          <p:nvPr/>
        </p:nvSpPr>
        <p:spPr>
          <a:xfrm>
            <a:off x="3163777" y="1031672"/>
            <a:ext cx="1989625" cy="1825106"/>
          </a:xfrm>
          <a:prstGeom prst="round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/>
          </a:p>
        </p:txBody>
      </p:sp>
      <p:sp>
        <p:nvSpPr>
          <p:cNvPr id="145" name="TextBox 144"/>
          <p:cNvSpPr txBox="1"/>
          <p:nvPr/>
        </p:nvSpPr>
        <p:spPr>
          <a:xfrm>
            <a:off x="2342101" y="2007851"/>
            <a:ext cx="38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chemeClr val="bg1"/>
                </a:solidFill>
              </a:rPr>
              <a:t>1</a:t>
            </a:r>
            <a:endParaRPr lang="en-AU" sz="1200" b="1" dirty="0">
              <a:solidFill>
                <a:schemeClr val="bg1"/>
              </a:solidFill>
            </a:endParaRPr>
          </a:p>
        </p:txBody>
      </p:sp>
      <p:pic>
        <p:nvPicPr>
          <p:cNvPr id="146" name="Picture 1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504" y="1284171"/>
            <a:ext cx="1518481" cy="1146162"/>
          </a:xfrm>
          <a:prstGeom prst="rect">
            <a:avLst/>
          </a:prstGeom>
        </p:spPr>
      </p:pic>
      <p:cxnSp>
        <p:nvCxnSpPr>
          <p:cNvPr id="147" name="Straight Arrow Connector 146"/>
          <p:cNvCxnSpPr/>
          <p:nvPr/>
        </p:nvCxnSpPr>
        <p:spPr>
          <a:xfrm rot="10800000" flipH="1" flipV="1">
            <a:off x="2005933" y="2066323"/>
            <a:ext cx="1071113" cy="5743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rot="10800000" flipV="1">
            <a:off x="2036364" y="1888531"/>
            <a:ext cx="1071113" cy="5743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 rot="10800000">
            <a:off x="5207676" y="2066323"/>
            <a:ext cx="1071113" cy="5743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rot="10800000" flipH="1">
            <a:off x="5238107" y="1888531"/>
            <a:ext cx="1071113" cy="5743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 rot="16200000">
            <a:off x="6555020" y="3401942"/>
            <a:ext cx="1071113" cy="5743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 rot="16200000" flipH="1">
            <a:off x="6828900" y="3439664"/>
            <a:ext cx="1071113" cy="5743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rot="10800000" flipV="1">
            <a:off x="5388738" y="4864186"/>
            <a:ext cx="1071113" cy="5743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 rot="10800000" flipH="1" flipV="1">
            <a:off x="5419169" y="4687185"/>
            <a:ext cx="1071113" cy="5743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 flipH="1">
            <a:off x="7947008" y="4784451"/>
            <a:ext cx="594367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77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122" y="1131732"/>
            <a:ext cx="4880678" cy="3793086"/>
          </a:xfrm>
          <a:prstGeom prst="rect">
            <a:avLst/>
          </a:prstGeom>
        </p:spPr>
      </p:pic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563064"/>
              </p:ext>
            </p:extLst>
          </p:nvPr>
        </p:nvGraphicFramePr>
        <p:xfrm>
          <a:off x="929755" y="688274"/>
          <a:ext cx="2209800" cy="43891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04900">
                  <a:extLst>
                    <a:ext uri="{9D8B030D-6E8A-4147-A177-3AD203B41FA5}">
                      <a16:colId xmlns:a16="http://schemas.microsoft.com/office/drawing/2014/main" xmlns="" val="2267568059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xmlns="" val="2304114747"/>
                    </a:ext>
                  </a:extLst>
                </a:gridCol>
              </a:tblGrid>
              <a:tr h="34886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Tahun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Inflasi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0651203"/>
                  </a:ext>
                </a:extLst>
              </a:tr>
              <a:tr h="3488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6.60%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6408430"/>
                  </a:ext>
                </a:extLst>
              </a:tr>
              <a:tr h="3488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6.59%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7728548"/>
                  </a:ext>
                </a:extLst>
              </a:tr>
              <a:tr h="3488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11.06%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3501761"/>
                  </a:ext>
                </a:extLst>
              </a:tr>
              <a:tr h="3488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2.78%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8248921"/>
                  </a:ext>
                </a:extLst>
              </a:tr>
              <a:tr h="3488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6.69%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6103146"/>
                  </a:ext>
                </a:extLst>
              </a:tr>
              <a:tr h="3488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3.79%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5948724"/>
                  </a:ext>
                </a:extLst>
              </a:tr>
              <a:tr h="3488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4.30%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5507016"/>
                  </a:ext>
                </a:extLst>
              </a:tr>
              <a:tr h="3488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8.38%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0676777"/>
                  </a:ext>
                </a:extLst>
              </a:tr>
              <a:tr h="3488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8.36%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7329440"/>
                  </a:ext>
                </a:extLst>
              </a:tr>
              <a:tr h="3488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3.35%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8560041"/>
                  </a:ext>
                </a:extLst>
              </a:tr>
              <a:tr h="3488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3.02%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296198"/>
                  </a:ext>
                </a:extLst>
              </a:tr>
            </a:tbl>
          </a:graphicData>
        </a:graphic>
      </p:graphicFrame>
      <p:sp>
        <p:nvSpPr>
          <p:cNvPr id="9" name="Kotak Teks 8"/>
          <p:cNvSpPr txBox="1"/>
          <p:nvPr/>
        </p:nvSpPr>
        <p:spPr>
          <a:xfrm>
            <a:off x="8440102" y="4191000"/>
            <a:ext cx="1290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*)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penyesuaian</a:t>
            </a:r>
            <a:r>
              <a:rPr lang="en-US" sz="1400" dirty="0" smtClean="0"/>
              <a:t> </a:t>
            </a:r>
            <a:r>
              <a:rPr lang="en-AU" sz="1400" dirty="0" smtClean="0"/>
              <a:t/>
            </a:r>
            <a:br>
              <a:rPr lang="en-AU" sz="1400" dirty="0" smtClean="0"/>
            </a:br>
            <a:r>
              <a:rPr lang="en-US" sz="1400" dirty="0" err="1" smtClean="0"/>
              <a:t>tahun</a:t>
            </a:r>
            <a:r>
              <a:rPr lang="en-US" sz="1400" dirty="0" smtClean="0"/>
              <a:t> </a:t>
            </a:r>
            <a:r>
              <a:rPr lang="en-US" sz="1400" dirty="0" err="1"/>
              <a:t>dasar</a:t>
            </a:r>
            <a:endParaRPr lang="en-US" sz="1400" dirty="0"/>
          </a:p>
        </p:txBody>
      </p:sp>
      <p:sp>
        <p:nvSpPr>
          <p:cNvPr id="19" name="Kotak Teks 18"/>
          <p:cNvSpPr txBox="1"/>
          <p:nvPr/>
        </p:nvSpPr>
        <p:spPr>
          <a:xfrm>
            <a:off x="1721735" y="380241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*data BPS</a:t>
            </a:r>
          </a:p>
        </p:txBody>
      </p:sp>
      <p:sp>
        <p:nvSpPr>
          <p:cNvPr id="20" name="TextBox 9"/>
          <p:cNvSpPr txBox="1">
            <a:spLocks/>
          </p:cNvSpPr>
          <p:nvPr/>
        </p:nvSpPr>
        <p:spPr>
          <a:xfrm>
            <a:off x="4267200" y="284557"/>
            <a:ext cx="546365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Mengapa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Perlu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Investasi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200" b="1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5105400"/>
            <a:ext cx="78305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>
              <a:spcBef>
                <a:spcPts val="600"/>
              </a:spcBef>
              <a:spcAft>
                <a:spcPts val="600"/>
              </a:spcAft>
            </a:pPr>
            <a:r>
              <a:rPr lang="en-US" dirty="0" err="1"/>
              <a:t>Inflasi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proses </a:t>
            </a:r>
            <a:r>
              <a:rPr lang="en-US" dirty="0" err="1"/>
              <a:t>meningkatnya</a:t>
            </a:r>
            <a:r>
              <a:rPr lang="en-US" dirty="0"/>
              <a:t> </a:t>
            </a:r>
            <a:r>
              <a:rPr lang="en-US" dirty="0" err="1"/>
              <a:t>harga-harga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menerus</a:t>
            </a:r>
            <a:r>
              <a:rPr lang="en-US" dirty="0"/>
              <a:t> (continue)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kata lain </a:t>
            </a:r>
            <a:r>
              <a:rPr lang="en-US" dirty="0" err="1"/>
              <a:t>merupakan</a:t>
            </a:r>
            <a:r>
              <a:rPr lang="en-US" dirty="0"/>
              <a:t> proses </a:t>
            </a:r>
            <a:r>
              <a:rPr lang="en-US" dirty="0" err="1"/>
              <a:t>menurunnya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menerus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046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Mekanisme</a:t>
            </a:r>
            <a:r>
              <a:rPr lang="en-AU" dirty="0"/>
              <a:t> </a:t>
            </a:r>
            <a:r>
              <a:rPr lang="en-AU" dirty="0" err="1"/>
              <a:t>Perdagangan</a:t>
            </a:r>
            <a:r>
              <a:rPr lang="en-AU" dirty="0"/>
              <a:t> di </a:t>
            </a:r>
            <a:r>
              <a:rPr lang="en-AU" dirty="0" err="1"/>
              <a:t>Pasar</a:t>
            </a:r>
            <a:r>
              <a:rPr lang="en-AU" dirty="0"/>
              <a:t> </a:t>
            </a:r>
            <a:r>
              <a:rPr lang="en-AU" dirty="0" err="1"/>
              <a:t>Sekunder</a:t>
            </a:r>
            <a:endParaRPr lang="en-AU" dirty="0"/>
          </a:p>
        </p:txBody>
      </p:sp>
      <p:sp>
        <p:nvSpPr>
          <p:cNvPr id="29" name="TextBox 28"/>
          <p:cNvSpPr txBox="1"/>
          <p:nvPr/>
        </p:nvSpPr>
        <p:spPr>
          <a:xfrm>
            <a:off x="6492875" y="2342511"/>
            <a:ext cx="1828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/>
              <a:t>ANGGOTA BURSA</a:t>
            </a:r>
            <a:endParaRPr lang="en-AU" sz="1400" b="1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8389" y="1494648"/>
            <a:ext cx="669950" cy="994776"/>
          </a:xfrm>
          <a:prstGeom prst="rect">
            <a:avLst/>
          </a:prstGeom>
        </p:spPr>
      </p:pic>
      <p:pic>
        <p:nvPicPr>
          <p:cNvPr id="32" name="Picture 2" descr="C:\Users\Muhammad\Pictures\booklet spm\logo - kpe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127" y="2813550"/>
            <a:ext cx="1265462" cy="1114157"/>
          </a:xfrm>
          <a:prstGeom prst="rect">
            <a:avLst/>
          </a:prstGeom>
          <a:noFill/>
        </p:spPr>
      </p:pic>
      <p:pic>
        <p:nvPicPr>
          <p:cNvPr id="33" name="Picture 3" descr="C:\Users\Muhammad\Pictures\booklet spm\logo - kse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6546" y="4696090"/>
            <a:ext cx="1994624" cy="581766"/>
          </a:xfrm>
          <a:prstGeom prst="rect">
            <a:avLst/>
          </a:prstGeom>
          <a:noFill/>
        </p:spPr>
      </p:pic>
      <p:cxnSp>
        <p:nvCxnSpPr>
          <p:cNvPr id="34" name="Straight Arrow Connector 33"/>
          <p:cNvCxnSpPr/>
          <p:nvPr/>
        </p:nvCxnSpPr>
        <p:spPr>
          <a:xfrm flipV="1">
            <a:off x="7166339" y="2813550"/>
            <a:ext cx="0" cy="955694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593364" y="4071603"/>
            <a:ext cx="0" cy="596411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 flipH="1">
            <a:off x="5576330" y="4948434"/>
            <a:ext cx="1009264" cy="5411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>
            <a:off x="2743080" y="4948434"/>
            <a:ext cx="1009264" cy="5411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44145" y="3137725"/>
            <a:ext cx="950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600" dirty="0" smtClean="0"/>
              <a:t>Order </a:t>
            </a:r>
            <a:r>
              <a:rPr lang="en-AU" sz="1600" dirty="0" err="1" smtClean="0"/>
              <a:t>Jual</a:t>
            </a:r>
            <a:r>
              <a:rPr lang="en-AU" sz="1600" dirty="0" smtClean="0"/>
              <a:t>/</a:t>
            </a:r>
            <a:r>
              <a:rPr lang="en-AU" sz="1600" dirty="0" err="1" smtClean="0"/>
              <a:t>Beli</a:t>
            </a:r>
            <a:endParaRPr lang="en-AU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7197426" y="3191209"/>
            <a:ext cx="950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Order </a:t>
            </a:r>
            <a:r>
              <a:rPr lang="en-AU" sz="1600" dirty="0" err="1" smtClean="0"/>
              <a:t>Jual</a:t>
            </a:r>
            <a:r>
              <a:rPr lang="en-AU" sz="1600" dirty="0" smtClean="0"/>
              <a:t>/</a:t>
            </a:r>
            <a:r>
              <a:rPr lang="en-AU" sz="1600" dirty="0" err="1" smtClean="0"/>
              <a:t>Beli</a:t>
            </a:r>
            <a:endParaRPr lang="en-AU" sz="1600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581895" y="2541314"/>
            <a:ext cx="0" cy="596411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3462005" y="1295400"/>
            <a:ext cx="2361836" cy="4221766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400"/>
          </a:p>
        </p:txBody>
      </p:sp>
      <p:grpSp>
        <p:nvGrpSpPr>
          <p:cNvPr id="43" name="Group 42"/>
          <p:cNvGrpSpPr/>
          <p:nvPr/>
        </p:nvGrpSpPr>
        <p:grpSpPr>
          <a:xfrm>
            <a:off x="808277" y="3865179"/>
            <a:ext cx="1686494" cy="1262567"/>
            <a:chOff x="-320686" y="-44391"/>
            <a:chExt cx="2240926" cy="1677633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849" b="76948"/>
            <a:stretch/>
          </p:blipFill>
          <p:spPr>
            <a:xfrm>
              <a:off x="-320686" y="-44391"/>
              <a:ext cx="2240926" cy="546868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72" b="76948"/>
            <a:stretch/>
          </p:blipFill>
          <p:spPr>
            <a:xfrm flipH="1">
              <a:off x="-320686" y="515775"/>
              <a:ext cx="2210446" cy="546868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127" b="76948"/>
            <a:stretch/>
          </p:blipFill>
          <p:spPr>
            <a:xfrm>
              <a:off x="-320686" y="1086374"/>
              <a:ext cx="2202826" cy="546868"/>
            </a:xfrm>
            <a:prstGeom prst="rect">
              <a:avLst/>
            </a:prstGeom>
          </p:spPr>
        </p:pic>
      </p:grpSp>
      <p:sp>
        <p:nvSpPr>
          <p:cNvPr id="44" name="TextBox 43"/>
          <p:cNvSpPr txBox="1"/>
          <p:nvPr/>
        </p:nvSpPr>
        <p:spPr>
          <a:xfrm>
            <a:off x="1195281" y="5241154"/>
            <a:ext cx="972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/>
              <a:t>INVESTOR</a:t>
            </a:r>
            <a:endParaRPr lang="en-AU" sz="14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762000" y="3799391"/>
            <a:ext cx="1874737" cy="1719718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400"/>
          </a:p>
        </p:txBody>
      </p:sp>
      <p:grpSp>
        <p:nvGrpSpPr>
          <p:cNvPr id="49" name="Group 48"/>
          <p:cNvGrpSpPr/>
          <p:nvPr/>
        </p:nvGrpSpPr>
        <p:grpSpPr>
          <a:xfrm>
            <a:off x="6691457" y="3865179"/>
            <a:ext cx="1686495" cy="1262567"/>
            <a:chOff x="-320686" y="-44391"/>
            <a:chExt cx="2240926" cy="1677633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849" b="76948"/>
            <a:stretch/>
          </p:blipFill>
          <p:spPr>
            <a:xfrm>
              <a:off x="-320686" y="-44391"/>
              <a:ext cx="2240926" cy="546868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72" b="76948"/>
            <a:stretch/>
          </p:blipFill>
          <p:spPr>
            <a:xfrm flipH="1">
              <a:off x="-320686" y="515775"/>
              <a:ext cx="2210446" cy="54686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127" b="76948"/>
            <a:stretch/>
          </p:blipFill>
          <p:spPr>
            <a:xfrm>
              <a:off x="-320686" y="1086374"/>
              <a:ext cx="2202826" cy="546868"/>
            </a:xfrm>
            <a:prstGeom prst="rect">
              <a:avLst/>
            </a:prstGeom>
          </p:spPr>
        </p:pic>
      </p:grpSp>
      <p:sp>
        <p:nvSpPr>
          <p:cNvPr id="53" name="TextBox 52"/>
          <p:cNvSpPr txBox="1"/>
          <p:nvPr/>
        </p:nvSpPr>
        <p:spPr>
          <a:xfrm>
            <a:off x="7078461" y="5241156"/>
            <a:ext cx="972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/>
              <a:t>INVESTOR</a:t>
            </a:r>
            <a:endParaRPr lang="en-AU" sz="1400" b="1" dirty="0"/>
          </a:p>
        </p:txBody>
      </p:sp>
      <p:sp>
        <p:nvSpPr>
          <p:cNvPr id="54" name="Rounded Rectangle 53"/>
          <p:cNvSpPr/>
          <p:nvPr/>
        </p:nvSpPr>
        <p:spPr>
          <a:xfrm>
            <a:off x="6645180" y="3799391"/>
            <a:ext cx="1874737" cy="1719718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40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8"/>
          <a:stretch/>
        </p:blipFill>
        <p:spPr>
          <a:xfrm>
            <a:off x="6913311" y="1436637"/>
            <a:ext cx="987588" cy="849169"/>
          </a:xfrm>
          <a:prstGeom prst="rect">
            <a:avLst/>
          </a:prstGeom>
        </p:spPr>
      </p:pic>
      <p:sp>
        <p:nvSpPr>
          <p:cNvPr id="56" name="Rounded Rectangle 55"/>
          <p:cNvSpPr/>
          <p:nvPr/>
        </p:nvSpPr>
        <p:spPr>
          <a:xfrm>
            <a:off x="6644479" y="1295400"/>
            <a:ext cx="1503714" cy="1404741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400"/>
          </a:p>
        </p:txBody>
      </p:sp>
      <p:sp>
        <p:nvSpPr>
          <p:cNvPr id="57" name="TextBox 56"/>
          <p:cNvSpPr txBox="1"/>
          <p:nvPr/>
        </p:nvSpPr>
        <p:spPr>
          <a:xfrm>
            <a:off x="976249" y="2342511"/>
            <a:ext cx="1828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/>
              <a:t>ANGGOTA BURSA</a:t>
            </a:r>
            <a:endParaRPr lang="en-AU" sz="1400" b="1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8"/>
          <a:stretch/>
        </p:blipFill>
        <p:spPr>
          <a:xfrm>
            <a:off x="1396686" y="1436637"/>
            <a:ext cx="987588" cy="849169"/>
          </a:xfrm>
          <a:prstGeom prst="rect">
            <a:avLst/>
          </a:prstGeom>
        </p:spPr>
      </p:pic>
      <p:sp>
        <p:nvSpPr>
          <p:cNvPr id="59" name="Rounded Rectangle 58"/>
          <p:cNvSpPr/>
          <p:nvPr/>
        </p:nvSpPr>
        <p:spPr>
          <a:xfrm>
            <a:off x="1127853" y="1295400"/>
            <a:ext cx="1503714" cy="1404741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400"/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1936272" y="2813550"/>
            <a:ext cx="0" cy="955694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0800000">
            <a:off x="5576330" y="1827470"/>
            <a:ext cx="1009264" cy="5411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0800000" flipH="1">
            <a:off x="2743080" y="1827470"/>
            <a:ext cx="1009264" cy="5411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6578" y="2508284"/>
            <a:ext cx="886893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þ"/>
            </a:pPr>
            <a:r>
              <a:rPr lang="en-US" dirty="0" err="1">
                <a:latin typeface="+mn-lt"/>
              </a:rPr>
              <a:t>Transaksi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saham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menggunakan</a:t>
            </a:r>
            <a:r>
              <a:rPr lang="en-US" dirty="0">
                <a:latin typeface="+mn-lt"/>
              </a:rPr>
              <a:t> </a:t>
            </a:r>
            <a:r>
              <a:rPr lang="en-US" i="1" dirty="0">
                <a:latin typeface="+mn-lt"/>
              </a:rPr>
              <a:t>Continuous Auction System</a:t>
            </a:r>
            <a:r>
              <a:rPr lang="en-US" dirty="0">
                <a:latin typeface="+mn-lt"/>
              </a:rPr>
              <a:t> (</a:t>
            </a:r>
            <a:r>
              <a:rPr lang="en-US" dirty="0" err="1">
                <a:latin typeface="+mn-lt"/>
              </a:rPr>
              <a:t>Sistem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lelang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berkelanjutan</a:t>
            </a:r>
            <a:r>
              <a:rPr lang="en-US" dirty="0">
                <a:latin typeface="+mn-lt"/>
              </a:rPr>
              <a:t>) yang </a:t>
            </a:r>
            <a:r>
              <a:rPr lang="en-US" dirty="0" err="1">
                <a:latin typeface="+mn-lt"/>
              </a:rPr>
              <a:t>didasarkan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kepada</a:t>
            </a:r>
            <a:r>
              <a:rPr lang="en-US" dirty="0">
                <a:latin typeface="+mn-lt"/>
              </a:rPr>
              <a:t> </a:t>
            </a:r>
            <a:r>
              <a:rPr lang="en-US" i="1" dirty="0">
                <a:latin typeface="+mn-lt"/>
              </a:rPr>
              <a:t>order-driven market</a:t>
            </a:r>
            <a:r>
              <a:rPr lang="en-US" dirty="0">
                <a:latin typeface="+mn-lt"/>
              </a:rPr>
              <a:t> </a:t>
            </a:r>
            <a:r>
              <a:rPr lang="en-US" dirty="0" err="1"/>
              <a:t>melalui</a:t>
            </a:r>
            <a:r>
              <a:rPr lang="en-US" dirty="0"/>
              <a:t> JATS-Next G (</a:t>
            </a:r>
            <a:r>
              <a:rPr lang="en-US" i="1" dirty="0"/>
              <a:t>Jakarta Automated Trading System Next Generation</a:t>
            </a:r>
            <a:r>
              <a:rPr lang="en-US" dirty="0"/>
              <a:t>)</a:t>
            </a:r>
            <a:endParaRPr lang="en-US" dirty="0">
              <a:latin typeface="+mn-lt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þ"/>
            </a:pPr>
            <a:r>
              <a:rPr lang="en-US" dirty="0" err="1">
                <a:latin typeface="+mn-lt"/>
              </a:rPr>
              <a:t>Pihak</a:t>
            </a:r>
            <a:r>
              <a:rPr lang="en-US" dirty="0">
                <a:latin typeface="+mn-lt"/>
              </a:rPr>
              <a:t> yang </a:t>
            </a:r>
            <a:r>
              <a:rPr lang="en-US" dirty="0" err="1">
                <a:latin typeface="+mn-lt"/>
              </a:rPr>
              <a:t>boleh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melakukan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transaksi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atau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memasukkan</a:t>
            </a:r>
            <a:r>
              <a:rPr lang="en-US" dirty="0">
                <a:latin typeface="+mn-lt"/>
              </a:rPr>
              <a:t> order </a:t>
            </a:r>
            <a:r>
              <a:rPr lang="en-US" dirty="0" err="1">
                <a:latin typeface="+mn-lt"/>
              </a:rPr>
              <a:t>hanya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Anggota</a:t>
            </a:r>
            <a:r>
              <a:rPr lang="en-US" dirty="0">
                <a:latin typeface="+mn-lt"/>
              </a:rPr>
              <a:t> Bursa (AB) yang juga </a:t>
            </a:r>
            <a:r>
              <a:rPr lang="en-US" dirty="0" err="1">
                <a:latin typeface="+mn-lt"/>
              </a:rPr>
              <a:t>menjadi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anggota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kliring</a:t>
            </a:r>
            <a:r>
              <a:rPr lang="en-US" dirty="0">
                <a:latin typeface="+mn-lt"/>
              </a:rPr>
              <a:t> (AB </a:t>
            </a:r>
            <a:r>
              <a:rPr lang="en-US" dirty="0" err="1">
                <a:latin typeface="+mn-lt"/>
              </a:rPr>
              <a:t>Kliring</a:t>
            </a:r>
            <a:r>
              <a:rPr lang="en-US" dirty="0">
                <a:latin typeface="+mn-lt"/>
              </a:rPr>
              <a:t>). Investor </a:t>
            </a:r>
            <a:r>
              <a:rPr lang="en-US" dirty="0" err="1">
                <a:latin typeface="+mn-lt"/>
              </a:rPr>
              <a:t>melakukan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transaksi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saham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melalui</a:t>
            </a:r>
            <a:r>
              <a:rPr lang="en-US" dirty="0">
                <a:latin typeface="+mn-lt"/>
              </a:rPr>
              <a:t> AB yang </a:t>
            </a:r>
            <a:r>
              <a:rPr lang="en-US" dirty="0" err="1">
                <a:latin typeface="+mn-lt"/>
              </a:rPr>
              <a:t>memiliki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izin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sebagai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Perantara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Pedagang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Efek</a:t>
            </a:r>
            <a:endParaRPr lang="en-US" dirty="0">
              <a:latin typeface="+mn-lt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þ"/>
            </a:pPr>
            <a:r>
              <a:rPr lang="en-US" dirty="0"/>
              <a:t>AB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mengenakan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investor</a:t>
            </a:r>
            <a:endParaRPr lang="en-US" dirty="0">
              <a:latin typeface="+mn-lt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þ"/>
            </a:pPr>
            <a:r>
              <a:rPr lang="en-US" dirty="0" err="1">
                <a:latin typeface="+mn-lt"/>
              </a:rPr>
              <a:t>Transaksi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dilakukan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dalam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bentuk</a:t>
            </a:r>
            <a:r>
              <a:rPr lang="en-US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scriptless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dengan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setelmen</a:t>
            </a:r>
            <a:r>
              <a:rPr lang="en-US" dirty="0">
                <a:latin typeface="+mn-lt"/>
              </a:rPr>
              <a:t> T+3</a:t>
            </a:r>
            <a:endParaRPr lang="en-US" i="1" dirty="0">
              <a:latin typeface="+mn-lt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þ"/>
            </a:pPr>
            <a:r>
              <a:rPr lang="en-US" dirty="0" err="1">
                <a:latin typeface="+mn-lt"/>
              </a:rPr>
              <a:t>Transaksi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dilakukan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dengan</a:t>
            </a:r>
            <a:r>
              <a:rPr lang="en-US" dirty="0">
                <a:latin typeface="+mn-lt"/>
              </a:rPr>
              <a:t> </a:t>
            </a:r>
            <a:r>
              <a:rPr lang="en-US" i="1" dirty="0">
                <a:latin typeface="+mn-lt"/>
              </a:rPr>
              <a:t>remote trading system</a:t>
            </a:r>
            <a:endParaRPr lang="en-US" dirty="0">
              <a:latin typeface="+mn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014484" y="1117731"/>
            <a:ext cx="7802136" cy="1037064"/>
            <a:chOff x="1447800" y="5105400"/>
            <a:chExt cx="7802136" cy="1037064"/>
          </a:xfrm>
        </p:grpSpPr>
        <p:sp>
          <p:nvSpPr>
            <p:cNvPr id="5" name="Rounded Rectangle 4"/>
            <p:cNvSpPr/>
            <p:nvPr/>
          </p:nvSpPr>
          <p:spPr>
            <a:xfrm>
              <a:off x="1447800" y="5813502"/>
              <a:ext cx="685800" cy="3048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12700"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>
                  <a:solidFill>
                    <a:schemeClr val="bg1">
                      <a:lumMod val="95000"/>
                    </a:schemeClr>
                  </a:solidFill>
                </a:rPr>
                <a:t>Senin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155902" y="5813502"/>
              <a:ext cx="685800" cy="3048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>
                  <a:solidFill>
                    <a:schemeClr val="bg1">
                      <a:lumMod val="50000"/>
                    </a:schemeClr>
                  </a:solidFill>
                </a:rPr>
                <a:t>Selasa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864004" y="5813502"/>
              <a:ext cx="685800" cy="3048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>
                  <a:solidFill>
                    <a:schemeClr val="bg1">
                      <a:lumMod val="50000"/>
                    </a:schemeClr>
                  </a:solidFill>
                </a:rPr>
                <a:t>Rabu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572106" y="5813502"/>
              <a:ext cx="685800" cy="3048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12700"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>
                  <a:solidFill>
                    <a:schemeClr val="bg1">
                      <a:lumMod val="95000"/>
                    </a:schemeClr>
                  </a:solidFill>
                </a:rPr>
                <a:t>Kamis</a:t>
              </a:r>
            </a:p>
          </p:txBody>
        </p:sp>
        <p:sp>
          <p:nvSpPr>
            <p:cNvPr id="9" name="Down Arrow 8"/>
            <p:cNvSpPr/>
            <p:nvPr/>
          </p:nvSpPr>
          <p:spPr>
            <a:xfrm>
              <a:off x="1624362" y="5454804"/>
              <a:ext cx="304800" cy="304800"/>
            </a:xfrm>
            <a:prstGeom prst="downArrow">
              <a:avLst>
                <a:gd name="adj1" fmla="val 54879"/>
                <a:gd name="adj2" fmla="val 40244"/>
              </a:avLst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1447800" y="5105400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en-US"/>
                <a:t>Beli</a:t>
              </a:r>
              <a:endParaRPr kumimoji="1" lang="en-US" dirty="0">
                <a:cs typeface="+mn-cs"/>
              </a:endParaRPr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3757962" y="5462238"/>
              <a:ext cx="304800" cy="304800"/>
            </a:xfrm>
            <a:prstGeom prst="downArrow">
              <a:avLst>
                <a:gd name="adj1" fmla="val 54879"/>
                <a:gd name="adj2" fmla="val 40244"/>
              </a:avLst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3495906" y="5112834"/>
              <a:ext cx="838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en-US"/>
                <a:t>Bayar</a:t>
              </a:r>
              <a:endParaRPr kumimoji="1" lang="en-US" dirty="0">
                <a:cs typeface="+mn-cs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953000" y="5835804"/>
              <a:ext cx="685800" cy="3048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>
                  <a:solidFill>
                    <a:schemeClr val="bg1">
                      <a:lumMod val="95000"/>
                    </a:schemeClr>
                  </a:solidFill>
                </a:rPr>
                <a:t>Rabu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661102" y="5835804"/>
              <a:ext cx="685800" cy="3048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>
                  <a:solidFill>
                    <a:schemeClr val="bg1">
                      <a:lumMod val="50000"/>
                    </a:schemeClr>
                  </a:solidFill>
                </a:rPr>
                <a:t>Kamis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369204" y="5835804"/>
              <a:ext cx="685800" cy="3048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>
                  <a:solidFill>
                    <a:schemeClr val="bg1">
                      <a:lumMod val="50000"/>
                    </a:schemeClr>
                  </a:solidFill>
                </a:rPr>
                <a:t>Jumat</a:t>
              </a:r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5129562" y="5477106"/>
              <a:ext cx="304800" cy="304800"/>
            </a:xfrm>
            <a:prstGeom prst="downArrow">
              <a:avLst>
                <a:gd name="adj1" fmla="val 54879"/>
                <a:gd name="adj2" fmla="val 40244"/>
              </a:avLst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4953000" y="5127702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en-US"/>
                <a:t>Jual</a:t>
              </a:r>
              <a:endParaRPr kumimoji="1" lang="en-US" dirty="0">
                <a:cs typeface="+mn-cs"/>
              </a:endParaRPr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8673792" y="5484540"/>
              <a:ext cx="304800" cy="304800"/>
            </a:xfrm>
            <a:prstGeom prst="downArrow">
              <a:avLst>
                <a:gd name="adj1" fmla="val 54879"/>
                <a:gd name="adj2" fmla="val 40244"/>
              </a:avLst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8411736" y="5135136"/>
              <a:ext cx="838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en-US"/>
                <a:t>Terima</a:t>
              </a:r>
              <a:endParaRPr kumimoji="1" lang="en-US" dirty="0">
                <a:cs typeface="+mn-cs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071732" y="5835804"/>
              <a:ext cx="685800" cy="304800"/>
            </a:xfrm>
            <a:prstGeom prst="roundRect">
              <a:avLst/>
            </a:prstGeom>
            <a:solidFill>
              <a:srgbClr val="E12324"/>
            </a:solidFill>
            <a:ln w="12700">
              <a:solidFill>
                <a:srgbClr val="C3393B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Sabtu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7779834" y="5835804"/>
              <a:ext cx="685800" cy="304800"/>
            </a:xfrm>
            <a:prstGeom prst="roundRect">
              <a:avLst/>
            </a:prstGeom>
            <a:solidFill>
              <a:srgbClr val="E12324"/>
            </a:solidFill>
            <a:ln w="12700">
              <a:solidFill>
                <a:srgbClr val="C3393B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Minggu</a:t>
              </a:r>
            </a:p>
          </p:txBody>
        </p:sp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2544336" y="5410200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en-US" b="1">
                  <a:solidFill>
                    <a:schemeClr val="tx2">
                      <a:lumMod val="75000"/>
                    </a:schemeClr>
                  </a:solidFill>
                </a:rPr>
                <a:t>T + 3</a:t>
              </a:r>
              <a:endParaRPr kumimoji="1" lang="en-US" b="1" dirty="0">
                <a:solidFill>
                  <a:schemeClr val="tx2">
                    <a:lumMod val="75000"/>
                  </a:schemeClr>
                </a:solidFill>
                <a:cs typeface="+mn-cs"/>
              </a:endParaRPr>
            </a:p>
          </p:txBody>
        </p:sp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6735336" y="5410200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en-US" b="1">
                  <a:solidFill>
                    <a:schemeClr val="tx2">
                      <a:lumMod val="75000"/>
                    </a:schemeClr>
                  </a:solidFill>
                </a:rPr>
                <a:t>T + 3</a:t>
              </a:r>
              <a:endParaRPr kumimoji="1" lang="en-US" b="1" dirty="0">
                <a:solidFill>
                  <a:schemeClr val="tx2">
                    <a:lumMod val="75000"/>
                  </a:schemeClr>
                </a:solidFill>
                <a:cs typeface="+mn-cs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8487936" y="5837664"/>
              <a:ext cx="685800" cy="3048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>
                  <a:solidFill>
                    <a:schemeClr val="bg1">
                      <a:lumMod val="95000"/>
                    </a:schemeClr>
                  </a:solidFill>
                </a:rPr>
                <a:t>Senin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Informasi</a:t>
            </a:r>
            <a:r>
              <a:rPr lang="en-AU" dirty="0"/>
              <a:t> </a:t>
            </a:r>
            <a:r>
              <a:rPr lang="en-AU" dirty="0" err="1"/>
              <a:t>tentang</a:t>
            </a:r>
            <a:r>
              <a:rPr lang="en-AU" dirty="0"/>
              <a:t> </a:t>
            </a:r>
            <a:r>
              <a:rPr lang="en-AU" dirty="0" err="1"/>
              <a:t>Perdagangan</a:t>
            </a:r>
            <a:r>
              <a:rPr lang="en-AU" dirty="0"/>
              <a:t> </a:t>
            </a:r>
            <a:r>
              <a:rPr lang="en-AU" dirty="0" err="1"/>
              <a:t>Saham</a:t>
            </a:r>
            <a:r>
              <a:rPr lang="en-AU" dirty="0"/>
              <a:t> di BEI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7200" y="958444"/>
            <a:ext cx="9220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 fontAlgn="base">
              <a:buFont typeface="Wingdings" pitchFamily="2" charset="2"/>
              <a:buChar char="þ"/>
            </a:pPr>
            <a:r>
              <a:rPr lang="en-US" dirty="0" err="1" smtClean="0">
                <a:effectLst/>
                <a:latin typeface="Calibri" pitchFamily="34" charset="0"/>
                <a:cs typeface="Arial" pitchFamily="34" charset="0"/>
              </a:rPr>
              <a:t>Komisi</a:t>
            </a:r>
            <a:r>
              <a:rPr lang="en-US" dirty="0" smtClean="0"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lang="en-US" dirty="0">
                <a:effectLst/>
                <a:latin typeface="Calibri" pitchFamily="34" charset="0"/>
                <a:cs typeface="Arial" pitchFamily="34" charset="0"/>
              </a:rPr>
              <a:t>broker </a:t>
            </a:r>
            <a:r>
              <a:rPr lang="en-US" dirty="0" err="1">
                <a:effectLst/>
                <a:latin typeface="Calibri" pitchFamily="34" charset="0"/>
                <a:cs typeface="Arial" pitchFamily="34" charset="0"/>
              </a:rPr>
              <a:t>dikenakan</a:t>
            </a:r>
            <a:r>
              <a:rPr lang="en-US" dirty="0"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lang="en-US" dirty="0">
                <a:latin typeface="Calibri" pitchFamily="34" charset="0"/>
                <a:cs typeface="Arial" pitchFamily="34" charset="0"/>
              </a:rPr>
              <a:t>PPN 10% yang </a:t>
            </a:r>
            <a:r>
              <a:rPr lang="en-US" dirty="0" err="1">
                <a:latin typeface="Calibri" pitchFamily="34" charset="0"/>
                <a:cs typeface="Arial" pitchFamily="34" charset="0"/>
              </a:rPr>
              <a:t>dibebankan</a:t>
            </a:r>
            <a:r>
              <a:rPr lang="en-US" dirty="0">
                <a:latin typeface="Calibri" pitchFamily="34" charset="0"/>
                <a:cs typeface="Arial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Arial" pitchFamily="34" charset="0"/>
              </a:rPr>
              <a:t>ke</a:t>
            </a:r>
            <a:r>
              <a:rPr lang="en-US" dirty="0">
                <a:latin typeface="Calibri" pitchFamily="34" charset="0"/>
                <a:cs typeface="Arial" pitchFamily="34" charset="0"/>
              </a:rPr>
              <a:t> investor</a:t>
            </a:r>
            <a:endParaRPr lang="en-US" dirty="0">
              <a:effectLst/>
              <a:latin typeface="Calibri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buClrTx/>
              <a:buSzTx/>
              <a:buFont typeface="Wingdings" pitchFamily="2" charset="2"/>
              <a:buChar char="þ"/>
              <a:tabLst/>
            </a:pPr>
            <a:r>
              <a:rPr kumimoji="0" lang="en-US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Nilai</a:t>
            </a:r>
            <a:r>
              <a:rPr kumimoji="0" lang="en-US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transaksi</a:t>
            </a:r>
            <a:r>
              <a:rPr lang="en-US" dirty="0">
                <a:latin typeface="Calibri" pitchFamily="34" charset="0"/>
                <a:cs typeface="Arial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Arial" pitchFamily="34" charset="0"/>
              </a:rPr>
              <a:t>dikenakan</a:t>
            </a:r>
            <a:r>
              <a:rPr lang="en-US" dirty="0">
                <a:latin typeface="Calibri" pitchFamily="34" charset="0"/>
                <a:cs typeface="Arial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Arial" pitchFamily="34" charset="0"/>
              </a:rPr>
              <a:t>Pajak</a:t>
            </a:r>
            <a:r>
              <a:rPr lang="en-US" dirty="0">
                <a:latin typeface="Calibri" pitchFamily="34" charset="0"/>
                <a:cs typeface="Arial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Arial" pitchFamily="34" charset="0"/>
              </a:rPr>
              <a:t>Transaksi</a:t>
            </a:r>
            <a:r>
              <a:rPr lang="en-US" dirty="0">
                <a:latin typeface="Calibri" pitchFamily="34" charset="0"/>
                <a:cs typeface="Arial" pitchFamily="34" charset="0"/>
              </a:rPr>
              <a:t> 0.1% (</a:t>
            </a:r>
            <a:r>
              <a:rPr lang="en-US" dirty="0" err="1">
                <a:latin typeface="Calibri" pitchFamily="34" charset="0"/>
                <a:cs typeface="Arial" pitchFamily="34" charset="0"/>
              </a:rPr>
              <a:t>hanya</a:t>
            </a:r>
            <a:r>
              <a:rPr lang="en-US" dirty="0">
                <a:latin typeface="Calibri" pitchFamily="34" charset="0"/>
                <a:cs typeface="Arial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Arial" pitchFamily="34" charset="0"/>
              </a:rPr>
              <a:t>untuk</a:t>
            </a:r>
            <a:r>
              <a:rPr lang="en-US" dirty="0">
                <a:latin typeface="Calibri" pitchFamily="34" charset="0"/>
                <a:cs typeface="Arial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Arial" pitchFamily="34" charset="0"/>
              </a:rPr>
              <a:t>transaksi</a:t>
            </a:r>
            <a:r>
              <a:rPr lang="en-US" dirty="0">
                <a:latin typeface="Calibri" pitchFamily="34" charset="0"/>
                <a:cs typeface="Arial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Arial" pitchFamily="34" charset="0"/>
              </a:rPr>
              <a:t>penjualan</a:t>
            </a:r>
            <a:r>
              <a:rPr lang="en-US" dirty="0">
                <a:latin typeface="Calibri" pitchFamily="34" charset="0"/>
                <a:cs typeface="Arial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Arial" pitchFamily="34" charset="0"/>
              </a:rPr>
              <a:t>saham</a:t>
            </a:r>
            <a:r>
              <a:rPr lang="en-US" dirty="0">
                <a:latin typeface="Calibri" pitchFamily="34" charset="0"/>
                <a:cs typeface="Arial" pitchFamily="34" charset="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buClrTx/>
              <a:buSzTx/>
              <a:buFont typeface="Wingdings" pitchFamily="2" charset="2"/>
              <a:buChar char="þ"/>
              <a:tabLst/>
            </a:pPr>
            <a:r>
              <a:rPr kumimoji="0" lang="en-US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Ilustrasi</a:t>
            </a:r>
            <a:r>
              <a:rPr kumimoji="0" lang="en-US" i="0" u="none" strike="noStrike" cap="none" normalizeH="0" dirty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i="0" u="none" strike="noStrike" cap="none" normalizeH="0" dirty="0" err="1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pengenaan</a:t>
            </a:r>
            <a:r>
              <a:rPr kumimoji="0" lang="en-US" i="0" u="none" strike="noStrike" cap="none" normalizeH="0" dirty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i="0" u="none" strike="noStrike" cap="none" normalizeH="0" dirty="0" err="1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biaya</a:t>
            </a:r>
            <a:r>
              <a:rPr kumimoji="0" lang="en-US" i="0" u="none" strike="noStrike" cap="none" normalizeH="0" dirty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i="0" u="none" strike="noStrike" cap="none" normalizeH="0" dirty="0" err="1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dalam</a:t>
            </a:r>
            <a:r>
              <a:rPr kumimoji="0" lang="en-US" i="0" u="none" strike="noStrike" cap="none" normalizeH="0" dirty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i="0" u="none" strike="noStrike" cap="none" normalizeH="0" dirty="0" err="1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transaksi</a:t>
            </a:r>
            <a:r>
              <a:rPr kumimoji="0" lang="en-US" i="0" u="none" strike="noStrike" cap="none" normalizeH="0" dirty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i="0" u="none" strike="noStrike" cap="none" normalizeH="0" dirty="0" err="1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jual</a:t>
            </a:r>
            <a:r>
              <a:rPr kumimoji="0" lang="en-US" i="0" u="none" strike="noStrike" cap="none" normalizeH="0" dirty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i="0" u="none" strike="noStrike" cap="none" normalizeH="0" dirty="0" err="1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beli</a:t>
            </a:r>
            <a:r>
              <a:rPr kumimoji="0" lang="en-US" i="0" u="none" strike="noStrike" cap="none" normalizeH="0" dirty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i="0" u="none" strike="noStrike" cap="none" normalizeH="0" dirty="0" err="1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saham</a:t>
            </a:r>
            <a:r>
              <a:rPr kumimoji="0" lang="en-US" i="0" u="none" strike="noStrike" cap="none" normalizeH="0" dirty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 WXYZ </a:t>
            </a:r>
            <a:r>
              <a:rPr kumimoji="0" lang="en-US" i="0" u="none" strike="noStrike" cap="none" normalizeH="0" dirty="0" err="1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sebanyak</a:t>
            </a:r>
            <a:r>
              <a:rPr kumimoji="0" lang="en-US" i="0" u="none" strike="noStrike" cap="none" normalizeH="0" dirty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 2 (</a:t>
            </a:r>
            <a:r>
              <a:rPr kumimoji="0" lang="en-US" i="0" u="none" strike="noStrike" cap="none" normalizeH="0" dirty="0" err="1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dua</a:t>
            </a:r>
            <a:r>
              <a:rPr kumimoji="0" lang="en-US" i="0" u="none" strike="noStrike" cap="none" normalizeH="0" dirty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) lot </a:t>
            </a:r>
            <a:r>
              <a:rPr kumimoji="0" lang="en-US" i="0" u="none" strike="noStrike" cap="none" normalizeH="0" dirty="0" err="1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pada</a:t>
            </a:r>
            <a:r>
              <a:rPr kumimoji="0" lang="en-US" i="0" u="none" strike="noStrike" cap="none" normalizeH="0" dirty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i="0" u="none" strike="noStrike" cap="none" normalizeH="0" dirty="0" err="1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harga</a:t>
            </a:r>
            <a:r>
              <a:rPr kumimoji="0" lang="en-US" i="0" u="none" strike="noStrike" cap="none" normalizeH="0" dirty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i="0" u="none" strike="noStrike" cap="none" normalizeH="0" dirty="0" err="1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Rp</a:t>
            </a:r>
            <a:r>
              <a:rPr kumimoji="0" lang="en-US" i="0" u="none" strike="noStrike" cap="none" normalizeH="0" dirty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. 5.000 per </a:t>
            </a:r>
            <a:r>
              <a:rPr kumimoji="0" lang="en-US" i="0" u="none" strike="noStrike" cap="none" normalizeH="0" dirty="0" err="1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saham</a:t>
            </a:r>
            <a:endParaRPr kumimoji="0" lang="en-US" i="0" u="none" strike="noStrike" cap="none" normalizeH="0" baseline="0" dirty="0">
              <a:ln>
                <a:noFill/>
              </a:ln>
              <a:effectLst/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304805"/>
              </p:ext>
            </p:extLst>
          </p:nvPr>
        </p:nvGraphicFramePr>
        <p:xfrm>
          <a:off x="76200" y="2468880"/>
          <a:ext cx="8382000" cy="34747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6598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9060" marR="9906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/>
                        <a:t>Keterangan</a:t>
                      </a:r>
                      <a:endParaRPr lang="en-US" sz="1600" dirty="0"/>
                    </a:p>
                  </a:txBody>
                  <a:tcPr marL="99060" marR="9906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Perhitungan</a:t>
                      </a:r>
                      <a:endParaRPr lang="en-US" sz="1600" dirty="0"/>
                    </a:p>
                  </a:txBody>
                  <a:tcPr marL="99060" marR="9906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Nilai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Uang</a:t>
                      </a:r>
                      <a:r>
                        <a:rPr lang="en-US" sz="1600" dirty="0"/>
                        <a:t> (</a:t>
                      </a:r>
                      <a:r>
                        <a:rPr lang="en-US" sz="1600" dirty="0" err="1"/>
                        <a:t>Rp</a:t>
                      </a:r>
                      <a:r>
                        <a:rPr lang="en-US" sz="1600" dirty="0"/>
                        <a:t>)</a:t>
                      </a:r>
                    </a:p>
                  </a:txBody>
                  <a:tcPr marL="99060" marR="9906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6464">
                <a:tc>
                  <a:txBody>
                    <a:bodyPr/>
                    <a:lstStyle/>
                    <a:p>
                      <a:pPr algn="r"/>
                      <a:r>
                        <a:rPr lang="en-US" sz="1800" b="1" baseline="0" dirty="0" err="1"/>
                        <a:t>Beli</a:t>
                      </a:r>
                      <a:endParaRPr lang="en-US" sz="1800" b="1" dirty="0"/>
                    </a:p>
                  </a:txBody>
                  <a:tcPr marL="99060" marR="99060">
                    <a:lnT w="254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(a)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 err="1"/>
                        <a:t>Nilai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Transaksi</a:t>
                      </a:r>
                      <a:endParaRPr lang="en-US" sz="1400" dirty="0"/>
                    </a:p>
                    <a:p>
                      <a:pPr algn="l"/>
                      <a:r>
                        <a:rPr lang="en-US" sz="1400" dirty="0"/>
                        <a:t>(b)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 err="1"/>
                        <a:t>Komisi</a:t>
                      </a:r>
                      <a:r>
                        <a:rPr lang="en-US" sz="1400" baseline="0" dirty="0"/>
                        <a:t> Broker (</a:t>
                      </a:r>
                      <a:r>
                        <a:rPr lang="en-US" sz="1400" baseline="0" dirty="0" err="1"/>
                        <a:t>Mis</a:t>
                      </a:r>
                      <a:r>
                        <a:rPr lang="en-US" sz="1400" baseline="0" dirty="0"/>
                        <a:t>: 0.3% </a:t>
                      </a:r>
                      <a:r>
                        <a:rPr lang="en-US" sz="1400" baseline="0" dirty="0" err="1"/>
                        <a:t>dari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Nilai</a:t>
                      </a:r>
                      <a:r>
                        <a:rPr lang="en-US" sz="1400" baseline="0" dirty="0"/>
                        <a:t>   </a:t>
                      </a:r>
                    </a:p>
                    <a:p>
                      <a:pPr algn="l"/>
                      <a:r>
                        <a:rPr lang="en-US" sz="1400" baseline="0" dirty="0"/>
                        <a:t>     </a:t>
                      </a:r>
                      <a:r>
                        <a:rPr lang="en-US" sz="1400" baseline="0" dirty="0" err="1"/>
                        <a:t>Transaksi</a:t>
                      </a:r>
                      <a:r>
                        <a:rPr lang="en-US" sz="1400" baseline="0" dirty="0"/>
                        <a:t>)</a:t>
                      </a:r>
                    </a:p>
                    <a:p>
                      <a:pPr algn="l"/>
                      <a:r>
                        <a:rPr lang="en-US" sz="1400" baseline="0" dirty="0"/>
                        <a:t>(c) PPN 10% </a:t>
                      </a:r>
                      <a:r>
                        <a:rPr lang="en-US" sz="1400" baseline="0" dirty="0" err="1"/>
                        <a:t>dari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Komisi</a:t>
                      </a:r>
                      <a:endParaRPr lang="en-US" sz="1400" baseline="0" dirty="0"/>
                    </a:p>
                    <a:p>
                      <a:pPr algn="l"/>
                      <a:r>
                        <a:rPr lang="en-US" sz="1400" baseline="0" dirty="0"/>
                        <a:t>      Total </a:t>
                      </a:r>
                      <a:r>
                        <a:rPr lang="en-US" sz="1400" baseline="0" dirty="0" err="1"/>
                        <a:t>Biaya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Pembelian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Saham</a:t>
                      </a:r>
                      <a:r>
                        <a:rPr lang="en-US" sz="1400" baseline="0" dirty="0"/>
                        <a:t> (b) + (c)</a:t>
                      </a:r>
                      <a:endParaRPr lang="en-US" sz="1400" dirty="0"/>
                    </a:p>
                  </a:txBody>
                  <a:tcPr marL="99060" marR="99060"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2 Lot x 100 </a:t>
                      </a:r>
                      <a:r>
                        <a:rPr lang="en-US" sz="1400" baseline="0" dirty="0" err="1"/>
                        <a:t>Lbr</a:t>
                      </a:r>
                      <a:r>
                        <a:rPr lang="en-US" sz="1400" baseline="0" dirty="0"/>
                        <a:t>/Lot x 5.000</a:t>
                      </a:r>
                      <a:endParaRPr lang="en-US" sz="1400" dirty="0"/>
                    </a:p>
                    <a:p>
                      <a:pPr algn="r"/>
                      <a:r>
                        <a:rPr lang="en-US" sz="1400" dirty="0"/>
                        <a:t>0.3% x 1.000.000</a:t>
                      </a:r>
                    </a:p>
                    <a:p>
                      <a:pPr algn="r"/>
                      <a:r>
                        <a:rPr lang="en-US" sz="1400" dirty="0"/>
                        <a:t>10% x 3.000</a:t>
                      </a:r>
                    </a:p>
                  </a:txBody>
                  <a:tcPr marL="99060" marR="99060"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1.000.000</a:t>
                      </a:r>
                    </a:p>
                    <a:p>
                      <a:pPr algn="r"/>
                      <a:r>
                        <a:rPr lang="en-US" sz="1400" dirty="0"/>
                        <a:t>3.000</a:t>
                      </a:r>
                    </a:p>
                    <a:p>
                      <a:pPr algn="r"/>
                      <a:r>
                        <a:rPr lang="en-US" sz="1400" dirty="0"/>
                        <a:t>300</a:t>
                      </a:r>
                    </a:p>
                    <a:p>
                      <a:pPr algn="r"/>
                      <a:r>
                        <a:rPr lang="en-US" sz="1400" dirty="0"/>
                        <a:t>3.300</a:t>
                      </a:r>
                    </a:p>
                  </a:txBody>
                  <a:tcPr marL="99060" marR="99060">
                    <a:lnT w="254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6598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9060" marR="99060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Total </a:t>
                      </a:r>
                      <a:r>
                        <a:rPr lang="en-US" sz="1400" dirty="0" err="1"/>
                        <a:t>Uang</a:t>
                      </a:r>
                      <a:r>
                        <a:rPr lang="en-US" sz="1400" dirty="0"/>
                        <a:t> yang </a:t>
                      </a:r>
                      <a:r>
                        <a:rPr lang="en-US" sz="1400" dirty="0" err="1"/>
                        <a:t>dikeluarkan</a:t>
                      </a:r>
                      <a:endParaRPr lang="en-US" sz="14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1.003.300</a:t>
                      </a:r>
                      <a:endParaRPr lang="en-US" sz="1400" b="1" dirty="0"/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6464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/>
                        <a:t>Jual</a:t>
                      </a:r>
                      <a:endParaRPr lang="en-US" sz="1600" b="1" dirty="0"/>
                    </a:p>
                  </a:txBody>
                  <a:tcPr marL="99060" marR="99060"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(a)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 err="1"/>
                        <a:t>Nilai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Transaksi</a:t>
                      </a:r>
                      <a:endParaRPr lang="en-US" sz="1400" dirty="0"/>
                    </a:p>
                    <a:p>
                      <a:pPr algn="l"/>
                      <a:r>
                        <a:rPr lang="en-US" sz="1400" dirty="0"/>
                        <a:t>(b)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 err="1"/>
                        <a:t>Komisi</a:t>
                      </a:r>
                      <a:r>
                        <a:rPr lang="en-US" sz="1400" baseline="0" dirty="0"/>
                        <a:t> Broker (</a:t>
                      </a:r>
                      <a:r>
                        <a:rPr lang="en-US" sz="1400" baseline="0" dirty="0" err="1"/>
                        <a:t>Mis</a:t>
                      </a:r>
                      <a:r>
                        <a:rPr lang="en-US" sz="1400" baseline="0" dirty="0"/>
                        <a:t>: 0.3% </a:t>
                      </a:r>
                      <a:r>
                        <a:rPr lang="en-US" sz="1400" baseline="0" dirty="0" err="1"/>
                        <a:t>dari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Nilai</a:t>
                      </a:r>
                      <a:r>
                        <a:rPr lang="en-US" sz="1400" baseline="0" dirty="0"/>
                        <a:t> </a:t>
                      </a:r>
                    </a:p>
                    <a:p>
                      <a:pPr algn="l"/>
                      <a:r>
                        <a:rPr lang="en-US" sz="1400" baseline="0" dirty="0"/>
                        <a:t>      </a:t>
                      </a:r>
                      <a:r>
                        <a:rPr lang="en-US" sz="1400" baseline="0" dirty="0" err="1"/>
                        <a:t>Transaksi</a:t>
                      </a:r>
                      <a:r>
                        <a:rPr lang="en-US" sz="1400" baseline="0" dirty="0"/>
                        <a:t>)</a:t>
                      </a:r>
                    </a:p>
                    <a:p>
                      <a:pPr algn="l"/>
                      <a:r>
                        <a:rPr lang="en-US" sz="1400" baseline="0" dirty="0"/>
                        <a:t>(c) PPN 10% </a:t>
                      </a:r>
                      <a:r>
                        <a:rPr lang="en-US" sz="1400" baseline="0" dirty="0" err="1"/>
                        <a:t>dari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Komisi</a:t>
                      </a:r>
                      <a:endParaRPr lang="en-US" sz="1400" baseline="0" dirty="0"/>
                    </a:p>
                    <a:p>
                      <a:pPr algn="l"/>
                      <a:r>
                        <a:rPr lang="en-US" sz="1400" baseline="0" dirty="0"/>
                        <a:t>(d) </a:t>
                      </a:r>
                      <a:r>
                        <a:rPr lang="en-US" sz="1400" baseline="0" dirty="0" err="1"/>
                        <a:t>PPh</a:t>
                      </a:r>
                      <a:r>
                        <a:rPr lang="en-US" sz="1400" baseline="0" dirty="0"/>
                        <a:t> 0.1% </a:t>
                      </a:r>
                      <a:r>
                        <a:rPr lang="en-US" sz="1400" baseline="0" dirty="0" err="1"/>
                        <a:t>dari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NilaI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Transaksi</a:t>
                      </a:r>
                      <a:endParaRPr lang="en-US" sz="1400" baseline="0" dirty="0"/>
                    </a:p>
                    <a:p>
                      <a:pPr algn="l"/>
                      <a:r>
                        <a:rPr lang="en-US" sz="1400" baseline="0" dirty="0"/>
                        <a:t>      Total </a:t>
                      </a:r>
                      <a:r>
                        <a:rPr lang="en-US" sz="1400" baseline="0" dirty="0" err="1"/>
                        <a:t>Biaya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Penjualan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Saham</a:t>
                      </a:r>
                      <a:r>
                        <a:rPr lang="en-US" sz="1400" baseline="0" dirty="0"/>
                        <a:t> (b) + (c) + (d)</a:t>
                      </a:r>
                      <a:endParaRPr lang="en-US" sz="1400" dirty="0"/>
                    </a:p>
                  </a:txBody>
                  <a:tcPr marL="99060" marR="99060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2 Lot x 100 </a:t>
                      </a:r>
                      <a:r>
                        <a:rPr lang="en-US" sz="1400" baseline="0" dirty="0" err="1"/>
                        <a:t>Lbr</a:t>
                      </a:r>
                      <a:r>
                        <a:rPr lang="en-US" sz="1400" baseline="0" dirty="0"/>
                        <a:t>/Lot x 5.000</a:t>
                      </a:r>
                      <a:endParaRPr lang="en-US" sz="1400" dirty="0"/>
                    </a:p>
                    <a:p>
                      <a:pPr algn="r"/>
                      <a:r>
                        <a:rPr lang="en-US" sz="1400" dirty="0"/>
                        <a:t>0.3% x 1.000.000</a:t>
                      </a:r>
                    </a:p>
                    <a:p>
                      <a:pPr algn="r"/>
                      <a:r>
                        <a:rPr lang="en-US" sz="1400" dirty="0"/>
                        <a:t>10% x 3.000</a:t>
                      </a:r>
                    </a:p>
                    <a:p>
                      <a:pPr algn="r"/>
                      <a:r>
                        <a:rPr lang="en-US" sz="1400" dirty="0"/>
                        <a:t>0.1% x 1.000.000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1.000.000</a:t>
                      </a:r>
                    </a:p>
                    <a:p>
                      <a:pPr algn="r"/>
                      <a:r>
                        <a:rPr lang="en-US" sz="1400" dirty="0"/>
                        <a:t>3.000</a:t>
                      </a:r>
                    </a:p>
                    <a:p>
                      <a:pPr algn="r"/>
                      <a:r>
                        <a:rPr lang="en-US" sz="1400" dirty="0"/>
                        <a:t>300</a:t>
                      </a:r>
                    </a:p>
                    <a:p>
                      <a:pPr algn="r"/>
                      <a:r>
                        <a:rPr lang="en-US" sz="1400" dirty="0"/>
                        <a:t>1.000</a:t>
                      </a:r>
                    </a:p>
                    <a:p>
                      <a:pPr algn="r"/>
                      <a:r>
                        <a:rPr lang="en-US" sz="1400" dirty="0"/>
                        <a:t>(4.300)</a:t>
                      </a:r>
                    </a:p>
                  </a:txBody>
                  <a:tcPr marL="99060" marR="99060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99060" marR="990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Total </a:t>
                      </a:r>
                      <a:r>
                        <a:rPr lang="en-US" sz="1400" dirty="0" err="1"/>
                        <a:t>Uang</a:t>
                      </a:r>
                      <a:r>
                        <a:rPr lang="en-US" sz="1400" dirty="0"/>
                        <a:t> yang </a:t>
                      </a:r>
                      <a:r>
                        <a:rPr lang="en-US" sz="1400" dirty="0" err="1"/>
                        <a:t>diterima</a:t>
                      </a:r>
                      <a:endParaRPr lang="en-US" sz="1400" b="1" dirty="0"/>
                    </a:p>
                  </a:txBody>
                  <a:tcPr marL="99060" marR="990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9060" marR="990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995,700</a:t>
                      </a:r>
                      <a:endParaRPr lang="en-US" sz="1400" b="1" dirty="0"/>
                    </a:p>
                  </a:txBody>
                  <a:tcPr marL="99060" marR="990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Biaya</a:t>
            </a:r>
            <a:r>
              <a:rPr lang="en-AU" dirty="0"/>
              <a:t> </a:t>
            </a:r>
            <a:r>
              <a:rPr lang="en-AU" dirty="0" err="1"/>
              <a:t>Transaksi</a:t>
            </a:r>
            <a:r>
              <a:rPr lang="en-AU" dirty="0"/>
              <a:t> di </a:t>
            </a:r>
            <a:r>
              <a:rPr lang="en-AU" dirty="0" err="1"/>
              <a:t>Pasar</a:t>
            </a:r>
            <a:r>
              <a:rPr lang="en-AU" dirty="0"/>
              <a:t> </a:t>
            </a:r>
            <a:r>
              <a:rPr lang="en-AU" dirty="0" err="1"/>
              <a:t>Sekunder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685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Jadwal</a:t>
            </a:r>
            <a:r>
              <a:rPr lang="en-AU" dirty="0"/>
              <a:t> </a:t>
            </a:r>
            <a:r>
              <a:rPr lang="en-AU" dirty="0" err="1"/>
              <a:t>Transaksi</a:t>
            </a:r>
            <a:r>
              <a:rPr lang="en-AU" dirty="0"/>
              <a:t> </a:t>
            </a:r>
            <a:r>
              <a:rPr lang="en-AU" dirty="0" err="1"/>
              <a:t>Perdagangan</a:t>
            </a:r>
            <a:endParaRPr lang="en-AU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756204"/>
              </p:ext>
            </p:extLst>
          </p:nvPr>
        </p:nvGraphicFramePr>
        <p:xfrm>
          <a:off x="228600" y="990600"/>
          <a:ext cx="9372600" cy="484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67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33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425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31520">
                <a:tc rowSpan="2">
                  <a:txBody>
                    <a:bodyPr/>
                    <a:lstStyle/>
                    <a:p>
                      <a:r>
                        <a:rPr lang="en-AU" b="1" i="1" dirty="0"/>
                        <a:t>PRE-OPENING</a:t>
                      </a:r>
                    </a:p>
                    <a:p>
                      <a:r>
                        <a:rPr lang="en-AU" b="1" dirty="0" err="1"/>
                        <a:t>Senin-Jumat</a:t>
                      </a:r>
                      <a:endParaRPr lang="en-A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08.45 - 08.55</a:t>
                      </a:r>
                      <a:r>
                        <a:rPr lang="en-AU" baseline="0" dirty="0"/>
                        <a:t> WIB</a:t>
                      </a:r>
                      <a:br>
                        <a:rPr lang="en-AU" baseline="0" dirty="0"/>
                      </a:b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U" baseline="0" dirty="0"/>
                        <a:t>AB </a:t>
                      </a:r>
                      <a:r>
                        <a:rPr lang="en-AU" baseline="0" dirty="0" err="1"/>
                        <a:t>dapat</a:t>
                      </a:r>
                      <a:r>
                        <a:rPr lang="en-AU" baseline="0" dirty="0"/>
                        <a:t> </a:t>
                      </a:r>
                      <a:r>
                        <a:rPr lang="en-AU" baseline="0" dirty="0" err="1"/>
                        <a:t>memasukkan</a:t>
                      </a:r>
                      <a:r>
                        <a:rPr lang="en-AU" baseline="0" dirty="0"/>
                        <a:t> </a:t>
                      </a:r>
                      <a:r>
                        <a:rPr lang="en-AU" i="1" baseline="0" dirty="0"/>
                        <a:t>order</a:t>
                      </a:r>
                      <a:r>
                        <a:rPr lang="en-AU" baseline="0" dirty="0"/>
                        <a:t> </a:t>
                      </a:r>
                      <a:r>
                        <a:rPr lang="en-AU" baseline="0" dirty="0" err="1"/>
                        <a:t>jual</a:t>
                      </a:r>
                      <a:r>
                        <a:rPr lang="en-AU" baseline="0" dirty="0"/>
                        <a:t>/</a:t>
                      </a:r>
                      <a:r>
                        <a:rPr lang="en-AU" baseline="0" dirty="0" err="1"/>
                        <a:t>beli</a:t>
                      </a:r>
                      <a:r>
                        <a:rPr lang="en-AU" baseline="0" dirty="0"/>
                        <a:t> </a:t>
                      </a:r>
                      <a:r>
                        <a:rPr lang="en-AU" baseline="0" dirty="0" err="1"/>
                        <a:t>namun</a:t>
                      </a:r>
                      <a:r>
                        <a:rPr lang="en-AU" baseline="0" dirty="0"/>
                        <a:t> </a:t>
                      </a:r>
                      <a:r>
                        <a:rPr lang="en-AU" baseline="0" dirty="0" err="1"/>
                        <a:t>tidak</a:t>
                      </a:r>
                      <a:r>
                        <a:rPr lang="en-AU" baseline="0" dirty="0"/>
                        <a:t> </a:t>
                      </a:r>
                      <a:r>
                        <a:rPr lang="en-AU" baseline="0" dirty="0" err="1"/>
                        <a:t>ada</a:t>
                      </a:r>
                      <a:r>
                        <a:rPr lang="en-AU" baseline="0" dirty="0"/>
                        <a:t> </a:t>
                      </a:r>
                      <a:r>
                        <a:rPr lang="en-AU" baseline="0" dirty="0" err="1"/>
                        <a:t>transaksi</a:t>
                      </a:r>
                      <a:r>
                        <a:rPr lang="en-AU" baseline="0" dirty="0"/>
                        <a:t> yang </a:t>
                      </a:r>
                      <a:r>
                        <a:rPr lang="en-AU" baseline="0" dirty="0" err="1"/>
                        <a:t>terjadi</a:t>
                      </a:r>
                      <a:r>
                        <a:rPr lang="en-AU" baseline="0" dirty="0"/>
                        <a:t>. 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endParaRPr lang="en-A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aseline="0" dirty="0"/>
                        <a:t>08.55 - 09.00 WIB</a:t>
                      </a:r>
                      <a:endParaRPr lang="en-AU" dirty="0"/>
                    </a:p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aseline="0" dirty="0" err="1"/>
                        <a:t>Berdasarkan</a:t>
                      </a:r>
                      <a:r>
                        <a:rPr lang="en-AU" baseline="0" dirty="0"/>
                        <a:t> </a:t>
                      </a:r>
                      <a:r>
                        <a:rPr lang="en-AU" baseline="0" dirty="0" err="1"/>
                        <a:t>harga</a:t>
                      </a:r>
                      <a:r>
                        <a:rPr lang="en-AU" baseline="0" dirty="0"/>
                        <a:t> </a:t>
                      </a:r>
                      <a:r>
                        <a:rPr lang="en-AU" i="1" baseline="0" dirty="0"/>
                        <a:t>order</a:t>
                      </a:r>
                      <a:r>
                        <a:rPr lang="en-AU" baseline="0" dirty="0"/>
                        <a:t> </a:t>
                      </a:r>
                      <a:r>
                        <a:rPr lang="en-AU" baseline="0" dirty="0" err="1"/>
                        <a:t>jual</a:t>
                      </a:r>
                      <a:r>
                        <a:rPr lang="en-AU" baseline="0" dirty="0"/>
                        <a:t>/</a:t>
                      </a:r>
                      <a:r>
                        <a:rPr lang="en-AU" baseline="0" dirty="0" err="1"/>
                        <a:t>beli</a:t>
                      </a:r>
                      <a:r>
                        <a:rPr lang="en-AU" baseline="0" dirty="0"/>
                        <a:t> yang </a:t>
                      </a:r>
                      <a:r>
                        <a:rPr lang="en-AU" baseline="0" dirty="0" err="1"/>
                        <a:t>dimasukkan</a:t>
                      </a:r>
                      <a:r>
                        <a:rPr lang="en-AU" baseline="0" dirty="0"/>
                        <a:t>, </a:t>
                      </a:r>
                      <a:r>
                        <a:rPr lang="en-AU" baseline="0" dirty="0" err="1"/>
                        <a:t>sistem</a:t>
                      </a:r>
                      <a:r>
                        <a:rPr lang="en-AU" baseline="0" dirty="0"/>
                        <a:t> JATS </a:t>
                      </a:r>
                      <a:r>
                        <a:rPr lang="en-AU" baseline="0" dirty="0" err="1"/>
                        <a:t>akan</a:t>
                      </a:r>
                      <a:r>
                        <a:rPr lang="en-AU" baseline="0" dirty="0"/>
                        <a:t> </a:t>
                      </a:r>
                      <a:r>
                        <a:rPr lang="en-AU" baseline="0" dirty="0" err="1"/>
                        <a:t>menetapkan</a:t>
                      </a:r>
                      <a:r>
                        <a:rPr lang="en-AU" baseline="0" dirty="0"/>
                        <a:t> </a:t>
                      </a:r>
                      <a:r>
                        <a:rPr lang="en-AU" i="1" baseline="0" dirty="0"/>
                        <a:t>Opening Price </a:t>
                      </a:r>
                      <a:r>
                        <a:rPr lang="en-AU" i="0" baseline="0" dirty="0" err="1"/>
                        <a:t>saham</a:t>
                      </a:r>
                      <a:r>
                        <a:rPr lang="en-AU" i="0" baseline="0" dirty="0"/>
                        <a:t>.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b="1" i="1" dirty="0"/>
                        <a:t>TRADING SESSION</a:t>
                      </a:r>
                    </a:p>
                    <a:p>
                      <a:r>
                        <a:rPr lang="en-AU" b="1" dirty="0" err="1"/>
                        <a:t>Senin-Kamis</a:t>
                      </a:r>
                      <a:endParaRPr lang="en-AU" b="1" dirty="0"/>
                    </a:p>
                    <a:p>
                      <a:r>
                        <a:rPr lang="en-AU" b="1" dirty="0" err="1"/>
                        <a:t>Jumat</a:t>
                      </a:r>
                      <a:endParaRPr lang="en-A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err="1"/>
                        <a:t>Sesi</a:t>
                      </a:r>
                      <a:r>
                        <a:rPr lang="en-AU" dirty="0"/>
                        <a:t> I</a:t>
                      </a:r>
                    </a:p>
                    <a:p>
                      <a:r>
                        <a:rPr lang="en-AU" dirty="0"/>
                        <a:t>09.00 - 12.00</a:t>
                      </a:r>
                      <a:r>
                        <a:rPr lang="en-AU" baseline="0" dirty="0"/>
                        <a:t> WIB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09.00 - 11.30</a:t>
                      </a:r>
                      <a:r>
                        <a:rPr lang="en-AU" baseline="0" dirty="0"/>
                        <a:t> WIB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err="1"/>
                        <a:t>Sesi</a:t>
                      </a:r>
                      <a:r>
                        <a:rPr lang="en-AU" dirty="0"/>
                        <a:t> II</a:t>
                      </a:r>
                    </a:p>
                    <a:p>
                      <a:r>
                        <a:rPr lang="en-AU" dirty="0"/>
                        <a:t>13.30-15.49</a:t>
                      </a:r>
                      <a:r>
                        <a:rPr lang="en-AU" baseline="0" dirty="0"/>
                        <a:t> WIB</a:t>
                      </a:r>
                      <a:endParaRPr lang="en-AU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14.00-15.49</a:t>
                      </a:r>
                      <a:r>
                        <a:rPr lang="en-AU" baseline="0" dirty="0"/>
                        <a:t> WIB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152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="1" i="1" dirty="0"/>
                        <a:t>PRE-CLOSING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="1" dirty="0" err="1"/>
                        <a:t>Senin-Jumat</a:t>
                      </a:r>
                      <a:endParaRPr lang="en-AU" b="1" dirty="0"/>
                    </a:p>
                    <a:p>
                      <a:endParaRPr lang="en-A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15.50 - 16.00</a:t>
                      </a:r>
                      <a:r>
                        <a:rPr lang="en-AU" baseline="0" dirty="0"/>
                        <a:t> WIB</a:t>
                      </a:r>
                      <a:br>
                        <a:rPr lang="en-AU" baseline="0" dirty="0"/>
                      </a:br>
                      <a:endParaRPr lang="en-AU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U" baseline="0" dirty="0"/>
                        <a:t>AB </a:t>
                      </a:r>
                      <a:r>
                        <a:rPr lang="en-AU" baseline="0" dirty="0" err="1"/>
                        <a:t>dapat</a:t>
                      </a:r>
                      <a:r>
                        <a:rPr lang="en-AU" baseline="0" dirty="0"/>
                        <a:t> </a:t>
                      </a:r>
                      <a:r>
                        <a:rPr lang="en-AU" baseline="0" dirty="0" err="1"/>
                        <a:t>memasukkan</a:t>
                      </a:r>
                      <a:r>
                        <a:rPr lang="en-AU" baseline="0" dirty="0"/>
                        <a:t> </a:t>
                      </a:r>
                      <a:r>
                        <a:rPr lang="en-AU" i="1" baseline="0" dirty="0"/>
                        <a:t>order</a:t>
                      </a:r>
                      <a:r>
                        <a:rPr lang="en-AU" baseline="0" dirty="0"/>
                        <a:t> </a:t>
                      </a:r>
                      <a:r>
                        <a:rPr lang="en-AU" baseline="0" dirty="0" err="1"/>
                        <a:t>jual</a:t>
                      </a:r>
                      <a:r>
                        <a:rPr lang="en-AU" baseline="0" dirty="0"/>
                        <a:t>/</a:t>
                      </a:r>
                      <a:r>
                        <a:rPr lang="en-AU" baseline="0" dirty="0" err="1"/>
                        <a:t>beli</a:t>
                      </a:r>
                      <a:r>
                        <a:rPr lang="en-AU" baseline="0" dirty="0"/>
                        <a:t> </a:t>
                      </a:r>
                      <a:r>
                        <a:rPr lang="en-AU" baseline="0" dirty="0" err="1"/>
                        <a:t>namun</a:t>
                      </a:r>
                      <a:r>
                        <a:rPr lang="en-AU" baseline="0" dirty="0"/>
                        <a:t> </a:t>
                      </a:r>
                      <a:r>
                        <a:rPr lang="en-AU" baseline="0" dirty="0" err="1"/>
                        <a:t>tidak</a:t>
                      </a:r>
                      <a:r>
                        <a:rPr lang="en-AU" baseline="0" dirty="0"/>
                        <a:t> </a:t>
                      </a:r>
                      <a:r>
                        <a:rPr lang="en-AU" baseline="0" dirty="0" err="1"/>
                        <a:t>ada</a:t>
                      </a:r>
                      <a:r>
                        <a:rPr lang="en-AU" baseline="0" dirty="0"/>
                        <a:t> </a:t>
                      </a:r>
                      <a:r>
                        <a:rPr lang="en-AU" baseline="0" dirty="0" err="1"/>
                        <a:t>transaksi</a:t>
                      </a:r>
                      <a:r>
                        <a:rPr lang="en-AU" baseline="0" dirty="0"/>
                        <a:t> yang </a:t>
                      </a:r>
                      <a:r>
                        <a:rPr lang="en-AU" baseline="0" dirty="0" err="1"/>
                        <a:t>terjadi</a:t>
                      </a:r>
                      <a:r>
                        <a:rPr lang="en-AU" baseline="0" dirty="0"/>
                        <a:t>. 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endParaRPr lang="en-A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aseline="0" dirty="0"/>
                        <a:t>16.00-16.05 WIB</a:t>
                      </a:r>
                      <a:endParaRPr lang="en-AU" dirty="0"/>
                    </a:p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aseline="0" dirty="0" err="1"/>
                        <a:t>Berdasarkan</a:t>
                      </a:r>
                      <a:r>
                        <a:rPr lang="en-AU" baseline="0" dirty="0"/>
                        <a:t> </a:t>
                      </a:r>
                      <a:r>
                        <a:rPr lang="en-AU" baseline="0" dirty="0" err="1"/>
                        <a:t>harga</a:t>
                      </a:r>
                      <a:r>
                        <a:rPr lang="en-AU" baseline="0" dirty="0"/>
                        <a:t> </a:t>
                      </a:r>
                      <a:r>
                        <a:rPr lang="en-AU" i="1" baseline="0" dirty="0"/>
                        <a:t>order</a:t>
                      </a:r>
                      <a:r>
                        <a:rPr lang="en-AU" baseline="0" dirty="0"/>
                        <a:t> </a:t>
                      </a:r>
                      <a:r>
                        <a:rPr lang="en-AU" baseline="0" dirty="0" err="1"/>
                        <a:t>jual</a:t>
                      </a:r>
                      <a:r>
                        <a:rPr lang="en-AU" baseline="0" dirty="0"/>
                        <a:t>/</a:t>
                      </a:r>
                      <a:r>
                        <a:rPr lang="en-AU" baseline="0" dirty="0" err="1"/>
                        <a:t>beli</a:t>
                      </a:r>
                      <a:r>
                        <a:rPr lang="en-AU" baseline="0" dirty="0"/>
                        <a:t> yang </a:t>
                      </a:r>
                      <a:r>
                        <a:rPr lang="en-AU" baseline="0" dirty="0" err="1"/>
                        <a:t>dimasukkan</a:t>
                      </a:r>
                      <a:r>
                        <a:rPr lang="en-AU" baseline="0" dirty="0"/>
                        <a:t>, </a:t>
                      </a:r>
                      <a:r>
                        <a:rPr lang="en-AU" baseline="0" dirty="0" err="1"/>
                        <a:t>sistem</a:t>
                      </a:r>
                      <a:r>
                        <a:rPr lang="en-AU" baseline="0" dirty="0"/>
                        <a:t> JATS </a:t>
                      </a:r>
                      <a:r>
                        <a:rPr lang="en-AU" baseline="0" dirty="0" err="1"/>
                        <a:t>akan</a:t>
                      </a:r>
                      <a:r>
                        <a:rPr lang="en-AU" baseline="0" dirty="0"/>
                        <a:t> </a:t>
                      </a:r>
                      <a:r>
                        <a:rPr lang="en-AU" baseline="0" dirty="0" err="1"/>
                        <a:t>menetapkan</a:t>
                      </a:r>
                      <a:r>
                        <a:rPr lang="en-AU" baseline="0" dirty="0"/>
                        <a:t> </a:t>
                      </a:r>
                      <a:r>
                        <a:rPr lang="en-AU" i="1" baseline="0" dirty="0"/>
                        <a:t>Closing Price </a:t>
                      </a:r>
                      <a:r>
                        <a:rPr lang="en-AU" i="0" baseline="0" dirty="0" err="1"/>
                        <a:t>saham</a:t>
                      </a:r>
                      <a:r>
                        <a:rPr lang="en-AU" i="0" baseline="0" dirty="0"/>
                        <a:t>.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b="1" i="1" dirty="0"/>
                        <a:t>POST TRADING</a:t>
                      </a:r>
                    </a:p>
                    <a:p>
                      <a:r>
                        <a:rPr lang="en-AU" b="1" dirty="0" err="1"/>
                        <a:t>Senin-Jumat</a:t>
                      </a:r>
                      <a:endParaRPr lang="en-A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16.05-16.15</a:t>
                      </a:r>
                      <a:r>
                        <a:rPr lang="en-AU" baseline="0" dirty="0"/>
                        <a:t> WIB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U" i="1" dirty="0"/>
                        <a:t>Order</a:t>
                      </a:r>
                      <a:r>
                        <a:rPr lang="en-AU" i="1" baseline="0" dirty="0"/>
                        <a:t> </a:t>
                      </a:r>
                      <a:r>
                        <a:rPr lang="en-AU" i="0" baseline="0" dirty="0" err="1"/>
                        <a:t>dimasukkan</a:t>
                      </a:r>
                      <a:r>
                        <a:rPr lang="en-AU" i="0" baseline="0" dirty="0"/>
                        <a:t> </a:t>
                      </a:r>
                      <a:r>
                        <a:rPr lang="en-AU" i="0" baseline="0" dirty="0" err="1"/>
                        <a:t>pada</a:t>
                      </a:r>
                      <a:r>
                        <a:rPr lang="en-AU" i="0" baseline="0" dirty="0"/>
                        <a:t> </a:t>
                      </a:r>
                      <a:r>
                        <a:rPr lang="en-AU" i="0" baseline="0" dirty="0" err="1"/>
                        <a:t>harga</a:t>
                      </a:r>
                      <a:r>
                        <a:rPr lang="en-AU" i="0" baseline="0" dirty="0"/>
                        <a:t> </a:t>
                      </a:r>
                      <a:r>
                        <a:rPr lang="en-AU" i="1" baseline="0" dirty="0"/>
                        <a:t>Closing Price </a:t>
                      </a:r>
                      <a:r>
                        <a:rPr lang="en-AU" i="0" baseline="0" dirty="0" err="1"/>
                        <a:t>dan</a:t>
                      </a:r>
                      <a:r>
                        <a:rPr lang="en-AU" i="0" baseline="0" dirty="0"/>
                        <a:t> </a:t>
                      </a:r>
                      <a:r>
                        <a:rPr lang="en-AU" i="0" baseline="0" dirty="0" err="1"/>
                        <a:t>transaksi</a:t>
                      </a:r>
                      <a:r>
                        <a:rPr lang="en-AU" i="0" baseline="0" dirty="0"/>
                        <a:t> </a:t>
                      </a:r>
                      <a:r>
                        <a:rPr lang="en-AU" i="0" baseline="0" dirty="0" err="1"/>
                        <a:t>terjadi</a:t>
                      </a:r>
                      <a:r>
                        <a:rPr lang="en-AU" i="0" baseline="0" dirty="0"/>
                        <a:t> </a:t>
                      </a:r>
                      <a:r>
                        <a:rPr lang="en-AU" i="0" baseline="0" dirty="0" err="1"/>
                        <a:t>berdasarkan</a:t>
                      </a:r>
                      <a:r>
                        <a:rPr lang="en-AU" i="1" baseline="0" dirty="0"/>
                        <a:t> </a:t>
                      </a:r>
                      <a:r>
                        <a:rPr lang="en-AU" i="1" dirty="0"/>
                        <a:t>Time Priority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03350" y="1770728"/>
            <a:ext cx="751205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err="1">
                <a:latin typeface="+mn-lt"/>
              </a:rPr>
              <a:t>Transaksi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saham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dilakukan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dalam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ukuran</a:t>
            </a:r>
            <a:r>
              <a:rPr lang="en-US" dirty="0">
                <a:latin typeface="+mn-lt"/>
              </a:rPr>
              <a:t> lot, </a:t>
            </a:r>
            <a:r>
              <a:rPr lang="en-US" dirty="0" err="1">
                <a:latin typeface="+mn-lt"/>
              </a:rPr>
              <a:t>dimana</a:t>
            </a:r>
            <a:r>
              <a:rPr lang="en-US" dirty="0">
                <a:latin typeface="+mn-lt"/>
              </a:rPr>
              <a:t> 1 lot = 100 </a:t>
            </a:r>
            <a:r>
              <a:rPr lang="en-US" dirty="0" err="1">
                <a:latin typeface="+mn-lt"/>
              </a:rPr>
              <a:t>saham</a:t>
            </a:r>
            <a:endParaRPr lang="en-US" dirty="0">
              <a:latin typeface="+mn-lt"/>
            </a:endParaRPr>
          </a:p>
          <a:p>
            <a:pPr marL="225425" indent="-225425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err="1">
                <a:latin typeface="+mn-lt"/>
              </a:rPr>
              <a:t>Setiap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perubahan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harga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saham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harus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mengikuti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ukuran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fraksi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harga</a:t>
            </a:r>
            <a:r>
              <a:rPr lang="en-US" dirty="0">
                <a:latin typeface="+mn-lt"/>
              </a:rPr>
              <a:t>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</a:t>
            </a:r>
            <a:r>
              <a:rPr lang="en-US" i="1" dirty="0">
                <a:latin typeface="+mn-lt"/>
              </a:rPr>
              <a:t>tick size</a:t>
            </a:r>
            <a:r>
              <a:rPr lang="en-US" dirty="0">
                <a:latin typeface="+mn-lt"/>
              </a:rPr>
              <a:t>) yang </a:t>
            </a:r>
            <a:r>
              <a:rPr lang="en-US" dirty="0" err="1">
                <a:latin typeface="+mn-lt"/>
              </a:rPr>
              <a:t>sudah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ditentukan</a:t>
            </a:r>
            <a:endParaRPr lang="en-US" dirty="0">
              <a:latin typeface="+mn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384617"/>
              </p:ext>
            </p:extLst>
          </p:nvPr>
        </p:nvGraphicFramePr>
        <p:xfrm>
          <a:off x="1733550" y="3164840"/>
          <a:ext cx="6315556" cy="239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74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23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357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Harga</a:t>
                      </a:r>
                      <a:endParaRPr lang="en-US" sz="1600" b="1" dirty="0"/>
                    </a:p>
                  </a:txBody>
                  <a:tcPr marL="99060" marR="9906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Fraksi</a:t>
                      </a:r>
                      <a:endParaRPr lang="en-US" sz="1600" b="1" dirty="0"/>
                    </a:p>
                  </a:txBody>
                  <a:tcPr marL="99060" marR="9906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Maksimum</a:t>
                      </a:r>
                      <a:r>
                        <a:rPr lang="en-US" sz="1600" baseline="0" dirty="0"/>
                        <a:t> 1 kali </a:t>
                      </a:r>
                      <a:r>
                        <a:rPr lang="en-US" sz="1600" baseline="0" dirty="0" err="1"/>
                        <a:t>Perubahan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Harga</a:t>
                      </a:r>
                      <a:endParaRPr lang="en-US" sz="1600" b="1" dirty="0"/>
                    </a:p>
                  </a:txBody>
                  <a:tcPr marL="99060" marR="9906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&lt; Rp200</a:t>
                      </a:r>
                      <a:endParaRPr lang="en-US" sz="1600" b="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Rp1</a:t>
                      </a:r>
                      <a:endParaRPr lang="en-US" sz="1600" b="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Rp10</a:t>
                      </a:r>
                      <a:endParaRPr lang="en-US" sz="1600" b="0" dirty="0"/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Rp200</a:t>
                      </a:r>
                      <a:r>
                        <a:rPr lang="en-US" sz="1600" baseline="0" dirty="0"/>
                        <a:t> ≤ </a:t>
                      </a:r>
                      <a:r>
                        <a:rPr lang="en-US" sz="1600" baseline="0" dirty="0" err="1"/>
                        <a:t>Harga</a:t>
                      </a:r>
                      <a:r>
                        <a:rPr lang="en-US" sz="1600" baseline="0" dirty="0"/>
                        <a:t> &lt; Rp500</a:t>
                      </a:r>
                      <a:endParaRPr lang="en-US" sz="1600" b="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Rp2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Rp20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xmlns="" val="2391576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Rp500</a:t>
                      </a:r>
                      <a:r>
                        <a:rPr lang="en-US" sz="1600" baseline="0" dirty="0"/>
                        <a:t> ≤ </a:t>
                      </a:r>
                      <a:r>
                        <a:rPr lang="en-US" sz="1600" baseline="0" dirty="0" err="1"/>
                        <a:t>Harga</a:t>
                      </a:r>
                      <a:r>
                        <a:rPr lang="en-US" sz="1600" baseline="0" dirty="0"/>
                        <a:t> &lt; Rp2000</a:t>
                      </a:r>
                      <a:endParaRPr lang="en-US" sz="1600" b="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Rp5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Rp50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xmlns="" val="1909854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Rp2000</a:t>
                      </a:r>
                      <a:r>
                        <a:rPr lang="en-US" sz="1600" baseline="0" dirty="0"/>
                        <a:t> ≤ </a:t>
                      </a:r>
                      <a:r>
                        <a:rPr lang="en-US" sz="1600" baseline="0" dirty="0" err="1"/>
                        <a:t>Harga</a:t>
                      </a:r>
                      <a:r>
                        <a:rPr lang="en-US" sz="1600" baseline="0" dirty="0"/>
                        <a:t> &lt; Rp5000</a:t>
                      </a:r>
                      <a:endParaRPr lang="en-US" sz="1600" b="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Rp10</a:t>
                      </a:r>
                      <a:endParaRPr lang="en-US" sz="1600" b="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Rp100</a:t>
                      </a:r>
                      <a:endParaRPr lang="en-US" sz="1600" b="0" dirty="0"/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≥ Rp5.000</a:t>
                      </a:r>
                      <a:endParaRPr lang="en-US" sz="1600" b="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Rp25</a:t>
                      </a:r>
                      <a:endParaRPr lang="en-US" sz="1600" b="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Rp250</a:t>
                      </a:r>
                      <a:endParaRPr lang="en-US" sz="1600" b="0" dirty="0"/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Ukuran</a:t>
            </a:r>
            <a:r>
              <a:rPr lang="en-AU" dirty="0"/>
              <a:t> </a:t>
            </a:r>
            <a:r>
              <a:rPr lang="en-AU" dirty="0" err="1"/>
              <a:t>Perubahan</a:t>
            </a:r>
            <a:r>
              <a:rPr lang="en-AU" dirty="0"/>
              <a:t> (</a:t>
            </a:r>
            <a:r>
              <a:rPr lang="en-AU" dirty="0" err="1"/>
              <a:t>Fraksi</a:t>
            </a:r>
            <a:r>
              <a:rPr lang="en-AU" dirty="0"/>
              <a:t>) </a:t>
            </a:r>
            <a:r>
              <a:rPr lang="en-AU" dirty="0" err="1"/>
              <a:t>Harga</a:t>
            </a:r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58888" y="1219200"/>
            <a:ext cx="73882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þ"/>
            </a:pPr>
            <a:r>
              <a:rPr lang="en-US" dirty="0" err="1">
                <a:latin typeface="+mn-lt"/>
              </a:rPr>
              <a:t>Untuk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mengurangi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tingkat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fluktuasi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harga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saham</a:t>
            </a:r>
            <a:r>
              <a:rPr lang="en-US" dirty="0">
                <a:latin typeface="+mn-lt"/>
              </a:rPr>
              <a:t> yang </a:t>
            </a:r>
            <a:r>
              <a:rPr lang="en-US" dirty="0" err="1">
                <a:latin typeface="+mn-lt"/>
              </a:rPr>
              <a:t>berlebihan</a:t>
            </a:r>
            <a:endParaRPr lang="en-US" i="1" dirty="0">
              <a:latin typeface="+mn-lt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þ"/>
            </a:pPr>
            <a:r>
              <a:rPr lang="en-US" dirty="0" err="1">
                <a:latin typeface="+mn-lt"/>
              </a:rPr>
              <a:t>Permintaan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harga</a:t>
            </a:r>
            <a:r>
              <a:rPr lang="en-US" dirty="0">
                <a:latin typeface="+mn-lt"/>
              </a:rPr>
              <a:t> yang </a:t>
            </a:r>
            <a:r>
              <a:rPr lang="en-US" dirty="0" err="1">
                <a:latin typeface="+mn-lt"/>
              </a:rPr>
              <a:t>melebihi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ketentuan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batas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maksimal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secara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otomatis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akan</a:t>
            </a:r>
            <a:r>
              <a:rPr lang="en-US" dirty="0">
                <a:latin typeface="+mn-lt"/>
              </a:rPr>
              <a:t> di </a:t>
            </a:r>
            <a:r>
              <a:rPr lang="en-US" dirty="0" err="1">
                <a:latin typeface="+mn-lt"/>
              </a:rPr>
              <a:t>tolak</a:t>
            </a:r>
            <a:endParaRPr lang="en-US" dirty="0">
              <a:latin typeface="+mn-lt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þ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menghindari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manipulasi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menggerakkan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berlebihan</a:t>
            </a:r>
            <a:endParaRPr lang="en-US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9525" y="5029201"/>
            <a:ext cx="7388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þ"/>
            </a:pPr>
            <a:r>
              <a:rPr lang="en-US" dirty="0" err="1">
                <a:latin typeface="+mn-lt"/>
              </a:rPr>
              <a:t>Pada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saat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hari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pertama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perdagangan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saham</a:t>
            </a:r>
            <a:r>
              <a:rPr lang="en-US" dirty="0">
                <a:latin typeface="+mn-lt"/>
              </a:rPr>
              <a:t> IPO, </a:t>
            </a:r>
            <a:r>
              <a:rPr lang="en-US" i="1" dirty="0">
                <a:latin typeface="+mn-lt"/>
              </a:rPr>
              <a:t>auto rejection </a:t>
            </a:r>
            <a:r>
              <a:rPr lang="en-US" dirty="0" err="1">
                <a:latin typeface="+mn-lt"/>
              </a:rPr>
              <a:t>ditetapkan</a:t>
            </a:r>
            <a:r>
              <a:rPr lang="en-US" dirty="0">
                <a:latin typeface="+mn-lt"/>
              </a:rPr>
              <a:t> </a:t>
            </a:r>
            <a:r>
              <a:rPr lang="en-US" b="1" dirty="0">
                <a:latin typeface="+mn-lt"/>
              </a:rPr>
              <a:t>2x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dari</a:t>
            </a:r>
            <a:r>
              <a:rPr lang="en-US" dirty="0">
                <a:latin typeface="+mn-lt"/>
              </a:rPr>
              <a:t> </a:t>
            </a:r>
            <a:r>
              <a:rPr lang="en-US" b="1" dirty="0">
                <a:latin typeface="+mn-lt"/>
              </a:rPr>
              <a:t>%</a:t>
            </a:r>
            <a:r>
              <a:rPr lang="en-US" dirty="0">
                <a:latin typeface="+mn-lt"/>
              </a:rPr>
              <a:t> normal</a:t>
            </a:r>
            <a:endParaRPr lang="en-US" i="1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Auto Rejection System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235950"/>
              </p:ext>
            </p:extLst>
          </p:nvPr>
        </p:nvGraphicFramePr>
        <p:xfrm>
          <a:off x="1651000" y="3025460"/>
          <a:ext cx="6045200" cy="175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2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22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Previous</a:t>
                      </a:r>
                      <a:r>
                        <a:rPr lang="en-US" sz="1800" b="1" baseline="0" dirty="0"/>
                        <a:t> Price of Regular Market</a:t>
                      </a:r>
                      <a:endParaRPr lang="en-AU" b="1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Auto Rejection</a:t>
                      </a:r>
                      <a:r>
                        <a:rPr lang="en-US" sz="1800" b="1" baseline="0" dirty="0"/>
                        <a:t> Percentage</a:t>
                      </a:r>
                      <a:endParaRPr lang="en-US" sz="1800" b="1" dirty="0"/>
                    </a:p>
                    <a:p>
                      <a:pPr algn="ctr"/>
                      <a:endParaRPr lang="en-AU" b="1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Rp50 ≤ </a:t>
                      </a:r>
                      <a:r>
                        <a:rPr lang="en-US" sz="1600" baseline="0" dirty="0" err="1"/>
                        <a:t>Harga</a:t>
                      </a:r>
                      <a:r>
                        <a:rPr lang="en-US" sz="1600" baseline="0" dirty="0"/>
                        <a:t> ≤ Rp200</a:t>
                      </a:r>
                      <a:endParaRPr lang="en-US" sz="1600" b="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35%</a:t>
                      </a:r>
                      <a:endParaRPr lang="en-US" sz="1600" b="0" dirty="0"/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Rp200</a:t>
                      </a:r>
                      <a:r>
                        <a:rPr lang="en-US" sz="1600" baseline="0" dirty="0"/>
                        <a:t> &lt; </a:t>
                      </a:r>
                      <a:r>
                        <a:rPr lang="en-US" sz="1600" baseline="0" dirty="0" err="1"/>
                        <a:t>Harga</a:t>
                      </a:r>
                      <a:r>
                        <a:rPr lang="en-US" sz="1600" baseline="0" dirty="0"/>
                        <a:t> ≤ Rp5.000</a:t>
                      </a:r>
                      <a:endParaRPr lang="en-US" sz="1600" b="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25%</a:t>
                      </a:r>
                      <a:endParaRPr lang="en-US" sz="1600" b="0" dirty="0"/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&gt; Rp5.000</a:t>
                      </a:r>
                      <a:endParaRPr lang="en-US" sz="1600" b="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20%</a:t>
                      </a:r>
                      <a:endParaRPr lang="en-US" sz="1600" b="0" dirty="0"/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65" t="10379" r="44554" b="10433"/>
          <a:stretch/>
        </p:blipFill>
        <p:spPr bwMode="auto">
          <a:xfrm>
            <a:off x="0" y="9099"/>
            <a:ext cx="1257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0" y="107698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Sekolah</a:t>
            </a:r>
            <a:r>
              <a:rPr lang="en-AU" sz="2800" b="1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2800" b="1" baseline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Pasar</a:t>
            </a:r>
            <a:r>
              <a:rPr lang="en-AU" sz="2800" b="1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Modal Level 1</a:t>
            </a:r>
            <a:endParaRPr lang="en-A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228600" y="3397468"/>
            <a:ext cx="9330446" cy="239373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ounded Rectangle 3"/>
          <p:cNvSpPr/>
          <p:nvPr/>
        </p:nvSpPr>
        <p:spPr>
          <a:xfrm>
            <a:off x="228600" y="2109391"/>
            <a:ext cx="9330446" cy="103724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Struktur</a:t>
            </a:r>
            <a:r>
              <a:rPr lang="en-AU" dirty="0"/>
              <a:t> </a:t>
            </a:r>
            <a:r>
              <a:rPr lang="en-AU" dirty="0" err="1"/>
              <a:t>Pasar</a:t>
            </a:r>
            <a:r>
              <a:rPr lang="en-AU" dirty="0"/>
              <a:t> Modal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918137" y="2295081"/>
            <a:ext cx="2058633" cy="685800"/>
          </a:xfrm>
          <a:prstGeom prst="rect">
            <a:avLst/>
          </a:prstGeom>
          <a:solidFill>
            <a:srgbClr val="A50021"/>
          </a:solidFill>
          <a:ln>
            <a:noFill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chemeClr val="bg1"/>
                </a:solidFill>
                <a:cs typeface="Calibri" pitchFamily="34" charset="0"/>
              </a:rPr>
              <a:t>BEI</a:t>
            </a:r>
          </a:p>
          <a:p>
            <a:pPr algn="ctr" eaLnBrk="0" hangingPunct="0">
              <a:defRPr/>
            </a:pPr>
            <a:r>
              <a:rPr lang="en-US" sz="1600" b="1" dirty="0">
                <a:solidFill>
                  <a:schemeClr val="bg1"/>
                </a:solidFill>
                <a:cs typeface="Calibri" pitchFamily="34" charset="0"/>
              </a:rPr>
              <a:t>Bursa </a:t>
            </a:r>
            <a:r>
              <a:rPr lang="en-US" sz="1600" b="1" dirty="0" err="1">
                <a:solidFill>
                  <a:schemeClr val="bg1"/>
                </a:solidFill>
                <a:cs typeface="Calibri" pitchFamily="34" charset="0"/>
              </a:rPr>
              <a:t>Efek</a:t>
            </a:r>
            <a:r>
              <a:rPr lang="en-US" sz="1600" b="1" dirty="0">
                <a:solidFill>
                  <a:schemeClr val="bg1"/>
                </a:solidFill>
                <a:cs typeface="Calibri" pitchFamily="34" charset="0"/>
              </a:rPr>
              <a:t> Indonesia 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96438" y="3399688"/>
            <a:ext cx="1676400" cy="457200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1600" b="1" dirty="0">
                <a:solidFill>
                  <a:schemeClr val="tx1"/>
                </a:solidFill>
                <a:cs typeface="Calibri" pitchFamily="34" charset="0"/>
              </a:rPr>
              <a:t>Perusahaan </a:t>
            </a:r>
            <a:r>
              <a:rPr lang="en-US" sz="1600" b="1" dirty="0" err="1">
                <a:solidFill>
                  <a:schemeClr val="tx1"/>
                </a:solidFill>
                <a:cs typeface="Calibri" pitchFamily="34" charset="0"/>
              </a:rPr>
              <a:t>Efek</a:t>
            </a:r>
            <a:endParaRPr lang="en-US" sz="1600" b="1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129170" y="2295081"/>
            <a:ext cx="3125076" cy="685800"/>
          </a:xfrm>
          <a:prstGeom prst="rect">
            <a:avLst/>
          </a:prstGeom>
          <a:solidFill>
            <a:srgbClr val="A50021"/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chemeClr val="bg1"/>
                </a:solidFill>
                <a:cs typeface="Calibri" pitchFamily="34" charset="0"/>
              </a:rPr>
              <a:t>KSEI</a:t>
            </a:r>
            <a:endParaRPr lang="en-US" sz="1600" b="1" dirty="0">
              <a:solidFill>
                <a:schemeClr val="bg1"/>
              </a:solidFill>
              <a:cs typeface="Calibri" pitchFamily="34" charset="0"/>
            </a:endParaRPr>
          </a:p>
          <a:p>
            <a:pPr algn="ctr" eaLnBrk="0" hangingPunct="0">
              <a:defRPr/>
            </a:pPr>
            <a:r>
              <a:rPr lang="en-US" sz="1600" b="1" dirty="0" err="1">
                <a:solidFill>
                  <a:schemeClr val="bg1"/>
                </a:solidFill>
                <a:cs typeface="Calibri" pitchFamily="34" charset="0"/>
              </a:rPr>
              <a:t>Kustodian</a:t>
            </a:r>
            <a:r>
              <a:rPr lang="en-US" sz="1600" b="1" dirty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cs typeface="Calibri" pitchFamily="34" charset="0"/>
              </a:rPr>
              <a:t>Sentral</a:t>
            </a:r>
            <a:r>
              <a:rPr lang="en-US" sz="1600" b="1" dirty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cs typeface="Calibri" pitchFamily="34" charset="0"/>
              </a:rPr>
              <a:t>Efek</a:t>
            </a:r>
            <a:r>
              <a:rPr lang="en-US" sz="1600" b="1" dirty="0">
                <a:solidFill>
                  <a:schemeClr val="bg1"/>
                </a:solidFill>
                <a:cs typeface="Calibri" pitchFamily="34" charset="0"/>
              </a:rPr>
              <a:t> Indonesia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65336" y="2308637"/>
            <a:ext cx="3177465" cy="685800"/>
          </a:xfrm>
          <a:prstGeom prst="rect">
            <a:avLst/>
          </a:prstGeom>
          <a:solidFill>
            <a:srgbClr val="A50021"/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chemeClr val="bg1"/>
                </a:solidFill>
                <a:cs typeface="Calibri" pitchFamily="34" charset="0"/>
              </a:rPr>
              <a:t>KPEI</a:t>
            </a:r>
          </a:p>
          <a:p>
            <a:pPr algn="ctr" eaLnBrk="0" hangingPunct="0">
              <a:defRPr/>
            </a:pPr>
            <a:r>
              <a:rPr lang="en-US" sz="1600" b="1" dirty="0" err="1">
                <a:solidFill>
                  <a:schemeClr val="bg1"/>
                </a:solidFill>
                <a:cs typeface="Calibri" pitchFamily="34" charset="0"/>
              </a:rPr>
              <a:t>Kliring</a:t>
            </a:r>
            <a:r>
              <a:rPr lang="en-US" sz="1600" b="1" dirty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cs typeface="Calibri" pitchFamily="34" charset="0"/>
              </a:rPr>
              <a:t>Penjaminan</a:t>
            </a:r>
            <a:r>
              <a:rPr lang="en-US" sz="1600" b="1" dirty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cs typeface="Calibri" pitchFamily="34" charset="0"/>
              </a:rPr>
              <a:t>Efek</a:t>
            </a:r>
            <a:r>
              <a:rPr lang="en-US" sz="1600" b="1" dirty="0">
                <a:solidFill>
                  <a:schemeClr val="bg1"/>
                </a:solidFill>
                <a:cs typeface="Calibri" pitchFamily="34" charset="0"/>
              </a:rPr>
              <a:t> Indonesia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613379" y="3382690"/>
            <a:ext cx="2184400" cy="457200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1600" b="1" dirty="0" err="1">
                <a:solidFill>
                  <a:sysClr val="windowText" lastClr="000000"/>
                </a:solidFill>
                <a:cs typeface="Calibri" pitchFamily="34" charset="0"/>
              </a:rPr>
              <a:t>Lembaga</a:t>
            </a:r>
            <a:r>
              <a:rPr lang="en-US" sz="1600" b="1" dirty="0">
                <a:solidFill>
                  <a:sysClr val="windowText" lastClr="000000"/>
                </a:solidFill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ysClr val="windowText" lastClr="000000"/>
                </a:solidFill>
                <a:cs typeface="Calibri" pitchFamily="34" charset="0"/>
              </a:rPr>
              <a:t>Penunjang</a:t>
            </a:r>
            <a:endParaRPr lang="en-US" sz="1600" b="1" dirty="0">
              <a:solidFill>
                <a:sysClr val="windowText" lastClr="000000"/>
              </a:solidFill>
              <a:cs typeface="Calibri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797779" y="3356132"/>
            <a:ext cx="1847850" cy="457200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1600" b="1" dirty="0" err="1">
                <a:solidFill>
                  <a:sysClr val="windowText" lastClr="000000"/>
                </a:solidFill>
                <a:cs typeface="Calibri" pitchFamily="34" charset="0"/>
              </a:rPr>
              <a:t>Profesi</a:t>
            </a:r>
            <a:r>
              <a:rPr lang="en-US" sz="1600" b="1" dirty="0">
                <a:solidFill>
                  <a:sysClr val="windowText" lastClr="000000"/>
                </a:solidFill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ysClr val="windowText" lastClr="000000"/>
                </a:solidFill>
                <a:cs typeface="Calibri" pitchFamily="34" charset="0"/>
              </a:rPr>
              <a:t>Penunjang</a:t>
            </a:r>
            <a:endParaRPr lang="en-US" sz="1600" b="1" dirty="0">
              <a:solidFill>
                <a:sysClr val="windowText" lastClr="000000"/>
              </a:solidFill>
              <a:cs typeface="Calibri" pitchFamily="34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30579" y="3822224"/>
            <a:ext cx="1900435" cy="99919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t"/>
          <a:lstStyle/>
          <a:p>
            <a:pPr algn="ctr" eaLnBrk="0" hangingPunct="0">
              <a:defRPr/>
            </a:pPr>
            <a:r>
              <a:rPr lang="en-US" sz="1400" dirty="0" err="1">
                <a:solidFill>
                  <a:sysClr val="windowText" lastClr="000000"/>
                </a:solidFill>
                <a:cs typeface="Calibri" pitchFamily="34" charset="0"/>
              </a:rPr>
              <a:t>Penjamin</a:t>
            </a:r>
            <a:r>
              <a:rPr lang="en-US" sz="1400" dirty="0">
                <a:solidFill>
                  <a:sysClr val="windowText" lastClr="000000"/>
                </a:solidFill>
                <a:cs typeface="Calibri" pitchFamily="34" charset="0"/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  <a:cs typeface="Calibri" pitchFamily="34" charset="0"/>
              </a:rPr>
              <a:t>Emisi</a:t>
            </a:r>
            <a:endParaRPr lang="en-US" sz="1400" dirty="0">
              <a:solidFill>
                <a:sysClr val="windowText" lastClr="000000"/>
              </a:solidFill>
              <a:cs typeface="Calibri" pitchFamily="34" charset="0"/>
            </a:endParaRPr>
          </a:p>
          <a:p>
            <a:pPr algn="ctr" eaLnBrk="0" hangingPunct="0">
              <a:defRPr/>
            </a:pPr>
            <a:r>
              <a:rPr lang="en-US" sz="1400" dirty="0" err="1">
                <a:solidFill>
                  <a:sysClr val="windowText" lastClr="000000"/>
                </a:solidFill>
                <a:cs typeface="Calibri" pitchFamily="34" charset="0"/>
              </a:rPr>
              <a:t>Manajer</a:t>
            </a:r>
            <a:r>
              <a:rPr lang="en-US" sz="1400" dirty="0">
                <a:solidFill>
                  <a:sysClr val="windowText" lastClr="000000"/>
                </a:solidFill>
                <a:cs typeface="Calibri" pitchFamily="34" charset="0"/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  <a:cs typeface="Calibri" pitchFamily="34" charset="0"/>
              </a:rPr>
              <a:t>Investasi</a:t>
            </a:r>
            <a:endParaRPr lang="en-US" sz="1400" dirty="0">
              <a:solidFill>
                <a:sysClr val="windowText" lastClr="000000"/>
              </a:solidFill>
              <a:cs typeface="Calibri" pitchFamily="34" charset="0"/>
            </a:endParaRPr>
          </a:p>
          <a:p>
            <a:pPr algn="ctr" eaLnBrk="0" hangingPunct="0">
              <a:defRPr/>
            </a:pPr>
            <a:r>
              <a:rPr lang="en-US" sz="1400" dirty="0" err="1">
                <a:solidFill>
                  <a:sysClr val="windowText" lastClr="000000"/>
                </a:solidFill>
                <a:cs typeface="Calibri" pitchFamily="34" charset="0"/>
              </a:rPr>
              <a:t>Perantara</a:t>
            </a:r>
            <a:r>
              <a:rPr lang="en-US" sz="1400" dirty="0">
                <a:solidFill>
                  <a:sysClr val="windowText" lastClr="000000"/>
                </a:solidFill>
                <a:cs typeface="Calibri" pitchFamily="34" charset="0"/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  <a:cs typeface="Calibri" pitchFamily="34" charset="0"/>
              </a:rPr>
              <a:t>Pedagang</a:t>
            </a:r>
            <a:r>
              <a:rPr lang="en-US" sz="1400" dirty="0">
                <a:solidFill>
                  <a:sysClr val="windowText" lastClr="000000"/>
                </a:solidFill>
                <a:cs typeface="Calibri" pitchFamily="34" charset="0"/>
              </a:rPr>
              <a:t>- </a:t>
            </a:r>
            <a:br>
              <a:rPr lang="en-US" sz="1400" dirty="0">
                <a:solidFill>
                  <a:sysClr val="windowText" lastClr="000000"/>
                </a:solidFill>
                <a:cs typeface="Calibri" pitchFamily="34" charset="0"/>
              </a:rPr>
            </a:br>
            <a:r>
              <a:rPr lang="en-US" sz="1400" dirty="0" err="1">
                <a:solidFill>
                  <a:sysClr val="windowText" lastClr="000000"/>
                </a:solidFill>
                <a:cs typeface="Calibri" pitchFamily="34" charset="0"/>
              </a:rPr>
              <a:t>Efek</a:t>
            </a:r>
            <a:endParaRPr lang="en-US" sz="1400" dirty="0">
              <a:solidFill>
                <a:sysClr val="windowText" lastClr="000000"/>
              </a:solidFill>
              <a:cs typeface="Calibri" pitchFamily="34" charset="0"/>
            </a:endParaRPr>
          </a:p>
          <a:p>
            <a:pPr algn="ctr" eaLnBrk="0" hangingPunct="0">
              <a:defRPr/>
            </a:pPr>
            <a:endParaRPr lang="en-US" sz="1400" dirty="0">
              <a:solidFill>
                <a:sysClr val="windowText" lastClr="000000"/>
              </a:solidFill>
              <a:cs typeface="Calibri" pitchFamily="34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613379" y="3822225"/>
            <a:ext cx="2171700" cy="1828666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t"/>
          <a:lstStyle/>
          <a:p>
            <a:pPr algn="ctr" eaLnBrk="0" hangingPunct="0">
              <a:defRPr/>
            </a:pPr>
            <a:r>
              <a:rPr lang="en-US" sz="1400" dirty="0" err="1">
                <a:solidFill>
                  <a:sysClr val="windowText" lastClr="000000"/>
                </a:solidFill>
                <a:cs typeface="Calibri" pitchFamily="34" charset="0"/>
              </a:rPr>
              <a:t>Kustodian</a:t>
            </a:r>
            <a:endParaRPr lang="en-US" sz="1400" dirty="0">
              <a:solidFill>
                <a:sysClr val="windowText" lastClr="000000"/>
              </a:solidFill>
              <a:cs typeface="Calibri" pitchFamily="34" charset="0"/>
            </a:endParaRPr>
          </a:p>
          <a:p>
            <a:pPr algn="ctr" eaLnBrk="0" hangingPunct="0">
              <a:defRPr/>
            </a:pPr>
            <a:r>
              <a:rPr lang="en-US" sz="1400" dirty="0" err="1">
                <a:solidFill>
                  <a:sysClr val="windowText" lastClr="000000"/>
                </a:solidFill>
                <a:cs typeface="Calibri" pitchFamily="34" charset="0"/>
              </a:rPr>
              <a:t>Badan</a:t>
            </a:r>
            <a:r>
              <a:rPr lang="en-US" sz="1400" dirty="0">
                <a:solidFill>
                  <a:sysClr val="windowText" lastClr="000000"/>
                </a:solidFill>
                <a:cs typeface="Calibri" pitchFamily="34" charset="0"/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  <a:cs typeface="Calibri" pitchFamily="34" charset="0"/>
              </a:rPr>
              <a:t>Administrasi</a:t>
            </a:r>
            <a:r>
              <a:rPr lang="en-US" sz="1400" dirty="0">
                <a:solidFill>
                  <a:sysClr val="windowText" lastClr="000000"/>
                </a:solidFill>
                <a:cs typeface="Calibri" pitchFamily="34" charset="0"/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  <a:cs typeface="Calibri" pitchFamily="34" charset="0"/>
              </a:rPr>
              <a:t>Efek</a:t>
            </a:r>
            <a:endParaRPr lang="en-US" sz="1400" dirty="0">
              <a:solidFill>
                <a:sysClr val="windowText" lastClr="000000"/>
              </a:solidFill>
              <a:cs typeface="Calibri" pitchFamily="34" charset="0"/>
            </a:endParaRPr>
          </a:p>
          <a:p>
            <a:pPr algn="ctr" eaLnBrk="0" hangingPunct="0">
              <a:defRPr/>
            </a:pPr>
            <a:r>
              <a:rPr lang="en-US" sz="1400" dirty="0" err="1">
                <a:solidFill>
                  <a:sysClr val="windowText" lastClr="000000"/>
                </a:solidFill>
                <a:cs typeface="Calibri" pitchFamily="34" charset="0"/>
              </a:rPr>
              <a:t>Wali</a:t>
            </a:r>
            <a:r>
              <a:rPr lang="en-US" sz="1400" dirty="0">
                <a:solidFill>
                  <a:sysClr val="windowText" lastClr="000000"/>
                </a:solidFill>
                <a:cs typeface="Calibri" pitchFamily="34" charset="0"/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  <a:cs typeface="Calibri" pitchFamily="34" charset="0"/>
              </a:rPr>
              <a:t>Amanat</a:t>
            </a:r>
            <a:endParaRPr lang="en-US" sz="1400" dirty="0">
              <a:solidFill>
                <a:sysClr val="windowText" lastClr="000000"/>
              </a:solidFill>
              <a:cs typeface="Calibri" pitchFamily="34" charset="0"/>
            </a:endParaRPr>
          </a:p>
          <a:p>
            <a:pPr algn="ctr" eaLnBrk="0" hangingPunct="0">
              <a:defRPr/>
            </a:pPr>
            <a:r>
              <a:rPr lang="en-US" sz="1400" dirty="0" err="1">
                <a:solidFill>
                  <a:sysClr val="windowText" lastClr="000000"/>
                </a:solidFill>
                <a:cs typeface="Calibri" pitchFamily="34" charset="0"/>
              </a:rPr>
              <a:t>Pemeringkat</a:t>
            </a:r>
            <a:r>
              <a:rPr lang="en-US" sz="1400" dirty="0">
                <a:solidFill>
                  <a:sysClr val="windowText" lastClr="000000"/>
                </a:solidFill>
                <a:cs typeface="Calibri" pitchFamily="34" charset="0"/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  <a:cs typeface="Calibri" pitchFamily="34" charset="0"/>
              </a:rPr>
              <a:t>Efek</a:t>
            </a:r>
            <a:endParaRPr lang="en-US" sz="1400" dirty="0">
              <a:solidFill>
                <a:sysClr val="windowText" lastClr="000000"/>
              </a:solidFill>
              <a:cs typeface="Calibri" pitchFamily="34" charset="0"/>
            </a:endParaRPr>
          </a:p>
          <a:p>
            <a:pPr algn="ctr" eaLnBrk="0" hangingPunct="0">
              <a:defRPr/>
            </a:pPr>
            <a:r>
              <a:rPr lang="en-US" sz="1400" dirty="0" err="1">
                <a:solidFill>
                  <a:sysClr val="windowText" lastClr="000000"/>
                </a:solidFill>
                <a:cs typeface="Calibri" pitchFamily="34" charset="0"/>
              </a:rPr>
              <a:t>Penilai</a:t>
            </a:r>
            <a:r>
              <a:rPr lang="en-US" sz="1400" dirty="0">
                <a:solidFill>
                  <a:sysClr val="windowText" lastClr="000000"/>
                </a:solidFill>
                <a:cs typeface="Calibri" pitchFamily="34" charset="0"/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  <a:cs typeface="Calibri" pitchFamily="34" charset="0"/>
              </a:rPr>
              <a:t>Harga</a:t>
            </a:r>
            <a:endParaRPr lang="en-US" sz="1400" dirty="0">
              <a:solidFill>
                <a:sysClr val="windowText" lastClr="000000"/>
              </a:solidFill>
              <a:cs typeface="Calibri" pitchFamily="34" charset="0"/>
            </a:endParaRPr>
          </a:p>
          <a:p>
            <a:pPr algn="ctr" eaLnBrk="0" hangingPunct="0">
              <a:defRPr/>
            </a:pPr>
            <a:r>
              <a:rPr lang="en-US" sz="1400" dirty="0" err="1">
                <a:solidFill>
                  <a:sysClr val="windowText" lastClr="000000"/>
                </a:solidFill>
                <a:cs typeface="Calibri" pitchFamily="34" charset="0"/>
              </a:rPr>
              <a:t>Perlindungan</a:t>
            </a:r>
            <a:r>
              <a:rPr lang="en-US" sz="1400" dirty="0">
                <a:solidFill>
                  <a:sysClr val="windowText" lastClr="000000"/>
                </a:solidFill>
                <a:cs typeface="Calibri" pitchFamily="34" charset="0"/>
              </a:rPr>
              <a:t> Dana-</a:t>
            </a:r>
            <a:br>
              <a:rPr lang="en-US" sz="1400" dirty="0">
                <a:solidFill>
                  <a:sysClr val="windowText" lastClr="000000"/>
                </a:solidFill>
                <a:cs typeface="Calibri" pitchFamily="34" charset="0"/>
              </a:rPr>
            </a:br>
            <a:r>
              <a:rPr lang="en-US" sz="1400" dirty="0" err="1">
                <a:solidFill>
                  <a:sysClr val="windowText" lastClr="000000"/>
                </a:solidFill>
                <a:cs typeface="Calibri" pitchFamily="34" charset="0"/>
              </a:rPr>
              <a:t>Pemodal</a:t>
            </a:r>
            <a:endParaRPr lang="en-US" sz="1400" dirty="0">
              <a:solidFill>
                <a:sysClr val="windowText" lastClr="000000"/>
              </a:solidFill>
              <a:cs typeface="Calibri" pitchFamily="34" charset="0"/>
            </a:endParaRPr>
          </a:p>
          <a:p>
            <a:pPr algn="ctr" eaLnBrk="0" hangingPunct="0">
              <a:defRPr/>
            </a:pPr>
            <a:r>
              <a:rPr lang="en-US" sz="1400" dirty="0">
                <a:solidFill>
                  <a:sysClr val="windowText" lastClr="000000"/>
                </a:solidFill>
                <a:cs typeface="Calibri" pitchFamily="34" charset="0"/>
              </a:rPr>
              <a:t>BAPMI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4985920" y="3822224"/>
            <a:ext cx="1560004" cy="99919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t"/>
          <a:lstStyle/>
          <a:p>
            <a:pPr algn="ctr" eaLnBrk="0" hangingPunct="0">
              <a:defRPr/>
            </a:pPr>
            <a:r>
              <a:rPr lang="en-US" sz="1400" dirty="0" err="1">
                <a:solidFill>
                  <a:sysClr val="windowText" lastClr="000000"/>
                </a:solidFill>
                <a:cs typeface="Calibri" pitchFamily="34" charset="0"/>
              </a:rPr>
              <a:t>Akuntan</a:t>
            </a:r>
            <a:endParaRPr lang="en-US" sz="1400" dirty="0">
              <a:solidFill>
                <a:sysClr val="windowText" lastClr="000000"/>
              </a:solidFill>
              <a:cs typeface="Calibri" pitchFamily="34" charset="0"/>
            </a:endParaRPr>
          </a:p>
          <a:p>
            <a:pPr algn="ctr" eaLnBrk="0" hangingPunct="0">
              <a:defRPr/>
            </a:pPr>
            <a:r>
              <a:rPr lang="en-US" sz="1400" dirty="0" err="1">
                <a:solidFill>
                  <a:sysClr val="windowText" lastClr="000000"/>
                </a:solidFill>
                <a:cs typeface="Calibri" pitchFamily="34" charset="0"/>
              </a:rPr>
              <a:t>Konsultan</a:t>
            </a:r>
            <a:r>
              <a:rPr lang="en-US" sz="1400" dirty="0">
                <a:solidFill>
                  <a:sysClr val="windowText" lastClr="000000"/>
                </a:solidFill>
                <a:cs typeface="Calibri" pitchFamily="34" charset="0"/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  <a:cs typeface="Calibri" pitchFamily="34" charset="0"/>
              </a:rPr>
              <a:t>Hukum</a:t>
            </a:r>
            <a:endParaRPr lang="en-US" sz="1400" dirty="0">
              <a:solidFill>
                <a:sysClr val="windowText" lastClr="000000"/>
              </a:solidFill>
              <a:cs typeface="Calibri" pitchFamily="34" charset="0"/>
            </a:endParaRPr>
          </a:p>
          <a:p>
            <a:pPr algn="ctr" eaLnBrk="0" hangingPunct="0">
              <a:defRPr/>
            </a:pPr>
            <a:r>
              <a:rPr lang="en-US" sz="1400" dirty="0" err="1">
                <a:solidFill>
                  <a:sysClr val="windowText" lastClr="000000"/>
                </a:solidFill>
                <a:cs typeface="Calibri" pitchFamily="34" charset="0"/>
              </a:rPr>
              <a:t>Penilai</a:t>
            </a:r>
            <a:r>
              <a:rPr lang="en-US" sz="1400" dirty="0">
                <a:solidFill>
                  <a:sysClr val="windowText" lastClr="000000"/>
                </a:solidFill>
                <a:cs typeface="Calibri" pitchFamily="34" charset="0"/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  <a:cs typeface="Calibri" pitchFamily="34" charset="0"/>
              </a:rPr>
              <a:t>Efek</a:t>
            </a:r>
            <a:endParaRPr lang="en-US" sz="1400" dirty="0">
              <a:solidFill>
                <a:sysClr val="windowText" lastClr="000000"/>
              </a:solidFill>
              <a:cs typeface="Calibri" pitchFamily="34" charset="0"/>
            </a:endParaRPr>
          </a:p>
          <a:p>
            <a:pPr algn="ctr" eaLnBrk="0" hangingPunct="0">
              <a:defRPr/>
            </a:pPr>
            <a:r>
              <a:rPr lang="en-US" sz="1400" dirty="0" err="1">
                <a:solidFill>
                  <a:sysClr val="windowText" lastClr="000000"/>
                </a:solidFill>
                <a:cs typeface="Calibri" pitchFamily="34" charset="0"/>
              </a:rPr>
              <a:t>Notaris</a:t>
            </a:r>
            <a:endParaRPr lang="en-US" sz="1400" dirty="0">
              <a:solidFill>
                <a:sysClr val="windowText" lastClr="000000"/>
              </a:solidFill>
              <a:cs typeface="Calibri" pitchFamily="34" charset="0"/>
            </a:endParaRPr>
          </a:p>
        </p:txBody>
      </p:sp>
      <p:sp>
        <p:nvSpPr>
          <p:cNvPr id="41" name="Line 17"/>
          <p:cNvSpPr>
            <a:spLocks noChangeShapeType="1"/>
          </p:cNvSpPr>
          <p:nvPr/>
        </p:nvSpPr>
        <p:spPr bwMode="auto">
          <a:xfrm>
            <a:off x="565337" y="3146636"/>
            <a:ext cx="8534400" cy="0"/>
          </a:xfrm>
          <a:prstGeom prst="line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eaLnBrk="0" hangingPunct="0">
              <a:defRPr/>
            </a:pPr>
            <a:endParaRPr lang="en-US" sz="200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6792912" y="3822223"/>
            <a:ext cx="1143000" cy="52851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t"/>
          <a:lstStyle/>
          <a:p>
            <a:pPr algn="ctr" eaLnBrk="0" hangingPunct="0">
              <a:defRPr/>
            </a:pPr>
            <a:r>
              <a:rPr lang="en-US" sz="1400" dirty="0">
                <a:solidFill>
                  <a:sysClr val="windowText" lastClr="000000"/>
                </a:solidFill>
                <a:cs typeface="Calibri" pitchFamily="34" charset="0"/>
              </a:rPr>
              <a:t>Perusahaan </a:t>
            </a:r>
            <a:br>
              <a:rPr lang="en-US" sz="1400" dirty="0">
                <a:solidFill>
                  <a:sysClr val="windowText" lastClr="000000"/>
                </a:solidFill>
                <a:cs typeface="Calibri" pitchFamily="34" charset="0"/>
              </a:rPr>
            </a:br>
            <a:r>
              <a:rPr lang="en-US" sz="1400" dirty="0" err="1">
                <a:solidFill>
                  <a:sysClr val="windowText" lastClr="000000"/>
                </a:solidFill>
                <a:cs typeface="Calibri" pitchFamily="34" charset="0"/>
              </a:rPr>
              <a:t>Publik</a:t>
            </a:r>
            <a:endParaRPr lang="en-US" sz="1400" dirty="0">
              <a:solidFill>
                <a:sysClr val="windowText" lastClr="000000"/>
              </a:solidFill>
              <a:cs typeface="Calibri" pitchFamily="34" charset="0"/>
            </a:endParaRPr>
          </a:p>
        </p:txBody>
      </p:sp>
      <p:sp>
        <p:nvSpPr>
          <p:cNvPr id="45" name="Rectangle 8"/>
          <p:cNvSpPr>
            <a:spLocks noChangeArrowheads="1"/>
          </p:cNvSpPr>
          <p:nvPr/>
        </p:nvSpPr>
        <p:spPr bwMode="auto">
          <a:xfrm>
            <a:off x="6792912" y="4426937"/>
            <a:ext cx="1143000" cy="27959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t"/>
          <a:lstStyle/>
          <a:p>
            <a:pPr algn="ctr" eaLnBrk="0" hangingPunct="0">
              <a:defRPr/>
            </a:pPr>
            <a:r>
              <a:rPr lang="en-US" sz="1400" dirty="0" err="1">
                <a:solidFill>
                  <a:sysClr val="windowText" lastClr="000000"/>
                </a:solidFill>
                <a:cs typeface="Calibri" pitchFamily="34" charset="0"/>
              </a:rPr>
              <a:t>Reksadana</a:t>
            </a:r>
            <a:endParaRPr lang="en-US" sz="1400" dirty="0">
              <a:solidFill>
                <a:sysClr val="windowText" lastClr="000000"/>
              </a:solidFill>
              <a:cs typeface="Calibri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5400000">
            <a:off x="4737604" y="1793398"/>
            <a:ext cx="318356" cy="838200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1" name="Right Arrow 60"/>
          <p:cNvSpPr/>
          <p:nvPr/>
        </p:nvSpPr>
        <p:spPr>
          <a:xfrm rot="5400000">
            <a:off x="4751668" y="2794550"/>
            <a:ext cx="318356" cy="838200"/>
          </a:xfrm>
          <a:prstGeom prst="rightArrow">
            <a:avLst/>
          </a:prstGeom>
          <a:solidFill>
            <a:srgbClr val="B23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6545924" y="3356132"/>
            <a:ext cx="1847850" cy="457200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1600" b="1" dirty="0" err="1">
                <a:solidFill>
                  <a:sysClr val="windowText" lastClr="000000"/>
                </a:solidFill>
                <a:cs typeface="Calibri" pitchFamily="34" charset="0"/>
              </a:rPr>
              <a:t>Emiten</a:t>
            </a:r>
            <a:endParaRPr lang="en-US" sz="1600" b="1" dirty="0">
              <a:solidFill>
                <a:sysClr val="windowText" lastClr="000000"/>
              </a:solidFill>
              <a:cs typeface="Calibri" pitchFamily="34" charset="0"/>
            </a:endParaRP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7711196" y="3356132"/>
            <a:ext cx="1847850" cy="457200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1600" b="1" dirty="0" err="1">
                <a:solidFill>
                  <a:sysClr val="windowText" lastClr="000000"/>
                </a:solidFill>
                <a:cs typeface="Calibri" pitchFamily="34" charset="0"/>
              </a:rPr>
              <a:t>Pemodal</a:t>
            </a:r>
            <a:endParaRPr lang="en-US" sz="1600" b="1" dirty="0">
              <a:solidFill>
                <a:sysClr val="windowText" lastClr="000000"/>
              </a:solidFill>
              <a:cs typeface="Calibri" pitchFamily="34" charset="0"/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8150579" y="3822224"/>
            <a:ext cx="1143000" cy="327286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t"/>
          <a:lstStyle/>
          <a:p>
            <a:pPr algn="ctr" eaLnBrk="0" hangingPunct="0">
              <a:defRPr/>
            </a:pPr>
            <a:r>
              <a:rPr lang="en-US" sz="1400" dirty="0" err="1">
                <a:solidFill>
                  <a:sysClr val="windowText" lastClr="000000"/>
                </a:solidFill>
                <a:cs typeface="Calibri" pitchFamily="34" charset="0"/>
              </a:rPr>
              <a:t>Institusi</a:t>
            </a:r>
            <a:endParaRPr lang="en-US" sz="1400" dirty="0">
              <a:solidFill>
                <a:sysClr val="windowText" lastClr="000000"/>
              </a:solidFill>
              <a:cs typeface="Calibri" pitchFamily="34" charset="0"/>
            </a:endParaRP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8150579" y="4232139"/>
            <a:ext cx="1143000" cy="27959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t"/>
          <a:lstStyle/>
          <a:p>
            <a:pPr algn="ctr" eaLnBrk="0" hangingPunct="0">
              <a:defRPr/>
            </a:pPr>
            <a:r>
              <a:rPr lang="en-US" sz="1400" dirty="0" err="1">
                <a:solidFill>
                  <a:sysClr val="windowText" lastClr="000000"/>
                </a:solidFill>
                <a:cs typeface="Calibri" pitchFamily="34" charset="0"/>
              </a:rPr>
              <a:t>Ritel</a:t>
            </a:r>
            <a:endParaRPr lang="en-US" sz="1400" dirty="0">
              <a:solidFill>
                <a:sysClr val="windowText" lastClr="000000"/>
              </a:solidFill>
              <a:cs typeface="Calibri" pitchFamily="34" charset="0"/>
            </a:endParaRPr>
          </a:p>
        </p:txBody>
      </p:sp>
      <p:pic>
        <p:nvPicPr>
          <p:cNvPr id="26" name="Picture 2" descr="Otoritas Jasa Keuang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0191" y="568456"/>
            <a:ext cx="1585731" cy="145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3742773" y="1496461"/>
            <a:ext cx="2184400" cy="457200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1600" b="1" dirty="0" err="1" smtClean="0">
                <a:solidFill>
                  <a:sysClr val="windowText" lastClr="000000"/>
                </a:solidFill>
                <a:cs typeface="Calibri" pitchFamily="34" charset="0"/>
              </a:rPr>
              <a:t>Otoritas</a:t>
            </a:r>
            <a:r>
              <a:rPr lang="en-US" sz="1600" b="1" dirty="0" smtClean="0">
                <a:solidFill>
                  <a:sysClr val="windowText" lastClr="000000"/>
                </a:solidFill>
                <a:cs typeface="Calibri" pitchFamily="34" charset="0"/>
              </a:rPr>
              <a:t> </a:t>
            </a:r>
            <a:r>
              <a:rPr lang="en-US" sz="1600" b="1" dirty="0" err="1" smtClean="0">
                <a:solidFill>
                  <a:sysClr val="windowText" lastClr="000000"/>
                </a:solidFill>
                <a:cs typeface="Calibri" pitchFamily="34" charset="0"/>
              </a:rPr>
              <a:t>Jasa</a:t>
            </a:r>
            <a:r>
              <a:rPr lang="en-US" sz="1600" b="1" dirty="0" smtClean="0">
                <a:solidFill>
                  <a:sysClr val="windowText" lastClr="000000"/>
                </a:solidFill>
                <a:cs typeface="Calibri" pitchFamily="34" charset="0"/>
              </a:rPr>
              <a:t> </a:t>
            </a:r>
            <a:r>
              <a:rPr lang="en-US" sz="1600" b="1" dirty="0" err="1" smtClean="0">
                <a:solidFill>
                  <a:sysClr val="windowText" lastClr="000000"/>
                </a:solidFill>
                <a:cs typeface="Calibri" pitchFamily="34" charset="0"/>
              </a:rPr>
              <a:t>Keuangan</a:t>
            </a:r>
            <a:endParaRPr lang="en-US" sz="1600" b="1" dirty="0">
              <a:solidFill>
                <a:sysClr val="windowText" lastClr="000000"/>
              </a:solidFill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2100" y="1447800"/>
            <a:ext cx="7239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þ"/>
            </a:pPr>
            <a:r>
              <a:rPr lang="en-US" b="1" dirty="0" err="1">
                <a:ln w="3175" cmpd="sng">
                  <a:noFill/>
                  <a:prstDash val="solid"/>
                </a:ln>
                <a:latin typeface="+mn-lt"/>
              </a:rPr>
              <a:t>Tugas</a:t>
            </a:r>
            <a:r>
              <a:rPr lang="en-US" b="1" dirty="0">
                <a:ln w="3175" cmpd="sng">
                  <a:noFill/>
                  <a:prstDash val="solid"/>
                </a:ln>
                <a:latin typeface="+mn-lt"/>
              </a:rPr>
              <a:t> OJK</a:t>
            </a:r>
          </a:p>
          <a:p>
            <a:pPr marL="339725" indent="-225425" algn="just">
              <a:spcAft>
                <a:spcPts val="600"/>
              </a:spcAft>
            </a:pPr>
            <a:r>
              <a:rPr lang="en-US" dirty="0">
                <a:latin typeface="+mn-lt"/>
              </a:rPr>
              <a:t>	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pengaturan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pengawasan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di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Perbankan</a:t>
            </a:r>
            <a:r>
              <a:rPr lang="en-US" dirty="0"/>
              <a:t>, </a:t>
            </a:r>
            <a:r>
              <a:rPr lang="en-US" dirty="0" err="1"/>
              <a:t>sektor</a:t>
            </a:r>
            <a:r>
              <a:rPr lang="en-US" dirty="0"/>
              <a:t> Pasar Modal,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Non Bank (IKNB).</a:t>
            </a:r>
            <a:endParaRPr lang="en-US" dirty="0">
              <a:latin typeface="+mn-lt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þ"/>
            </a:pPr>
            <a:r>
              <a:rPr lang="en-US" b="1" dirty="0" err="1">
                <a:latin typeface="+mn-lt"/>
              </a:rPr>
              <a:t>Tujuan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Pendirian</a:t>
            </a:r>
            <a:endParaRPr lang="en-US" b="1" dirty="0">
              <a:latin typeface="+mn-lt"/>
            </a:endParaRP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+mn-lt"/>
              </a:rPr>
              <a:t>	</a:t>
            </a:r>
            <a:r>
              <a:rPr lang="en-US" dirty="0"/>
              <a:t>OJK </a:t>
            </a:r>
            <a:r>
              <a:rPr lang="en-US" dirty="0" err="1"/>
              <a:t>dibentuk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agar </a:t>
            </a:r>
            <a:r>
              <a:rPr lang="en-US" dirty="0" err="1"/>
              <a:t>keseluruhan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terselenggara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teratur</a:t>
            </a:r>
            <a:r>
              <a:rPr lang="en-US" dirty="0"/>
              <a:t>, </a:t>
            </a:r>
            <a:r>
              <a:rPr lang="en-US" dirty="0" err="1"/>
              <a:t>adil</a:t>
            </a:r>
            <a:r>
              <a:rPr lang="en-US" dirty="0"/>
              <a:t>, </a:t>
            </a:r>
            <a:r>
              <a:rPr lang="en-US" dirty="0" err="1"/>
              <a:t>transparan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akuntabel</a:t>
            </a:r>
            <a:r>
              <a:rPr lang="en-US" dirty="0"/>
              <a:t>;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mewujudkan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yang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berkelanjutan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stabil</a:t>
            </a:r>
            <a:r>
              <a:rPr lang="en-US" dirty="0"/>
              <a:t>;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melindungi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.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914400" y="4880470"/>
            <a:ext cx="4787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hlinkClick r:id="rId2"/>
              </a:rPr>
              <a:t>http://www.ojk.go.id</a:t>
            </a:r>
            <a:r>
              <a:rPr lang="en-US" sz="1600" dirty="0"/>
              <a:t>  </a:t>
            </a:r>
            <a:endParaRPr lang="id-ID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OJK (</a:t>
            </a:r>
            <a:r>
              <a:rPr lang="en-AU" dirty="0" err="1"/>
              <a:t>Otoritas</a:t>
            </a:r>
            <a:r>
              <a:rPr lang="en-AU" dirty="0"/>
              <a:t> </a:t>
            </a:r>
            <a:r>
              <a:rPr lang="en-AU" dirty="0" err="1"/>
              <a:t>Jasa</a:t>
            </a:r>
            <a:r>
              <a:rPr lang="en-AU" dirty="0"/>
              <a:t> </a:t>
            </a:r>
            <a:r>
              <a:rPr lang="en-AU" dirty="0" err="1"/>
              <a:t>Keuangan</a:t>
            </a:r>
            <a:r>
              <a:rPr lang="en-AU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2445" y="1259642"/>
            <a:ext cx="80899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365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þ"/>
            </a:pPr>
            <a:r>
              <a:rPr lang="en-US" b="1" dirty="0">
                <a:latin typeface="+mn-lt"/>
              </a:rPr>
              <a:t>T</a:t>
            </a:r>
            <a:r>
              <a:rPr lang="id-ID" b="1" dirty="0">
                <a:latin typeface="+mn-lt"/>
              </a:rPr>
              <a:t>ujuan </a:t>
            </a:r>
            <a:r>
              <a:rPr lang="en-US" b="1" dirty="0" err="1">
                <a:latin typeface="+mn-lt"/>
              </a:rPr>
              <a:t>pendirian</a:t>
            </a:r>
            <a:r>
              <a:rPr lang="en-US" dirty="0">
                <a:latin typeface="+mn-lt"/>
              </a:rPr>
              <a:t>: </a:t>
            </a:r>
            <a:r>
              <a:rPr lang="id-ID" dirty="0">
                <a:latin typeface="+mn-lt"/>
              </a:rPr>
              <a:t>menyelenggarakan perdagangan Efek </a:t>
            </a:r>
            <a:r>
              <a:rPr lang="en-US" dirty="0">
                <a:latin typeface="+mn-lt"/>
              </a:rPr>
              <a:t>di </a:t>
            </a:r>
            <a:r>
              <a:rPr lang="en-US" dirty="0" err="1">
                <a:latin typeface="+mn-lt"/>
              </a:rPr>
              <a:t>pasar</a:t>
            </a:r>
            <a:r>
              <a:rPr lang="en-US" dirty="0">
                <a:latin typeface="+mn-lt"/>
              </a:rPr>
              <a:t> modal Indonesia </a:t>
            </a:r>
            <a:r>
              <a:rPr lang="id-ID" dirty="0">
                <a:latin typeface="+mn-lt"/>
              </a:rPr>
              <a:t>yang teratur, wajar, dan efisien</a:t>
            </a:r>
            <a:endParaRPr lang="en-US" dirty="0">
              <a:latin typeface="+mn-lt"/>
            </a:endParaRPr>
          </a:p>
          <a:p>
            <a:pPr marL="342900" lvl="1" indent="-3365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þ"/>
            </a:pPr>
            <a:r>
              <a:rPr lang="en-US" b="1" dirty="0">
                <a:latin typeface="+mn-lt"/>
              </a:rPr>
              <a:t>P</a:t>
            </a:r>
            <a:r>
              <a:rPr lang="id-ID" b="1" dirty="0">
                <a:latin typeface="+mn-lt"/>
              </a:rPr>
              <a:t>emegang saham BE</a:t>
            </a:r>
            <a:r>
              <a:rPr lang="en-US" b="1" dirty="0">
                <a:latin typeface="+mn-lt"/>
              </a:rPr>
              <a:t>I </a:t>
            </a:r>
            <a:r>
              <a:rPr lang="id-ID" dirty="0">
                <a:latin typeface="+mn-lt"/>
              </a:rPr>
              <a:t>adalah Perusahaan Efek yang telah memperoleh izin usaha sebagai Perantara Pedagang Efe</a:t>
            </a:r>
            <a:r>
              <a:rPr lang="en-US" dirty="0">
                <a:latin typeface="+mn-lt"/>
              </a:rPr>
              <a:t>k, </a:t>
            </a:r>
            <a:r>
              <a:rPr lang="en-US" dirty="0" err="1">
                <a:latin typeface="+mn-lt"/>
              </a:rPr>
              <a:t>disebut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sebagai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Anggota</a:t>
            </a:r>
            <a:r>
              <a:rPr lang="en-US" dirty="0">
                <a:latin typeface="+mn-lt"/>
              </a:rPr>
              <a:t> Bursa (AB)</a:t>
            </a:r>
          </a:p>
          <a:p>
            <a:pPr marL="342900" lvl="1" indent="-3365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þ"/>
            </a:pPr>
            <a:r>
              <a:rPr lang="en-US" dirty="0">
                <a:latin typeface="+mn-lt"/>
              </a:rPr>
              <a:t>BEI </a:t>
            </a:r>
            <a:r>
              <a:rPr lang="en-US" dirty="0" err="1">
                <a:latin typeface="+mn-lt"/>
              </a:rPr>
              <a:t>secara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resmi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didirikan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pada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tanggal</a:t>
            </a:r>
            <a:r>
              <a:rPr lang="en-US" dirty="0">
                <a:latin typeface="+mn-lt"/>
              </a:rPr>
              <a:t> 13 </a:t>
            </a:r>
            <a:r>
              <a:rPr lang="en-US" dirty="0" err="1">
                <a:latin typeface="+mn-lt"/>
              </a:rPr>
              <a:t>Juli</a:t>
            </a:r>
            <a:r>
              <a:rPr lang="en-US" dirty="0">
                <a:latin typeface="+mn-lt"/>
              </a:rPr>
              <a:t> 1992</a:t>
            </a:r>
          </a:p>
          <a:p>
            <a:pPr marL="342900" lvl="1" indent="-3365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þ"/>
            </a:pPr>
            <a:r>
              <a:rPr lang="en-US" dirty="0">
                <a:latin typeface="+mn-lt"/>
              </a:rPr>
              <a:t>BEI </a:t>
            </a:r>
            <a:r>
              <a:rPr lang="en-US" dirty="0" err="1">
                <a:latin typeface="+mn-lt"/>
              </a:rPr>
              <a:t>adalah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satu-satunya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penyelenggara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perdagangan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Efek</a:t>
            </a:r>
            <a:r>
              <a:rPr lang="en-US" dirty="0">
                <a:latin typeface="+mn-lt"/>
              </a:rPr>
              <a:t> di Indonesia</a:t>
            </a:r>
          </a:p>
          <a:p>
            <a:pPr marL="342900" lvl="1" indent="-3365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þ"/>
            </a:pPr>
            <a:r>
              <a:rPr lang="sv-SE" dirty="0">
                <a:latin typeface="+mn-lt"/>
              </a:rPr>
              <a:t>BEI wajib menetapkan peraturan mengenai keanggotaan, pencatatan dan perdagangan</a:t>
            </a:r>
            <a:endParaRPr lang="en-US" dirty="0">
              <a:latin typeface="+mn-lt"/>
            </a:endParaRPr>
          </a:p>
          <a:p>
            <a:pPr marL="342900" lvl="1" indent="-3365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þ"/>
            </a:pPr>
            <a:r>
              <a:rPr lang="id-ID" dirty="0">
                <a:latin typeface="+mn-lt"/>
              </a:rPr>
              <a:t>B</a:t>
            </a:r>
            <a:r>
              <a:rPr lang="en-US" dirty="0">
                <a:latin typeface="+mn-lt"/>
              </a:rPr>
              <a:t>EI</a:t>
            </a:r>
            <a:r>
              <a:rPr lang="id-ID" dirty="0">
                <a:latin typeface="+mn-lt"/>
              </a:rPr>
              <a:t> wajib mempunyai satuan pemeriksa yang bertugas menjalankan pemeriksaan berkala atau pemeriksaan sewaktu-waktu terhadap anggotanya serta terhadap kegiatan Bursa Ef</a:t>
            </a:r>
            <a:r>
              <a:rPr lang="en-US" dirty="0" err="1">
                <a:latin typeface="+mn-lt"/>
              </a:rPr>
              <a:t>ek</a:t>
            </a:r>
            <a:endParaRPr lang="en-US" dirty="0">
              <a:latin typeface="+mn-lt"/>
            </a:endParaRPr>
          </a:p>
          <a:p>
            <a:pPr marL="342900" lvl="1" indent="-3365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þ"/>
            </a:pPr>
            <a:r>
              <a:rPr lang="en-US" dirty="0"/>
              <a:t>BEI </a:t>
            </a:r>
            <a:r>
              <a:rPr lang="en-US" dirty="0" err="1"/>
              <a:t>bekerjasama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DSN-MUI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Syariah</a:t>
            </a:r>
            <a:r>
              <a:rPr lang="en-US" dirty="0"/>
              <a:t> di </a:t>
            </a:r>
            <a:r>
              <a:rPr lang="en-US" dirty="0" err="1"/>
              <a:t>pasar</a:t>
            </a:r>
            <a:r>
              <a:rPr lang="en-US" dirty="0"/>
              <a:t> modal Indonesia</a:t>
            </a:r>
            <a:r>
              <a:rPr lang="en-US" dirty="0">
                <a:latin typeface="+mn-lt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7230" y="5493588"/>
            <a:ext cx="2228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hlinkClick r:id="rId2"/>
              </a:rPr>
              <a:t>http://www.idx.co.id</a:t>
            </a:r>
            <a:r>
              <a:rPr lang="en-US" sz="1600" dirty="0"/>
              <a:t> </a:t>
            </a:r>
            <a:endParaRPr lang="id-ID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Bursa </a:t>
            </a:r>
            <a:r>
              <a:rPr lang="en-AU" dirty="0" err="1"/>
              <a:t>Efek</a:t>
            </a:r>
            <a:r>
              <a:rPr lang="en-AU" dirty="0"/>
              <a:t> Indonesia (BEI)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415" y="1107926"/>
            <a:ext cx="89154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1167995" y="253425"/>
            <a:ext cx="828080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Apa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itu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Investasi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  <a:endParaRPr lang="en-US" sz="3200" b="1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246133839"/>
              </p:ext>
            </p:extLst>
          </p:nvPr>
        </p:nvGraphicFramePr>
        <p:xfrm>
          <a:off x="5486400" y="2408658"/>
          <a:ext cx="5076308" cy="3259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7215" y="1243498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1" algn="ctr">
              <a:spcBef>
                <a:spcPts val="600"/>
              </a:spcBef>
            </a:pPr>
            <a:r>
              <a:rPr lang="en-US" sz="2400" dirty="0" err="1"/>
              <a:t>Investasi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mengelola</a:t>
            </a:r>
            <a:r>
              <a:rPr lang="en-US" sz="2400" dirty="0"/>
              <a:t> </a:t>
            </a:r>
            <a:r>
              <a:rPr lang="en-US" sz="2400" dirty="0" err="1"/>
              <a:t>aset</a:t>
            </a:r>
            <a:r>
              <a:rPr lang="en-US" sz="2400" dirty="0"/>
              <a:t>/</a:t>
            </a:r>
            <a:r>
              <a:rPr lang="en-US" sz="2400" dirty="0" err="1"/>
              <a:t>harta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asset/</a:t>
            </a:r>
            <a:r>
              <a:rPr lang="en-US" sz="2400" dirty="0" err="1"/>
              <a:t>harta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di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hari</a:t>
            </a:r>
            <a:r>
              <a:rPr lang="en-US" sz="24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186" y="2514600"/>
            <a:ext cx="5577387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2" indent="-2222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err="1"/>
              <a:t>Investasi</a:t>
            </a:r>
            <a:r>
              <a:rPr lang="en-US" sz="2000" b="1" dirty="0"/>
              <a:t> di </a:t>
            </a:r>
            <a:r>
              <a:rPr lang="en-US" sz="2000" b="1" dirty="0" err="1"/>
              <a:t>pasar</a:t>
            </a:r>
            <a:r>
              <a:rPr lang="en-US" sz="2000" b="1" dirty="0"/>
              <a:t> modal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membeli</a:t>
            </a:r>
            <a:r>
              <a:rPr lang="en-US" sz="2000" dirty="0"/>
              <a:t> </a:t>
            </a:r>
            <a:r>
              <a:rPr lang="en-US" sz="2000" dirty="0" err="1"/>
              <a:t>Efek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memperoleh</a:t>
            </a:r>
            <a:r>
              <a:rPr lang="en-US" sz="2000" dirty="0"/>
              <a:t> </a:t>
            </a:r>
            <a:r>
              <a:rPr lang="en-US" sz="2000" dirty="0" err="1"/>
              <a:t>keuntungan</a:t>
            </a:r>
            <a:r>
              <a:rPr lang="en-US" sz="2000" dirty="0"/>
              <a:t> </a:t>
            </a:r>
            <a:r>
              <a:rPr lang="en-US" sz="2000" dirty="0" err="1"/>
              <a:t>berupa</a:t>
            </a:r>
            <a:r>
              <a:rPr lang="en-US" sz="2000" dirty="0"/>
              <a:t> </a:t>
            </a:r>
            <a:r>
              <a:rPr lang="en-US" sz="2000" i="1" dirty="0"/>
              <a:t>capital gain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dividen</a:t>
            </a:r>
            <a:r>
              <a:rPr lang="en-US" sz="2000" dirty="0"/>
              <a:t> </a:t>
            </a:r>
          </a:p>
          <a:p>
            <a:pPr marL="685800" lvl="2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err="1"/>
              <a:t>Investasi</a:t>
            </a:r>
            <a:r>
              <a:rPr lang="en-US" sz="2000" b="1" dirty="0"/>
              <a:t> </a:t>
            </a:r>
            <a:r>
              <a:rPr lang="en-US" sz="2000" b="1" dirty="0" err="1"/>
              <a:t>saham</a:t>
            </a:r>
            <a:endParaRPr lang="en-US" sz="2000" b="1" dirty="0"/>
          </a:p>
          <a:p>
            <a:pPr marL="1030288" lvl="2" indent="-347663" defTabSz="973138">
              <a:spcAft>
                <a:spcPts val="600"/>
              </a:spcAft>
              <a:buSzPct val="50000"/>
              <a:buFont typeface="Wingdings" panose="05000000000000000000" pitchFamily="2" charset="2"/>
              <a:buChar char="Ø"/>
              <a:tabLst>
                <a:tab pos="973138" algn="l"/>
                <a:tab pos="1379538" algn="l"/>
                <a:tab pos="1828800" algn="l"/>
              </a:tabLst>
            </a:pPr>
            <a:r>
              <a:rPr lang="en-US" sz="2000" b="1" dirty="0" err="1"/>
              <a:t>Aset</a:t>
            </a:r>
            <a:r>
              <a:rPr lang="en-US" sz="2000" b="1" dirty="0"/>
              <a:t> = </a:t>
            </a:r>
            <a:r>
              <a:rPr lang="en-US" sz="2000" b="1" dirty="0" err="1"/>
              <a:t>Saham</a:t>
            </a:r>
            <a:endParaRPr lang="en-US" sz="2000" b="1" dirty="0"/>
          </a:p>
          <a:p>
            <a:pPr marL="1030288" lvl="2" indent="-347663" defTabSz="973138">
              <a:spcAft>
                <a:spcPts val="600"/>
              </a:spcAft>
              <a:buSzPct val="50000"/>
              <a:buFont typeface="Wingdings" panose="05000000000000000000" pitchFamily="2" charset="2"/>
              <a:buChar char="Ø"/>
              <a:tabLst>
                <a:tab pos="973138" algn="l"/>
                <a:tab pos="1379538" algn="l"/>
                <a:tab pos="1828800" algn="l"/>
              </a:tabLst>
            </a:pPr>
            <a:r>
              <a:rPr lang="en-US" sz="2000" b="1" dirty="0" err="1"/>
              <a:t>Keuntungan</a:t>
            </a:r>
            <a:r>
              <a:rPr lang="en-US" sz="2000" b="1" dirty="0"/>
              <a:t> = Capital Gain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Deviden</a:t>
            </a:r>
            <a:endParaRPr lang="en-US" sz="2000" b="1" dirty="0"/>
          </a:p>
          <a:p>
            <a:pPr defTabSz="973138">
              <a:spcAft>
                <a:spcPts val="600"/>
              </a:spcAft>
              <a:buSzPct val="50000"/>
              <a:tabLst>
                <a:tab pos="973138" algn="l"/>
                <a:tab pos="1379538" algn="l"/>
                <a:tab pos="1828800" algn="l"/>
              </a:tabLst>
            </a:pPr>
            <a:endParaRPr lang="en-US" sz="2000" dirty="0"/>
          </a:p>
          <a:p>
            <a:pPr defTabSz="973138">
              <a:spcAft>
                <a:spcPts val="600"/>
              </a:spcAft>
              <a:buSzPct val="50000"/>
              <a:tabLst>
                <a:tab pos="973138" algn="l"/>
                <a:tab pos="1379538" algn="l"/>
                <a:tab pos="1828800" algn="l"/>
              </a:tabLst>
            </a:pP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5114586"/>
            <a:ext cx="731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3138">
              <a:spcAft>
                <a:spcPts val="600"/>
              </a:spcAft>
              <a:buSzPct val="50000"/>
              <a:tabLst>
                <a:tab pos="973138" algn="l"/>
                <a:tab pos="1379538" algn="l"/>
                <a:tab pos="1828800" algn="l"/>
              </a:tabLst>
            </a:pPr>
            <a:r>
              <a:rPr lang="en-US" b="1" dirty="0"/>
              <a:t>Capital Gain </a:t>
            </a:r>
            <a:r>
              <a:rPr lang="en-US" dirty="0"/>
              <a:t>= </a:t>
            </a:r>
            <a:r>
              <a:rPr lang="en-US" dirty="0" err="1"/>
              <a:t>selisih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beli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jual</a:t>
            </a:r>
            <a:r>
              <a:rPr lang="en-US" dirty="0"/>
              <a:t> </a:t>
            </a:r>
            <a:r>
              <a:rPr lang="en-US" dirty="0" err="1"/>
              <a:t>efek</a:t>
            </a:r>
            <a:endParaRPr lang="en-US" dirty="0"/>
          </a:p>
          <a:p>
            <a:pPr defTabSz="973138">
              <a:spcAft>
                <a:spcPts val="600"/>
              </a:spcAft>
              <a:buSzPct val="50000"/>
              <a:tabLst>
                <a:tab pos="973138" algn="l"/>
                <a:tab pos="1379538" algn="l"/>
                <a:tab pos="1828800" algn="l"/>
              </a:tabLst>
            </a:pPr>
            <a:r>
              <a:rPr lang="en-US" b="1" dirty="0" err="1"/>
              <a:t>Dividen</a:t>
            </a:r>
            <a:r>
              <a:rPr lang="en-US" dirty="0"/>
              <a:t> = </a:t>
            </a:r>
            <a:r>
              <a:rPr lang="en-US" dirty="0" err="1"/>
              <a:t>pembagian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pemegang</a:t>
            </a:r>
            <a:r>
              <a:rPr lang="en-US" dirty="0"/>
              <a:t> </a:t>
            </a:r>
            <a:r>
              <a:rPr lang="en-US" dirty="0" err="1"/>
              <a:t>saham</a:t>
            </a:r>
            <a:endParaRPr lang="en-US" dirty="0"/>
          </a:p>
          <a:p>
            <a:pPr defTabSz="973138">
              <a:spcAft>
                <a:spcPts val="600"/>
              </a:spcAft>
              <a:buSzPct val="50000"/>
              <a:tabLst>
                <a:tab pos="973138" algn="l"/>
                <a:tab pos="1379538" algn="l"/>
                <a:tab pos="1828800" algn="l"/>
              </a:tabLst>
            </a:pP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P spid="9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5900" y="1828800"/>
            <a:ext cx="68516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365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þ"/>
            </a:pPr>
            <a:r>
              <a:rPr lang="en-US" sz="2000" b="1" dirty="0">
                <a:latin typeface="+mn-lt"/>
              </a:rPr>
              <a:t>T</a:t>
            </a:r>
            <a:r>
              <a:rPr lang="id-ID" sz="2000" b="1" dirty="0">
                <a:latin typeface="+mn-lt"/>
              </a:rPr>
              <a:t>ujuan </a:t>
            </a:r>
            <a:r>
              <a:rPr lang="en-US" sz="2000" b="1" dirty="0" err="1">
                <a:latin typeface="+mn-lt"/>
              </a:rPr>
              <a:t>pendirian</a:t>
            </a:r>
            <a:r>
              <a:rPr lang="en-US" sz="2000" dirty="0">
                <a:latin typeface="+mn-lt"/>
              </a:rPr>
              <a:t>: </a:t>
            </a:r>
            <a:r>
              <a:rPr lang="id-ID" sz="2000" dirty="0">
                <a:latin typeface="+mn-lt"/>
              </a:rPr>
              <a:t>menyediakan jasa </a:t>
            </a:r>
            <a:r>
              <a:rPr lang="en-US" sz="2000" dirty="0">
                <a:latin typeface="+mn-lt"/>
              </a:rPr>
              <a:t>k</a:t>
            </a:r>
            <a:r>
              <a:rPr lang="id-ID" sz="2000" dirty="0">
                <a:latin typeface="+mn-lt"/>
              </a:rPr>
              <a:t>ustodian sentral dan penyelesaian transaksi yang teratur, wajar, dan efisien</a:t>
            </a:r>
            <a:endParaRPr lang="en-US" sz="2000" dirty="0">
              <a:latin typeface="+mn-lt"/>
            </a:endParaRPr>
          </a:p>
          <a:p>
            <a:pPr marL="342900" lvl="1" indent="-3365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þ"/>
            </a:pPr>
            <a:r>
              <a:rPr lang="en-US" sz="2000" dirty="0" err="1">
                <a:latin typeface="+mn-lt"/>
              </a:rPr>
              <a:t>Saham</a:t>
            </a:r>
            <a:r>
              <a:rPr lang="en-US" sz="2000" dirty="0">
                <a:latin typeface="+mn-lt"/>
              </a:rPr>
              <a:t> LPP </a:t>
            </a:r>
            <a:r>
              <a:rPr lang="en-US" sz="2000" dirty="0" err="1">
                <a:latin typeface="+mn-lt"/>
              </a:rPr>
              <a:t>dapat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dimiliki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oleh</a:t>
            </a:r>
            <a:r>
              <a:rPr lang="en-US" sz="2000" dirty="0">
                <a:latin typeface="+mn-lt"/>
              </a:rPr>
              <a:t> Bursa </a:t>
            </a:r>
            <a:r>
              <a:rPr lang="en-US" sz="2000" dirty="0" err="1">
                <a:latin typeface="+mn-lt"/>
              </a:rPr>
              <a:t>Efek</a:t>
            </a:r>
            <a:r>
              <a:rPr lang="en-US" sz="2000" dirty="0">
                <a:latin typeface="+mn-lt"/>
              </a:rPr>
              <a:t>, Bank </a:t>
            </a:r>
            <a:r>
              <a:rPr lang="en-US" sz="2000" dirty="0" err="1">
                <a:latin typeface="+mn-lt"/>
              </a:rPr>
              <a:t>Kustodian</a:t>
            </a:r>
            <a:r>
              <a:rPr lang="en-US" sz="2000" dirty="0">
                <a:latin typeface="+mn-lt"/>
              </a:rPr>
              <a:t>, AB, </a:t>
            </a:r>
            <a:r>
              <a:rPr lang="en-US" sz="2000" dirty="0" err="1">
                <a:latin typeface="+mn-lt"/>
              </a:rPr>
              <a:t>Perusahan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Efek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Badan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Administrasi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Efek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atau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pihak</a:t>
            </a:r>
            <a:r>
              <a:rPr lang="en-US" sz="2000" dirty="0">
                <a:latin typeface="+mn-lt"/>
              </a:rPr>
              <a:t> lain yang </a:t>
            </a:r>
            <a:r>
              <a:rPr lang="en-US" sz="2000" dirty="0" err="1">
                <a:latin typeface="+mn-lt"/>
              </a:rPr>
              <a:t>disetujui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Bapepam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dan</a:t>
            </a:r>
            <a:r>
              <a:rPr lang="en-US" sz="2000" dirty="0">
                <a:latin typeface="+mn-lt"/>
              </a:rPr>
              <a:t> LK</a:t>
            </a:r>
          </a:p>
          <a:p>
            <a:pPr marL="342900" lvl="1" indent="-3365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þ"/>
            </a:pPr>
            <a:r>
              <a:rPr lang="en-US" sz="2000" dirty="0" err="1">
                <a:latin typeface="+mn-lt"/>
              </a:rPr>
              <a:t>Dikelola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oleh</a:t>
            </a:r>
            <a:r>
              <a:rPr lang="en-US" sz="2000" dirty="0">
                <a:latin typeface="+mn-lt"/>
              </a:rPr>
              <a:t> PT </a:t>
            </a:r>
            <a:r>
              <a:rPr lang="en-US" sz="2000" dirty="0" err="1">
                <a:latin typeface="+mn-lt"/>
              </a:rPr>
              <a:t>Kustodian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Sentral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Efek</a:t>
            </a:r>
            <a:r>
              <a:rPr lang="en-US" sz="2000" dirty="0">
                <a:latin typeface="+mn-lt"/>
              </a:rPr>
              <a:t> Indonesia (KSEI) yang </a:t>
            </a:r>
            <a:r>
              <a:rPr lang="en-US" sz="2000" dirty="0" err="1">
                <a:latin typeface="+mn-lt"/>
              </a:rPr>
              <a:t>didirikan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pada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tanggal</a:t>
            </a:r>
            <a:r>
              <a:rPr lang="en-US" sz="2000" dirty="0">
                <a:latin typeface="+mn-lt"/>
              </a:rPr>
              <a:t> 9 </a:t>
            </a:r>
            <a:r>
              <a:rPr lang="en-US" sz="2000" dirty="0" err="1">
                <a:latin typeface="+mn-lt"/>
              </a:rPr>
              <a:t>Januari</a:t>
            </a:r>
            <a:r>
              <a:rPr lang="en-US" sz="2000" dirty="0">
                <a:latin typeface="+mn-lt"/>
              </a:rPr>
              <a:t> 1998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5486400"/>
            <a:ext cx="2724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hlinkClick r:id="rId2"/>
              </a:rPr>
              <a:t>http://www.ksei.co.id</a:t>
            </a:r>
            <a:r>
              <a:rPr lang="en-US" sz="1600" dirty="0"/>
              <a:t> </a:t>
            </a:r>
            <a:endParaRPr lang="id-ID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Lembaga</a:t>
            </a:r>
            <a:r>
              <a:rPr lang="en-AU" dirty="0"/>
              <a:t> </a:t>
            </a:r>
            <a:r>
              <a:rPr lang="en-AU" dirty="0" err="1"/>
              <a:t>Penyimpanan</a:t>
            </a:r>
            <a:r>
              <a:rPr lang="en-AU" dirty="0"/>
              <a:t> &amp; </a:t>
            </a:r>
            <a:r>
              <a:rPr lang="en-AU" dirty="0" err="1"/>
              <a:t>Penyelesaian</a:t>
            </a:r>
            <a:r>
              <a:rPr lang="en-AU" dirty="0"/>
              <a:t> (LPP)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02600" y="1828804"/>
            <a:ext cx="65008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þ"/>
            </a:pPr>
            <a:r>
              <a:rPr lang="en-US" sz="2000" b="1">
                <a:latin typeface="+mn-lt"/>
              </a:rPr>
              <a:t>T</a:t>
            </a:r>
            <a:r>
              <a:rPr lang="id-ID" sz="2000" b="1">
                <a:latin typeface="+mn-lt"/>
              </a:rPr>
              <a:t>ujuan </a:t>
            </a:r>
            <a:r>
              <a:rPr lang="en-US" sz="2000" b="1">
                <a:latin typeface="+mn-lt"/>
              </a:rPr>
              <a:t>pendirian</a:t>
            </a:r>
            <a:r>
              <a:rPr lang="en-US" sz="2000">
                <a:latin typeface="+mn-lt"/>
              </a:rPr>
              <a:t>: </a:t>
            </a:r>
            <a:r>
              <a:rPr lang="id-ID" sz="2000">
                <a:latin typeface="+mn-lt"/>
              </a:rPr>
              <a:t>menyediakan </a:t>
            </a:r>
            <a:r>
              <a:rPr lang="id-ID" sz="2000" dirty="0">
                <a:latin typeface="+mn-lt"/>
              </a:rPr>
              <a:t>jasa kliring dan penjaminan </a:t>
            </a:r>
            <a:r>
              <a:rPr lang="id-ID" sz="2000">
                <a:latin typeface="+mn-lt"/>
              </a:rPr>
              <a:t>penyelesaian </a:t>
            </a:r>
            <a:r>
              <a:rPr lang="en-US" sz="2000">
                <a:latin typeface="+mn-lt"/>
              </a:rPr>
              <a:t>t</a:t>
            </a:r>
            <a:r>
              <a:rPr lang="id-ID" sz="2000">
                <a:latin typeface="+mn-lt"/>
              </a:rPr>
              <a:t>ransaksi Bursa</a:t>
            </a:r>
            <a:r>
              <a:rPr lang="en-US" sz="2000">
                <a:latin typeface="+mn-lt"/>
              </a:rPr>
              <a:t> Efek</a:t>
            </a:r>
            <a:r>
              <a:rPr lang="id-ID" sz="2000">
                <a:latin typeface="+mn-lt"/>
              </a:rPr>
              <a:t> </a:t>
            </a:r>
            <a:r>
              <a:rPr lang="id-ID" sz="2000" dirty="0">
                <a:latin typeface="+mn-lt"/>
              </a:rPr>
              <a:t>yang teratur, wajar, </a:t>
            </a:r>
            <a:r>
              <a:rPr lang="id-ID" sz="2000">
                <a:latin typeface="+mn-lt"/>
              </a:rPr>
              <a:t>dan efisien</a:t>
            </a:r>
            <a:endParaRPr lang="en-US" sz="2000" dirty="0">
              <a:latin typeface="+mn-lt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þ"/>
            </a:pPr>
            <a:r>
              <a:rPr lang="id-ID" sz="2000" dirty="0">
                <a:latin typeface="+mn-lt"/>
              </a:rPr>
              <a:t>Mayoritas saham Lembaga Kliring dan Penjaminan wajib dimiliki oleh Bursa </a:t>
            </a:r>
            <a:r>
              <a:rPr lang="id-ID" sz="2000">
                <a:latin typeface="+mn-lt"/>
              </a:rPr>
              <a:t>Efe</a:t>
            </a:r>
            <a:r>
              <a:rPr lang="en-US" sz="2000">
                <a:latin typeface="+mn-lt"/>
              </a:rPr>
              <a:t>k</a:t>
            </a:r>
            <a:endParaRPr lang="en-US" sz="2000" dirty="0">
              <a:latin typeface="+mn-lt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þ"/>
            </a:pPr>
            <a:r>
              <a:rPr lang="en-US" sz="2000" dirty="0" err="1">
                <a:latin typeface="+mn-lt"/>
              </a:rPr>
              <a:t>Dikelola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oleh</a:t>
            </a:r>
            <a:r>
              <a:rPr lang="en-US" sz="2000" dirty="0">
                <a:latin typeface="+mn-lt"/>
              </a:rPr>
              <a:t> PT </a:t>
            </a:r>
            <a:r>
              <a:rPr lang="en-US" sz="2000" dirty="0" err="1">
                <a:latin typeface="+mn-lt"/>
              </a:rPr>
              <a:t>Kliring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Penjaminan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Efek</a:t>
            </a:r>
            <a:r>
              <a:rPr lang="en-US" sz="2000" dirty="0">
                <a:latin typeface="+mn-lt"/>
              </a:rPr>
              <a:t> Indonesia (KPEI) yang </a:t>
            </a:r>
            <a:r>
              <a:rPr lang="en-US" sz="2000" dirty="0" err="1">
                <a:latin typeface="+mn-lt"/>
              </a:rPr>
              <a:t>didirikan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pada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tanggal</a:t>
            </a:r>
            <a:r>
              <a:rPr lang="en-US" sz="2000" dirty="0">
                <a:latin typeface="+mn-lt"/>
              </a:rPr>
              <a:t> 5 </a:t>
            </a:r>
            <a:r>
              <a:rPr lang="en-US" sz="2000" dirty="0" err="1">
                <a:latin typeface="+mn-lt"/>
              </a:rPr>
              <a:t>Agustus</a:t>
            </a:r>
            <a:r>
              <a:rPr lang="en-US" sz="2000" dirty="0">
                <a:latin typeface="+mn-lt"/>
              </a:rPr>
              <a:t> 1996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5365478"/>
            <a:ext cx="3054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hlinkClick r:id="rId2"/>
              </a:rPr>
              <a:t>http://www.kpei.co.id</a:t>
            </a:r>
            <a:r>
              <a:rPr lang="en-US" sz="1600" dirty="0"/>
              <a:t> </a:t>
            </a:r>
            <a:endParaRPr lang="id-ID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Lembaga</a:t>
            </a:r>
            <a:r>
              <a:rPr lang="en-AU" dirty="0"/>
              <a:t> </a:t>
            </a:r>
            <a:r>
              <a:rPr lang="en-AU" dirty="0" err="1"/>
              <a:t>Kliring</a:t>
            </a:r>
            <a:r>
              <a:rPr lang="en-AU" dirty="0"/>
              <a:t> &amp; </a:t>
            </a:r>
            <a:r>
              <a:rPr lang="en-AU" dirty="0" err="1"/>
              <a:t>Penjaminan</a:t>
            </a:r>
            <a:r>
              <a:rPr lang="en-AU" dirty="0"/>
              <a:t> (LKP)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Z:\IPF Project 2012\Logo\Logo_IndonesiaSIPF_Primer_Color_rev2013-03-19-pa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6482" y="3276600"/>
            <a:ext cx="2051733" cy="1066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1000" y="1002774"/>
            <a:ext cx="914400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/>
              <a:t>Dana </a:t>
            </a:r>
            <a:r>
              <a:rPr lang="en-US" sz="1600" dirty="0" err="1"/>
              <a:t>Perlindungan</a:t>
            </a:r>
            <a:r>
              <a:rPr lang="en-US" sz="1600" dirty="0"/>
              <a:t> </a:t>
            </a:r>
            <a:r>
              <a:rPr lang="en-US" sz="1600" dirty="0" err="1"/>
              <a:t>Pemodal</a:t>
            </a:r>
            <a:r>
              <a:rPr lang="en-US" sz="1600" dirty="0"/>
              <a:t> (SIPF)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kumpulan</a:t>
            </a:r>
            <a:r>
              <a:rPr lang="en-US" sz="1600" dirty="0"/>
              <a:t> dana yang </a:t>
            </a:r>
            <a:r>
              <a:rPr lang="en-US" sz="1600" dirty="0" err="1"/>
              <a:t>dibentuk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melindungi</a:t>
            </a:r>
            <a:r>
              <a:rPr lang="en-US" sz="1600" dirty="0"/>
              <a:t> </a:t>
            </a:r>
            <a:r>
              <a:rPr lang="en-US" sz="1600" dirty="0" err="1"/>
              <a:t>Pemodal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hilangnya</a:t>
            </a:r>
            <a:r>
              <a:rPr lang="en-US" sz="1600" dirty="0"/>
              <a:t> </a:t>
            </a:r>
            <a:r>
              <a:rPr lang="en-US" sz="1600" dirty="0" err="1"/>
              <a:t>Aset</a:t>
            </a:r>
            <a:r>
              <a:rPr lang="en-US" sz="1600" dirty="0"/>
              <a:t> </a:t>
            </a:r>
            <a:r>
              <a:rPr lang="en-US" sz="1600" dirty="0" err="1"/>
              <a:t>Pemodal</a:t>
            </a:r>
            <a:r>
              <a:rPr lang="en-US" sz="1600" dirty="0"/>
              <a:t>. </a:t>
            </a:r>
          </a:p>
          <a:p>
            <a:pPr marL="111125" indent="-111125" algn="just">
              <a:buFont typeface="Arial" pitchFamily="34" charset="0"/>
              <a:buChar char="•"/>
            </a:pPr>
            <a:r>
              <a:rPr lang="en-US" sz="1600" dirty="0"/>
              <a:t>Dana </a:t>
            </a:r>
            <a:r>
              <a:rPr lang="en-US" sz="1600" dirty="0" err="1"/>
              <a:t>Perlindungan</a:t>
            </a:r>
            <a:r>
              <a:rPr lang="en-US" sz="1600" dirty="0"/>
              <a:t> </a:t>
            </a:r>
            <a:r>
              <a:rPr lang="en-US" sz="1600" dirty="0" err="1"/>
              <a:t>Pemodal</a:t>
            </a:r>
            <a:r>
              <a:rPr lang="en-US" sz="1600" dirty="0"/>
              <a:t> </a:t>
            </a:r>
            <a:r>
              <a:rPr lang="en-US" sz="1600" dirty="0" err="1"/>
              <a:t>diadministrasikan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dikelola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Penyelenggara</a:t>
            </a:r>
            <a:r>
              <a:rPr lang="en-US" sz="1600" dirty="0"/>
              <a:t>  Dana </a:t>
            </a:r>
            <a:r>
              <a:rPr lang="en-US" sz="1600" dirty="0" err="1"/>
              <a:t>Perlindungan</a:t>
            </a:r>
            <a:r>
              <a:rPr lang="en-US" sz="1600" dirty="0"/>
              <a:t> </a:t>
            </a:r>
            <a:r>
              <a:rPr lang="en-US" sz="1600" dirty="0" err="1"/>
              <a:t>Pemodal</a:t>
            </a:r>
            <a:r>
              <a:rPr lang="en-US" sz="1600" dirty="0"/>
              <a:t> yang </a:t>
            </a:r>
            <a:r>
              <a:rPr lang="en-US" sz="1600" dirty="0" err="1"/>
              <a:t>merupakan</a:t>
            </a:r>
            <a:r>
              <a:rPr lang="en-US" sz="1600" dirty="0"/>
              <a:t> Perseroan yang </a:t>
            </a:r>
            <a:r>
              <a:rPr lang="en-US" sz="1600" dirty="0" err="1"/>
              <a:t>telah</a:t>
            </a:r>
            <a:r>
              <a:rPr lang="en-US" sz="1600" dirty="0"/>
              <a:t>  </a:t>
            </a:r>
            <a:r>
              <a:rPr lang="en-US" sz="1600" dirty="0" err="1"/>
              <a:t>mendapatkan</a:t>
            </a:r>
            <a:r>
              <a:rPr lang="en-US" sz="1600" dirty="0"/>
              <a:t> </a:t>
            </a:r>
            <a:r>
              <a:rPr lang="en-US" sz="1600" dirty="0" err="1"/>
              <a:t>izin</a:t>
            </a:r>
            <a:r>
              <a:rPr lang="en-US" sz="1600" dirty="0"/>
              <a:t> </a:t>
            </a:r>
            <a:r>
              <a:rPr lang="en-US" sz="1600" dirty="0" err="1"/>
              <a:t>usaha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OJK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menyelenggarakan</a:t>
            </a:r>
            <a:r>
              <a:rPr lang="en-US" sz="1600" dirty="0"/>
              <a:t> 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mengelola</a:t>
            </a:r>
            <a:r>
              <a:rPr lang="en-US" sz="1600" dirty="0"/>
              <a:t> Dana </a:t>
            </a:r>
            <a:r>
              <a:rPr lang="en-US" sz="1600" dirty="0" err="1"/>
              <a:t>Perlindungan</a:t>
            </a:r>
            <a:r>
              <a:rPr lang="en-US" sz="1600" dirty="0"/>
              <a:t> </a:t>
            </a:r>
            <a:r>
              <a:rPr lang="en-US" sz="1600" dirty="0" err="1"/>
              <a:t>Pemodal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hal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PT </a:t>
            </a:r>
            <a:r>
              <a:rPr lang="en-US" sz="1600" dirty="0" err="1"/>
              <a:t>Penyelenggara</a:t>
            </a:r>
            <a:r>
              <a:rPr lang="en-US" sz="1600" dirty="0"/>
              <a:t> Program </a:t>
            </a:r>
            <a:r>
              <a:rPr lang="en-US" sz="1600" dirty="0" err="1"/>
              <a:t>Perlindungan</a:t>
            </a:r>
            <a:r>
              <a:rPr lang="en-US" sz="1600" dirty="0"/>
              <a:t> Investor </a:t>
            </a:r>
            <a:r>
              <a:rPr lang="en-US" sz="1600" dirty="0" err="1"/>
              <a:t>Efek</a:t>
            </a:r>
            <a:r>
              <a:rPr lang="en-US" sz="1600" dirty="0"/>
              <a:t> Indonesia (</a:t>
            </a:r>
            <a:r>
              <a:rPr lang="en-US" sz="1600" i="1" dirty="0"/>
              <a:t>Indonesia Securities Investor Protection Fund</a:t>
            </a:r>
            <a:r>
              <a:rPr lang="en-US" sz="1600" dirty="0"/>
              <a:t>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62000" y="2971800"/>
            <a:ext cx="5257801" cy="1222177"/>
            <a:chOff x="3930870" y="2819400"/>
            <a:chExt cx="4603530" cy="1222177"/>
          </a:xfrm>
        </p:grpSpPr>
        <p:sp>
          <p:nvSpPr>
            <p:cNvPr id="10" name="TextBox 9"/>
            <p:cNvSpPr txBox="1"/>
            <p:nvPr/>
          </p:nvSpPr>
          <p:spPr>
            <a:xfrm>
              <a:off x="3930870" y="2819400"/>
              <a:ext cx="3886200" cy="523220"/>
            </a:xfrm>
            <a:prstGeom prst="rect">
              <a:avLst/>
            </a:prstGeom>
            <a:solidFill>
              <a:srgbClr val="B23437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schemeClr val="bg1">
                      <a:lumMod val="95000"/>
                    </a:schemeClr>
                  </a:solidFill>
                </a:rPr>
                <a:t>Pemodal</a:t>
              </a:r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</a:rPr>
                <a:t> yang </a:t>
              </a:r>
              <a:r>
                <a:rPr lang="en-US" sz="1400" b="1" dirty="0" err="1">
                  <a:solidFill>
                    <a:schemeClr val="bg1">
                      <a:lumMod val="95000"/>
                    </a:schemeClr>
                  </a:solidFill>
                </a:rPr>
                <a:t>assetnya</a:t>
              </a:r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lang="en-US" sz="1400" b="1" dirty="0" err="1">
                  <a:solidFill>
                    <a:schemeClr val="bg1">
                      <a:lumMod val="95000"/>
                    </a:schemeClr>
                  </a:solidFill>
                </a:rPr>
                <a:t>mendapatkan</a:t>
              </a:r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lang="en-US" sz="1400" b="1" dirty="0" err="1">
                  <a:solidFill>
                    <a:schemeClr val="bg1">
                      <a:lumMod val="95000"/>
                    </a:schemeClr>
                  </a:solidFill>
                </a:rPr>
                <a:t>perlindungan</a:t>
              </a:r>
              <a:endParaRPr lang="en-US" sz="14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67200" y="3733800"/>
              <a:ext cx="4267200" cy="30777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id-ID" sz="1400" dirty="0">
                  <a:latin typeface="Arial Narrow" panose="020B0606020202030204" pitchFamily="34" charset="0"/>
                </a:rPr>
                <a:t>Menitipkan</a:t>
              </a:r>
              <a:r>
                <a:rPr lang="en-US" sz="1400" dirty="0">
                  <a:latin typeface="Arial Narrow" panose="020B0606020202030204" pitchFamily="34" charset="0"/>
                </a:rPr>
                <a:t> a</a:t>
              </a:r>
              <a:r>
                <a:rPr lang="id-ID" sz="1400" dirty="0">
                  <a:latin typeface="Arial Narrow" panose="020B0606020202030204" pitchFamily="34" charset="0"/>
                </a:rPr>
                <a:t>set</a:t>
              </a:r>
              <a:r>
                <a:rPr lang="en-US" sz="1400" dirty="0" err="1">
                  <a:latin typeface="Arial Narrow" panose="020B0606020202030204" pitchFamily="34" charset="0"/>
                </a:rPr>
                <a:t>nya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latin typeface="Arial Narrow" panose="020B0606020202030204" pitchFamily="34" charset="0"/>
                </a:rPr>
                <a:t>dan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id-ID" sz="1400" dirty="0">
                  <a:latin typeface="Arial Narrow" panose="020B0606020202030204" pitchFamily="34" charset="0"/>
                </a:rPr>
                <a:t>memiliki Rekening Efek </a:t>
              </a:r>
              <a:r>
                <a:rPr lang="en-US" sz="1400" dirty="0" err="1">
                  <a:latin typeface="Arial Narrow" panose="020B0606020202030204" pitchFamily="34" charset="0"/>
                </a:rPr>
                <a:t>pada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id-ID" sz="1400" dirty="0">
                  <a:latin typeface="Arial Narrow" panose="020B0606020202030204" pitchFamily="34" charset="0"/>
                </a:rPr>
                <a:t>K</a:t>
              </a:r>
              <a:r>
                <a:rPr lang="en-US" sz="1400" dirty="0" err="1">
                  <a:latin typeface="Arial Narrow" panose="020B0606020202030204" pitchFamily="34" charset="0"/>
                </a:rPr>
                <a:t>ustodian</a:t>
              </a:r>
              <a:endParaRPr lang="en-US" sz="1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67200" y="3124200"/>
              <a:ext cx="4267200" cy="30777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id-ID" sz="1400" dirty="0">
                  <a:latin typeface="Arial Narrow" panose="020B0606020202030204" pitchFamily="34" charset="0"/>
                </a:rPr>
                <a:t>Dibukakan Sub Rekening Efek pada </a:t>
              </a:r>
              <a:r>
                <a:rPr lang="en-US" sz="1400" dirty="0">
                  <a:latin typeface="Arial Narrow" panose="020B0606020202030204" pitchFamily="34" charset="0"/>
                </a:rPr>
                <a:t>KSEI </a:t>
              </a:r>
              <a:r>
                <a:rPr lang="id-ID" sz="1400" dirty="0">
                  <a:latin typeface="Arial Narrow" panose="020B0606020202030204" pitchFamily="34" charset="0"/>
                </a:rPr>
                <a:t>oleh Kustodian</a:t>
              </a:r>
              <a:endParaRPr lang="en-US" sz="1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67200" y="3429000"/>
              <a:ext cx="4267200" cy="30777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id-ID" sz="1400" dirty="0">
                  <a:latin typeface="Arial Narrow" panose="020B0606020202030204" pitchFamily="34" charset="0"/>
                </a:rPr>
                <a:t>Memiliki nomor tunggal identitas pemodal (</a:t>
              </a:r>
              <a:r>
                <a:rPr lang="en-US" sz="1400" dirty="0">
                  <a:latin typeface="Arial Narrow" panose="020B0606020202030204" pitchFamily="34" charset="0"/>
                </a:rPr>
                <a:t>SID</a:t>
              </a:r>
              <a:r>
                <a:rPr lang="id-ID" sz="1400" dirty="0">
                  <a:latin typeface="Arial Narrow" panose="020B0606020202030204" pitchFamily="34" charset="0"/>
                </a:rPr>
                <a:t>) dari </a:t>
              </a:r>
              <a:r>
                <a:rPr lang="en-US" sz="1400" dirty="0">
                  <a:latin typeface="Arial Narrow" panose="020B0606020202030204" pitchFamily="34" charset="0"/>
                </a:rPr>
                <a:t>KSEI</a:t>
              </a:r>
              <a:endParaRPr lang="en-US" sz="1400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93531" y="4315598"/>
            <a:ext cx="5221790" cy="1402378"/>
            <a:chOff x="3962400" y="4495800"/>
            <a:chExt cx="4572000" cy="1402378"/>
          </a:xfrm>
        </p:grpSpPr>
        <p:sp>
          <p:nvSpPr>
            <p:cNvPr id="14" name="TextBox 13"/>
            <p:cNvSpPr txBox="1"/>
            <p:nvPr/>
          </p:nvSpPr>
          <p:spPr>
            <a:xfrm>
              <a:off x="3962400" y="4495800"/>
              <a:ext cx="3886200" cy="523220"/>
            </a:xfrm>
            <a:prstGeom prst="rect">
              <a:avLst/>
            </a:prstGeom>
            <a:solidFill>
              <a:srgbClr val="B23437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schemeClr val="bg1">
                      <a:lumMod val="95000"/>
                    </a:schemeClr>
                  </a:solidFill>
                </a:rPr>
                <a:t>Pemodal</a:t>
              </a:r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</a:rPr>
                <a:t> yang </a:t>
              </a:r>
              <a:r>
                <a:rPr lang="en-US" sz="1400" b="1" dirty="0" err="1">
                  <a:solidFill>
                    <a:schemeClr val="bg1">
                      <a:lumMod val="95000"/>
                    </a:schemeClr>
                  </a:solidFill>
                </a:rPr>
                <a:t>assetnya</a:t>
              </a:r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</a:rPr>
                <a:t>  </a:t>
              </a:r>
              <a:r>
                <a:rPr lang="en-US" sz="1400" b="1" dirty="0" err="1">
                  <a:solidFill>
                    <a:schemeClr val="bg1">
                      <a:lumMod val="95000"/>
                    </a:schemeClr>
                  </a:solidFill>
                </a:rPr>
                <a:t>tidak</a:t>
              </a:r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lang="en-US" sz="1400" b="1" dirty="0" err="1">
                  <a:solidFill>
                    <a:schemeClr val="bg1">
                      <a:lumMod val="95000"/>
                    </a:schemeClr>
                  </a:solidFill>
                </a:rPr>
                <a:t>mendapatkan</a:t>
              </a:r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lang="en-US" sz="1400" b="1" dirty="0" err="1">
                  <a:solidFill>
                    <a:schemeClr val="bg1">
                      <a:lumMod val="95000"/>
                    </a:schemeClr>
                  </a:solidFill>
                </a:rPr>
                <a:t>perlindungan</a:t>
              </a:r>
              <a:endParaRPr lang="en-US" sz="14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67200" y="4800600"/>
              <a:ext cx="4267200" cy="30777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id-ID" sz="1400" dirty="0">
                  <a:latin typeface="Arial Narrow" panose="020B0606020202030204" pitchFamily="34" charset="0"/>
                </a:rPr>
                <a:t>Pemodal </a:t>
              </a:r>
              <a:r>
                <a:rPr lang="en-US" sz="1400" dirty="0">
                  <a:latin typeface="Arial Narrow" panose="020B0606020202030204" pitchFamily="34" charset="0"/>
                </a:rPr>
                <a:t>yang </a:t>
              </a:r>
              <a:r>
                <a:rPr lang="id-ID" sz="1400" dirty="0">
                  <a:latin typeface="Arial Narrow" panose="020B0606020202030204" pitchFamily="34" charset="0"/>
                </a:rPr>
                <a:t>terlibat </a:t>
              </a:r>
              <a:r>
                <a:rPr lang="en-US" sz="1400" dirty="0" err="1">
                  <a:latin typeface="Arial Narrow" panose="020B0606020202030204" pitchFamily="34" charset="0"/>
                </a:rPr>
                <a:t>atau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latin typeface="Arial Narrow" panose="020B0606020202030204" pitchFamily="34" charset="0"/>
                </a:rPr>
                <a:t>menjadi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latin typeface="Arial Narrow" panose="020B0606020202030204" pitchFamily="34" charset="0"/>
                </a:rPr>
                <a:t>penyebab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id-ID" sz="1400" dirty="0">
                  <a:latin typeface="Arial Narrow" panose="020B0606020202030204" pitchFamily="34" charset="0"/>
                </a:rPr>
                <a:t>a</a:t>
              </a:r>
              <a:r>
                <a:rPr lang="en-US" sz="1400" dirty="0">
                  <a:latin typeface="Arial Narrow" panose="020B0606020202030204" pitchFamily="34" charset="0"/>
                </a:rPr>
                <a:t>set </a:t>
              </a:r>
              <a:r>
                <a:rPr lang="id-ID" sz="1400" dirty="0">
                  <a:latin typeface="Arial Narrow" panose="020B0606020202030204" pitchFamily="34" charset="0"/>
                </a:rPr>
                <a:t>p</a:t>
              </a:r>
              <a:r>
                <a:rPr lang="en-US" sz="1400" dirty="0" err="1">
                  <a:latin typeface="Arial Narrow" panose="020B0606020202030204" pitchFamily="34" charset="0"/>
                </a:rPr>
                <a:t>emodal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latin typeface="Arial Narrow" panose="020B0606020202030204" pitchFamily="34" charset="0"/>
                </a:rPr>
                <a:t>hilang</a:t>
              </a:r>
              <a:endParaRPr lang="en-US" sz="14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67200" y="5105400"/>
              <a:ext cx="4267200" cy="5232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id-ID" sz="1400" dirty="0">
                  <a:latin typeface="Arial Narrow" panose="020B0606020202030204" pitchFamily="34" charset="0"/>
                </a:rPr>
                <a:t>Pemodal merupakan pemegang saham pengendali,  Direktur, Komisaris, atau pejabat satu tingkat di bawah Direktur Kustodian.</a:t>
              </a:r>
              <a:endParaRPr lang="en-US" sz="14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67200" y="5590401"/>
              <a:ext cx="4267200" cy="30777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id-ID" sz="1400" dirty="0">
                  <a:latin typeface="Arial Narrow" panose="020B0606020202030204" pitchFamily="34" charset="0"/>
                </a:rPr>
                <a:t>Pemodal merupakan afiliasi dari 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latin typeface="Arial Narrow" panose="020B0606020202030204" pitchFamily="34" charset="0"/>
                </a:rPr>
                <a:t>kedua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latin typeface="Arial Narrow" panose="020B0606020202030204" pitchFamily="34" charset="0"/>
                </a:rPr>
                <a:t>pihak</a:t>
              </a:r>
              <a:r>
                <a:rPr lang="en-US" sz="1400" dirty="0">
                  <a:latin typeface="Arial Narrow" panose="020B0606020202030204" pitchFamily="34" charset="0"/>
                </a:rPr>
                <a:t> </a:t>
              </a:r>
              <a:r>
                <a:rPr lang="en-US" sz="1400" dirty="0" err="1">
                  <a:latin typeface="Arial Narrow" panose="020B0606020202030204" pitchFamily="34" charset="0"/>
                </a:rPr>
                <a:t>diatas</a:t>
              </a:r>
              <a:endParaRPr lang="en-US" sz="1400" b="1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596417" y="4356095"/>
            <a:ext cx="2895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hlinkClick r:id="rId3"/>
              </a:rPr>
              <a:t>http://www.indonesiasipf.co.id</a:t>
            </a:r>
            <a:r>
              <a:rPr lang="en-US" sz="1600"/>
              <a:t> </a:t>
            </a:r>
            <a:endParaRPr lang="id-ID" sz="1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Securities Investor Protection Fund (SIPF)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85800" y="10668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d-ID" sz="1600" dirty="0"/>
              <a:t>Pembayaran ganti rugi kepada Pemodal dengan menggunakan Dana Perlindungan Pemodal dilakukan jika Pemodal</a:t>
            </a:r>
            <a:r>
              <a:rPr lang="en-US" sz="1600" dirty="0"/>
              <a:t> </a:t>
            </a:r>
            <a:r>
              <a:rPr lang="en-US" sz="1600" dirty="0" err="1"/>
              <a:t>telah</a:t>
            </a:r>
            <a:r>
              <a:rPr lang="en-US" sz="1600" dirty="0"/>
              <a:t> </a:t>
            </a:r>
            <a:r>
              <a:rPr lang="en-US" sz="1600" dirty="0" err="1"/>
              <a:t>mengajukan</a:t>
            </a:r>
            <a:r>
              <a:rPr lang="en-US" sz="1600" dirty="0"/>
              <a:t> </a:t>
            </a:r>
            <a:r>
              <a:rPr lang="en-US" sz="1600" dirty="0" err="1"/>
              <a:t>permohonan</a:t>
            </a:r>
            <a:r>
              <a:rPr lang="en-US" sz="1600" dirty="0"/>
              <a:t> </a:t>
            </a:r>
            <a:r>
              <a:rPr lang="id-ID" sz="1600" dirty="0"/>
              <a:t>ganti rugi kepada Penyelenggara </a:t>
            </a:r>
            <a:r>
              <a:rPr lang="en-US" sz="1600" dirty="0"/>
              <a:t>D</a:t>
            </a:r>
            <a:r>
              <a:rPr lang="id-ID" sz="1600" dirty="0"/>
              <a:t>ana Perlindungan Pemodal sesuai dengan Peraturan </a:t>
            </a:r>
            <a:r>
              <a:rPr lang="en-US" sz="1600" dirty="0"/>
              <a:t>OJK </a:t>
            </a:r>
            <a:r>
              <a:rPr lang="id-ID" sz="1600" dirty="0"/>
              <a:t>Nomor</a:t>
            </a:r>
            <a:r>
              <a:rPr lang="en-US" sz="1600" dirty="0"/>
              <a:t> VI.A.5 </a:t>
            </a:r>
            <a:r>
              <a:rPr lang="id-ID" sz="1600" dirty="0"/>
              <a:t>tentang Penyelenggara Dana Perlindungan Pemodal</a:t>
            </a:r>
            <a:r>
              <a:rPr lang="en-AU" sz="1600" dirty="0"/>
              <a:t>.</a:t>
            </a:r>
            <a:endParaRPr lang="en-US" sz="1600" dirty="0"/>
          </a:p>
          <a:p>
            <a:pPr algn="just"/>
            <a:endParaRPr lang="en-US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" y="2133603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/>
              <a:t>Batasan</a:t>
            </a:r>
            <a:r>
              <a:rPr lang="en-US" sz="1600" dirty="0"/>
              <a:t> paling </a:t>
            </a:r>
            <a:r>
              <a:rPr lang="en-US" sz="1600" dirty="0" err="1"/>
              <a:t>tinggi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setiap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Pemodal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pada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satu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Kustodian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rangka</a:t>
            </a:r>
            <a:r>
              <a:rPr lang="en-US" sz="1600" dirty="0"/>
              <a:t> </a:t>
            </a:r>
            <a:r>
              <a:rPr lang="en-US" sz="1600" dirty="0" err="1"/>
              <a:t>pembayaran</a:t>
            </a:r>
            <a:r>
              <a:rPr lang="en-US" sz="1600" dirty="0"/>
              <a:t> </a:t>
            </a:r>
            <a:r>
              <a:rPr lang="en-US" sz="1600" dirty="0" err="1"/>
              <a:t>ganti</a:t>
            </a:r>
            <a:r>
              <a:rPr lang="en-US" sz="1600" dirty="0"/>
              <a:t> </a:t>
            </a:r>
            <a:r>
              <a:rPr lang="en-US" sz="1600" dirty="0" err="1"/>
              <a:t>rugi</a:t>
            </a:r>
            <a:r>
              <a:rPr lang="en-US" sz="1600" dirty="0"/>
              <a:t> 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Pemodal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DPP:</a:t>
            </a:r>
          </a:p>
          <a:p>
            <a:pPr algn="just"/>
            <a:endParaRPr lang="en-US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85799" y="3427674"/>
            <a:ext cx="8607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/>
              <a:t>Batasan</a:t>
            </a:r>
            <a:r>
              <a:rPr lang="en-US" sz="1600" dirty="0"/>
              <a:t> paling </a:t>
            </a:r>
            <a:r>
              <a:rPr lang="en-US" sz="1600" dirty="0" err="1"/>
              <a:t>tinggi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setiap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Kustodian</a:t>
            </a:r>
            <a:r>
              <a:rPr lang="en-US" sz="1600" b="1" dirty="0">
                <a:solidFill>
                  <a:srgbClr val="0F02BE"/>
                </a:solidFill>
              </a:rPr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rangka</a:t>
            </a:r>
            <a:r>
              <a:rPr lang="en-US" sz="1600" dirty="0"/>
              <a:t> </a:t>
            </a:r>
            <a:r>
              <a:rPr lang="en-US" sz="1600" dirty="0" err="1"/>
              <a:t>pembayaran</a:t>
            </a:r>
            <a:r>
              <a:rPr lang="en-US" sz="1600" dirty="0"/>
              <a:t> </a:t>
            </a:r>
            <a:r>
              <a:rPr lang="en-US" sz="1600" dirty="0" err="1"/>
              <a:t>ganti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Pemodal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DPP:</a:t>
            </a:r>
          </a:p>
          <a:p>
            <a:pPr algn="just"/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678183" y="2764423"/>
            <a:ext cx="4542639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</a:rPr>
              <a:t>Rp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 100.000.000,00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18031" y="4031403"/>
            <a:ext cx="4542639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</a:rPr>
              <a:t>Rp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 50.000.000.000,00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5799" y="4927519"/>
            <a:ext cx="8527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600" dirty="0"/>
              <a:t>Ganti</a:t>
            </a:r>
            <a:r>
              <a:rPr lang="en-US" sz="1600" dirty="0"/>
              <a:t> </a:t>
            </a:r>
            <a:r>
              <a:rPr lang="en-US" sz="1600" dirty="0" err="1"/>
              <a:t>rugi</a:t>
            </a:r>
            <a:r>
              <a:rPr lang="en-US" sz="1600" dirty="0"/>
              <a:t> </a:t>
            </a:r>
            <a:r>
              <a:rPr lang="id-ID" sz="1600" dirty="0"/>
              <a:t>atas</a:t>
            </a:r>
            <a:r>
              <a:rPr lang="en-US" sz="1600" dirty="0"/>
              <a:t> n</a:t>
            </a:r>
            <a:r>
              <a:rPr lang="id-ID" sz="1600" dirty="0"/>
              <a:t>ilai </a:t>
            </a:r>
            <a:r>
              <a:rPr lang="en-US" sz="1600" dirty="0" err="1"/>
              <a:t>Aset</a:t>
            </a:r>
            <a:r>
              <a:rPr lang="en-US" sz="1600" dirty="0"/>
              <a:t> </a:t>
            </a:r>
            <a:r>
              <a:rPr lang="en-US" sz="1600" dirty="0" err="1"/>
              <a:t>Pemodal</a:t>
            </a:r>
            <a:r>
              <a:rPr lang="en-US" sz="1600" dirty="0"/>
              <a:t> yang </a:t>
            </a:r>
            <a:r>
              <a:rPr lang="en-US" sz="1600" dirty="0" err="1"/>
              <a:t>hilang</a:t>
            </a:r>
            <a:r>
              <a:rPr lang="id-ID" sz="1600" dirty="0"/>
              <a:t> tidak </a:t>
            </a:r>
            <a:r>
              <a:rPr lang="en-US" sz="1600" dirty="0" err="1"/>
              <a:t>mencakup</a:t>
            </a:r>
            <a:r>
              <a:rPr lang="id-ID" sz="1600" dirty="0"/>
              <a:t> nilai kerugian atas perkiraan nilai investasi masa datang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Ganti</a:t>
            </a:r>
            <a:r>
              <a:rPr lang="en-AU" dirty="0"/>
              <a:t> </a:t>
            </a:r>
            <a:r>
              <a:rPr lang="en-AU" dirty="0" err="1"/>
              <a:t>Rugi</a:t>
            </a:r>
            <a:r>
              <a:rPr lang="en-AU" dirty="0"/>
              <a:t> </a:t>
            </a:r>
            <a:r>
              <a:rPr lang="en-AU" dirty="0" err="1"/>
              <a:t>Pemodal</a:t>
            </a:r>
            <a:r>
              <a:rPr lang="en-AU" dirty="0"/>
              <a:t> </a:t>
            </a:r>
            <a:r>
              <a:rPr lang="en-AU" dirty="0" err="1"/>
              <a:t>oleh</a:t>
            </a:r>
            <a:r>
              <a:rPr lang="en-AU" dirty="0"/>
              <a:t> SIPF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72" t="1060" r="3981" b="1298"/>
          <a:stretch/>
        </p:blipFill>
        <p:spPr>
          <a:xfrm>
            <a:off x="1981200" y="1371600"/>
            <a:ext cx="3048000" cy="4191000"/>
          </a:xfrm>
          <a:prstGeom prst="rect">
            <a:avLst/>
          </a:prstGeom>
          <a:ln w="57150"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371600"/>
            <a:ext cx="3277505" cy="4172662"/>
          </a:xfrm>
          <a:prstGeom prst="rect">
            <a:avLst/>
          </a:prstGeom>
          <a:ln w="57150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Sertifikat</a:t>
            </a:r>
            <a:r>
              <a:rPr lang="en-AU" dirty="0"/>
              <a:t> &amp; Sticker </a:t>
            </a:r>
            <a:r>
              <a:rPr lang="en-AU" dirty="0" err="1"/>
              <a:t>Keanggotaan</a:t>
            </a:r>
            <a:r>
              <a:rPr lang="en-AU" dirty="0"/>
              <a:t> DPP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65" t="10379" r="44554" b="10433"/>
          <a:stretch/>
        </p:blipFill>
        <p:spPr bwMode="auto">
          <a:xfrm>
            <a:off x="0" y="9099"/>
            <a:ext cx="1257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0" y="122938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Sekolah</a:t>
            </a:r>
            <a:r>
              <a:rPr lang="en-AU" sz="2800" b="1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2800" b="1" baseline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Pasar</a:t>
            </a:r>
            <a:r>
              <a:rPr lang="en-AU" sz="2800" b="1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Modal Level 1</a:t>
            </a:r>
            <a:endParaRPr lang="en-A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 err="1"/>
              <a:t>Fasilitas</a:t>
            </a:r>
            <a:r>
              <a:rPr lang="en-AU" b="1" dirty="0"/>
              <a:t> </a:t>
            </a:r>
            <a:r>
              <a:rPr lang="en-AU" b="1" dirty="0" err="1"/>
              <a:t>AKSes</a:t>
            </a:r>
            <a:endParaRPr lang="en-AU" b="1" dirty="0"/>
          </a:p>
        </p:txBody>
      </p:sp>
      <p:pic>
        <p:nvPicPr>
          <p:cNvPr id="10242" name="Content Placeholder 9" descr="LOGO Akses-HAKI.tif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474569"/>
            <a:ext cx="4291684" cy="2499086"/>
          </a:xfrm>
          <a:noFill/>
          <a:ln>
            <a:miter lim="800000"/>
            <a:headEnd/>
            <a:tailEnd/>
          </a:ln>
        </p:spPr>
      </p:pic>
      <p:sp>
        <p:nvSpPr>
          <p:cNvPr id="10243" name="Text Placeholder 7"/>
          <p:cNvSpPr>
            <a:spLocks noGrp="1"/>
          </p:cNvSpPr>
          <p:nvPr>
            <p:ph type="body" sz="half" idx="4294967295"/>
          </p:nvPr>
        </p:nvSpPr>
        <p:spPr bwMode="auto">
          <a:xfrm>
            <a:off x="838200" y="3657600"/>
            <a:ext cx="8001000" cy="1303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Fasilitas</a:t>
            </a:r>
            <a:r>
              <a:rPr lang="en-US" sz="2400" dirty="0"/>
              <a:t> yang </a:t>
            </a:r>
            <a:r>
              <a:rPr lang="en-US" sz="2400" dirty="0" err="1"/>
              <a:t>diberikan</a:t>
            </a:r>
            <a:r>
              <a:rPr lang="en-US" sz="2400" dirty="0"/>
              <a:t> KSEI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perwujudan</a:t>
            </a:r>
            <a:r>
              <a:rPr lang="en-US" sz="2400" dirty="0"/>
              <a:t> </a:t>
            </a:r>
            <a:r>
              <a:rPr lang="en-US" sz="2400" dirty="0" err="1"/>
              <a:t>perlindungan</a:t>
            </a:r>
            <a:r>
              <a:rPr lang="en-US" sz="2400" dirty="0"/>
              <a:t> investor agar investor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melihat</a:t>
            </a:r>
            <a:r>
              <a:rPr lang="en-US" sz="2400" dirty="0"/>
              <a:t> </a:t>
            </a:r>
            <a:r>
              <a:rPr lang="en-US" sz="2400" dirty="0" err="1"/>
              <a:t>portofolio</a:t>
            </a:r>
            <a:r>
              <a:rPr lang="en-US" sz="2400" dirty="0"/>
              <a:t> yang </a:t>
            </a:r>
            <a:r>
              <a:rPr lang="en-US" sz="2400" dirty="0" err="1"/>
              <a:t>dimilikinya</a:t>
            </a:r>
            <a:r>
              <a:rPr lang="en-US" sz="2400" dirty="0"/>
              <a:t> di </a:t>
            </a:r>
            <a:r>
              <a:rPr lang="en-US" sz="2400" dirty="0" err="1"/>
              <a:t>sistem</a:t>
            </a:r>
            <a:r>
              <a:rPr lang="en-US" sz="2400" dirty="0"/>
              <a:t> KSEI”</a:t>
            </a:r>
            <a:endParaRPr lang="en-GB" sz="2400" dirty="0"/>
          </a:p>
        </p:txBody>
      </p:sp>
      <p:pic>
        <p:nvPicPr>
          <p:cNvPr id="5" name="Picture 6" descr="Z:\Media Placement\Koran Tempo\Kartu AKS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3403" y="1587177"/>
            <a:ext cx="2532797" cy="177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219200"/>
            <a:ext cx="5559281" cy="45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Atributes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AKSes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54783" y="4714868"/>
            <a:ext cx="3250406" cy="338554"/>
            <a:chOff x="214060" y="4857750"/>
            <a:chExt cx="3000617" cy="338971"/>
          </a:xfrm>
        </p:grpSpPr>
        <p:cxnSp>
          <p:nvCxnSpPr>
            <p:cNvPr id="6" name="Straight Arrow Connector 5"/>
            <p:cNvCxnSpPr/>
            <p:nvPr/>
          </p:nvCxnSpPr>
          <p:spPr>
            <a:xfrm rot="10800000">
              <a:off x="1642925" y="5072327"/>
              <a:ext cx="1571752" cy="15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6636" name="Rectangle 7"/>
            <p:cNvSpPr>
              <a:spLocks noChangeArrowheads="1"/>
            </p:cNvSpPr>
            <p:nvPr/>
          </p:nvSpPr>
          <p:spPr bwMode="auto">
            <a:xfrm>
              <a:off x="214060" y="4857750"/>
              <a:ext cx="1121167" cy="338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b="1"/>
                <a:t>Kartu AKSes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966871" y="4345774"/>
            <a:ext cx="3147219" cy="738188"/>
            <a:chOff x="6310313" y="4714875"/>
            <a:chExt cx="2905125" cy="738188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6310313" y="5072063"/>
              <a:ext cx="1643062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7929563" y="4714875"/>
              <a:ext cx="1285875" cy="738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 b="1"/>
                <a:t>Panduan </a:t>
              </a:r>
            </a:p>
            <a:p>
              <a:pPr eaLnBrk="1" hangingPunct="1"/>
              <a:r>
                <a:rPr lang="en-US" sz="1400" b="1"/>
                <a:t>Aktivasi </a:t>
              </a:r>
            </a:p>
            <a:p>
              <a:pPr eaLnBrk="1" hangingPunct="1"/>
              <a:r>
                <a:rPr lang="en-US" sz="1400" b="1"/>
                <a:t>Kartu AKSes</a:t>
              </a: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6887766" y="2786076"/>
            <a:ext cx="3095625" cy="307975"/>
            <a:chOff x="6357938" y="2786063"/>
            <a:chExt cx="2857500" cy="307975"/>
          </a:xfrm>
        </p:grpSpPr>
        <p:sp>
          <p:nvSpPr>
            <p:cNvPr id="26631" name="Rectangle 10"/>
            <p:cNvSpPr>
              <a:spLocks noChangeArrowheads="1"/>
            </p:cNvSpPr>
            <p:nvPr/>
          </p:nvSpPr>
          <p:spPr bwMode="auto">
            <a:xfrm>
              <a:off x="7929563" y="2786063"/>
              <a:ext cx="12858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 b="1" dirty="0"/>
                <a:t>Pin Mailer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6357938" y="2928938"/>
              <a:ext cx="1643062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46675"/>
            <a:ext cx="9429618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err="1"/>
              <a:t>Tampilan</a:t>
            </a:r>
            <a:r>
              <a:rPr lang="en-AU" b="1" dirty="0"/>
              <a:t> Website </a:t>
            </a:r>
            <a:r>
              <a:rPr lang="en-AU" b="1" dirty="0" err="1"/>
              <a:t>AKSes</a:t>
            </a:r>
            <a:r>
              <a:rPr lang="en-AU" b="1" dirty="0"/>
              <a:t> </a:t>
            </a:r>
            <a:r>
              <a:rPr lang="en-AU" sz="2400" b="1" dirty="0"/>
              <a:t>http://akses.ksei.co.id</a:t>
            </a:r>
            <a:endParaRPr lang="en-A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defRPr/>
            </a:pP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Melihat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Saldo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Efek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56350"/>
            <a:ext cx="2311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5D7E685-BDD0-4021-A493-E0376192C101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29700" name="Picture 4" descr="SNAGHTML223f0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0"/>
            <a:ext cx="89154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/>
          </p:cNvSpPr>
          <p:nvPr/>
        </p:nvSpPr>
        <p:spPr>
          <a:xfrm>
            <a:off x="1066800" y="208003"/>
            <a:ext cx="8534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Menabung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vs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Investasi</a:t>
            </a:r>
            <a:endParaRPr lang="en-US" sz="3200" b="1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077970"/>
              </p:ext>
            </p:extLst>
          </p:nvPr>
        </p:nvGraphicFramePr>
        <p:xfrm>
          <a:off x="990600" y="1600200"/>
          <a:ext cx="7228713" cy="2858274"/>
        </p:xfrm>
        <a:graphic>
          <a:graphicData uri="http://schemas.openxmlformats.org/drawingml/2006/table">
            <a:tbl>
              <a:tblPr/>
              <a:tblGrid>
                <a:gridCol w="20393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377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516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ヒラギノ角ゴ ProN W3" charset="0"/>
                        <a:cs typeface="Calibri Bold" charset="0"/>
                        <a:sym typeface="Calibri Bold" charset="0"/>
                      </a:endParaRPr>
                    </a:p>
                  </a:txBody>
                  <a:tcPr marL="50800" marR="50800" marT="50800" marB="5080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INVESTASI</a:t>
                      </a:r>
                    </a:p>
                  </a:txBody>
                  <a:tcPr marL="50800" marR="50800" marT="50800" marB="5080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MENABUNG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057"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 Narrow" charset="0"/>
                          <a:sym typeface="Arial Narrow" charset="0"/>
                        </a:rPr>
                        <a:t>Tujuan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Arial Narrow" charset="0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 Narrow" charset="0"/>
                          <a:sym typeface="Arial Narrow" charset="0"/>
                        </a:rPr>
                        <a:t>Memperoleh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 Narrow" charset="0"/>
                          <a:sym typeface="Arial Narrow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 Narrow" charset="0"/>
                          <a:sym typeface="Arial Narrow" charset="0"/>
                        </a:rPr>
                        <a:t>Untung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 Narrow" charset="0"/>
                          <a:sym typeface="Arial Narrow" charset="0"/>
                        </a:rPr>
                        <a:t> 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19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 Narrow" charset="0"/>
                          <a:sym typeface="Arial Narrow" charset="0"/>
                        </a:rPr>
                        <a:t>Menyimpan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Arial Narrow" charset="0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2639"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 Narrow" charset="0"/>
                          <a:sym typeface="Arial Narrow" charset="0"/>
                        </a:rPr>
                        <a:t>Potensi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 Narrow" charset="0"/>
                          <a:sym typeface="Arial Narrow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 Narrow" charset="0"/>
                          <a:sym typeface="Arial Narrow" charset="0"/>
                        </a:rPr>
                        <a:t>Risiko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Arial Narrow" charset="0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 Narrow" charset="0"/>
                          <a:sym typeface="Arial Narrow" charset="0"/>
                        </a:rPr>
                        <a:t>Ada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 Narrow" charset="0"/>
                          <a:sym typeface="Arial Narrow" charset="0"/>
                        </a:rPr>
                        <a:t>risiko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Arial Narrow" charset="0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19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 Narrow" charset="0"/>
                          <a:sym typeface="Arial Narrow" charset="0"/>
                        </a:rPr>
                        <a:t>Relatif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 Narrow" charset="0"/>
                          <a:sym typeface="Arial Narrow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 Narrow" charset="0"/>
                          <a:sym typeface="Arial Narrow" charset="0"/>
                        </a:rPr>
                        <a:t>tidak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 Narrow" charset="0"/>
                          <a:sym typeface="Arial Narrow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 Narrow" charset="0"/>
                          <a:sym typeface="Arial Narrow" charset="0"/>
                        </a:rPr>
                        <a:t>ada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 Narrow" charset="0"/>
                          <a:sym typeface="Arial Narrow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 Narrow" charset="0"/>
                          <a:sym typeface="Arial Narrow" charset="0"/>
                        </a:rPr>
                        <a:t>risiko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Arial Narrow" charset="0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2639"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 Narrow" charset="0"/>
                          <a:sym typeface="Arial Narrow" charset="0"/>
                        </a:rPr>
                        <a:t>Jenis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 Narrow" charset="0"/>
                          <a:sym typeface="Arial Narrow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 Narrow" charset="0"/>
                          <a:sym typeface="Arial Narrow" charset="0"/>
                        </a:rPr>
                        <a:t>Transaksi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Arial Narrow" charset="0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 Narrow" charset="0"/>
                          <a:sym typeface="Arial Narrow" charset="0"/>
                        </a:rPr>
                        <a:t>Jual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 Narrow" charset="0"/>
                          <a:sym typeface="Arial Narrow" charset="0"/>
                        </a:rPr>
                        <a:t> -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 Narrow" charset="0"/>
                          <a:sym typeface="Arial Narrow" charset="0"/>
                        </a:rPr>
                        <a:t>beli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Arial Narrow" charset="0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19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 Narrow" charset="0"/>
                          <a:sym typeface="Arial Narrow" charset="0"/>
                        </a:rPr>
                        <a:t>Simpan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 Narrow" charset="0"/>
                          <a:sym typeface="Arial Narrow" charset="0"/>
                        </a:rPr>
                        <a:t> -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 Narrow" charset="0"/>
                          <a:sym typeface="Arial Narrow" charset="0"/>
                        </a:rPr>
                        <a:t>pinjam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Arial Narrow" charset="0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0251"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 Narrow" charset="0"/>
                          <a:sym typeface="Arial Narrow" charset="0"/>
                        </a:rPr>
                        <a:t>Tempat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 Narrow" charset="0"/>
                          <a:sym typeface="Arial Narrow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 Narrow" charset="0"/>
                          <a:sym typeface="Arial Narrow" charset="0"/>
                        </a:rPr>
                        <a:t>Transaksi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Arial Narrow" charset="0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 Narrow" charset="0"/>
                          <a:sym typeface="Arial Narrow" charset="0"/>
                        </a:rPr>
                        <a:t>Pasar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 Narrow" charset="0"/>
                          <a:sym typeface="Arial Narrow" charset="0"/>
                        </a:rPr>
                        <a:t> Modal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19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Arial Narrow" charset="0"/>
                          <a:sym typeface="Arial Narrow" charset="0"/>
                        </a:rPr>
                        <a:t>Perbankan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Arial Narrow" charset="0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defRPr/>
            </a:pP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Melihat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Mutasi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Efek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56350"/>
            <a:ext cx="2311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8F11F6F-66BF-474B-B012-46656B46BD74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30724" name="Picture 1" descr="SNAGHTML5a362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9274837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defRPr/>
            </a:pP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Melihat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Transaksi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56350"/>
            <a:ext cx="2311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AB402E9-35ED-481D-9E47-6FE2C5A288C3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14400"/>
            <a:ext cx="9592998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305" y="179387"/>
            <a:ext cx="9059591" cy="68580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Melihat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 Netting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Hak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KewajibanTransaksi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56350"/>
            <a:ext cx="2311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D36FE8C-C1A0-47BE-AF59-16D40DE49260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602" y="995362"/>
            <a:ext cx="9592998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defRPr/>
            </a:pP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Melihat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Saldo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Dana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56350"/>
            <a:ext cx="2311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5F5C2E1-E260-4AD8-A914-AC4AFB123806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33796" name="Picture 2" descr="SNAGHTML66b29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020" y="1219200"/>
            <a:ext cx="8772658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defRPr/>
            </a:pP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Melihat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Mutasi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Dana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56350"/>
            <a:ext cx="2311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D9AA247-42DD-439C-BE5D-6472FCB6BCCD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9278276" cy="390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AKSes</a:t>
            </a:r>
            <a:r>
              <a:rPr lang="en-AU" dirty="0"/>
              <a:t> via ATM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63995" y="1077608"/>
            <a:ext cx="6085817" cy="2491767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sz="2400" b="1" dirty="0" err="1"/>
              <a:t>Pengembangan</a:t>
            </a:r>
            <a:r>
              <a:rPr lang="en-US" sz="2400" b="1" dirty="0"/>
              <a:t> </a:t>
            </a:r>
            <a:r>
              <a:rPr lang="en-US" sz="2400" b="1" dirty="0" err="1"/>
              <a:t>Fasilitas</a:t>
            </a:r>
            <a:r>
              <a:rPr lang="en-US" sz="2400" b="1" dirty="0"/>
              <a:t> </a:t>
            </a:r>
            <a:r>
              <a:rPr lang="en-US" sz="2400" b="1" dirty="0" err="1"/>
              <a:t>AKSes</a:t>
            </a:r>
            <a:endParaRPr lang="en-US" sz="2400" b="1" dirty="0"/>
          </a:p>
          <a:p>
            <a:pPr marL="0">
              <a:buNone/>
              <a:defRPr/>
            </a:pPr>
            <a:r>
              <a:rPr lang="en-US" sz="2000" dirty="0" err="1">
                <a:sym typeface="Wingdings" pitchFamily="2" charset="2"/>
              </a:rPr>
              <a:t>Fasilitas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AKSes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terintegrasi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dengan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jaringan</a:t>
            </a:r>
            <a:r>
              <a:rPr lang="en-US" sz="2000" dirty="0">
                <a:sym typeface="Wingdings" pitchFamily="2" charset="2"/>
              </a:rPr>
              <a:t> ATM:</a:t>
            </a:r>
          </a:p>
          <a:p>
            <a:pPr marL="0">
              <a:buFontTx/>
              <a:buChar char="-"/>
              <a:defRPr/>
            </a:pPr>
            <a:r>
              <a:rPr lang="en-US" sz="2000" dirty="0">
                <a:sym typeface="Wingdings" pitchFamily="2" charset="2"/>
              </a:rPr>
              <a:t>Bank </a:t>
            </a:r>
            <a:r>
              <a:rPr lang="en-US" sz="2000" dirty="0" err="1">
                <a:sym typeface="Wingdings" pitchFamily="2" charset="2"/>
              </a:rPr>
              <a:t>Permata</a:t>
            </a:r>
            <a:endParaRPr lang="en-US" sz="2000" dirty="0">
              <a:sym typeface="Wingdings" pitchFamily="2" charset="2"/>
            </a:endParaRPr>
          </a:p>
          <a:p>
            <a:pPr marL="0">
              <a:buFontTx/>
              <a:buChar char="-"/>
              <a:defRPr/>
            </a:pPr>
            <a:r>
              <a:rPr lang="en-US" sz="2000" dirty="0">
                <a:sym typeface="Wingdings" pitchFamily="2" charset="2"/>
              </a:rPr>
              <a:t>Bank </a:t>
            </a:r>
            <a:r>
              <a:rPr lang="en-US" sz="2000" dirty="0" err="1">
                <a:sym typeface="Wingdings" pitchFamily="2" charset="2"/>
              </a:rPr>
              <a:t>Mandiri</a:t>
            </a:r>
            <a:endParaRPr lang="en-US" sz="2000" dirty="0">
              <a:sym typeface="Wingdings" pitchFamily="2" charset="2"/>
            </a:endParaRPr>
          </a:p>
          <a:p>
            <a:pPr marL="0">
              <a:buFontTx/>
              <a:buChar char="-"/>
              <a:defRPr/>
            </a:pPr>
            <a:r>
              <a:rPr lang="en-US" sz="2000" dirty="0">
                <a:sym typeface="Wingdings" pitchFamily="2" charset="2"/>
              </a:rPr>
              <a:t>Bank Central Asia</a:t>
            </a:r>
          </a:p>
          <a:p>
            <a:pPr marL="0">
              <a:buFontTx/>
              <a:buChar char="-"/>
              <a:defRPr/>
            </a:pPr>
            <a:r>
              <a:rPr lang="en-US" sz="2000" dirty="0">
                <a:sym typeface="Wingdings" pitchFamily="2" charset="2"/>
              </a:rPr>
              <a:t>Bank CIMB </a:t>
            </a:r>
            <a:r>
              <a:rPr lang="en-US" sz="2000" dirty="0" err="1">
                <a:sym typeface="Wingdings" pitchFamily="2" charset="2"/>
              </a:rPr>
              <a:t>Niaga</a:t>
            </a:r>
            <a:endParaRPr lang="en-US" sz="2000" dirty="0">
              <a:sym typeface="Wingdings" pitchFamily="2" charset="2"/>
            </a:endParaRPr>
          </a:p>
          <a:p>
            <a:pPr marL="344487" indent="0">
              <a:buNone/>
              <a:defRPr/>
            </a:pPr>
            <a:endParaRPr lang="en-US" sz="2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3276600" y="2822756"/>
            <a:ext cx="5197374" cy="3031801"/>
            <a:chOff x="3048000" y="2867815"/>
            <a:chExt cx="5197374" cy="3031801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3048000" y="2867815"/>
              <a:ext cx="5197374" cy="3031801"/>
              <a:chOff x="1600200" y="1600200"/>
              <a:chExt cx="6400800" cy="4045307"/>
            </a:xfrm>
          </p:grpSpPr>
          <p:pic>
            <p:nvPicPr>
              <p:cNvPr id="8" name="Picture 2" descr="http://www.bankmandiri.co.id/demo/atm/image/screen0.gif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600200" y="1600200"/>
                <a:ext cx="6400800" cy="4045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Rectangle 8"/>
              <p:cNvSpPr/>
              <p:nvPr/>
            </p:nvSpPr>
            <p:spPr>
              <a:xfrm>
                <a:off x="2376488" y="1806593"/>
                <a:ext cx="4729162" cy="3657923"/>
              </a:xfrm>
              <a:prstGeom prst="rect">
                <a:avLst/>
              </a:prstGeom>
              <a:solidFill>
                <a:srgbClr val="00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0" name="TextBox 7"/>
            <p:cNvSpPr txBox="1">
              <a:spLocks noChangeArrowheads="1"/>
            </p:cNvSpPr>
            <p:nvPr/>
          </p:nvSpPr>
          <p:spPr bwMode="auto">
            <a:xfrm>
              <a:off x="5488634" y="4760822"/>
              <a:ext cx="1982490" cy="340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600" b="1" dirty="0" err="1">
                  <a:solidFill>
                    <a:schemeClr val="bg1"/>
                  </a:solidFill>
                </a:rPr>
                <a:t>Informasi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</a:rPr>
                <a:t>Saldo</a:t>
              </a:r>
              <a:r>
                <a:rPr lang="en-US" sz="1600" b="1" dirty="0">
                  <a:solidFill>
                    <a:schemeClr val="bg1"/>
                  </a:solidFill>
                </a:rPr>
                <a:t> RDN</a:t>
              </a:r>
            </a:p>
          </p:txBody>
        </p:sp>
        <p:sp>
          <p:nvSpPr>
            <p:cNvPr id="11" name="TextBox 8"/>
            <p:cNvSpPr txBox="1">
              <a:spLocks noChangeArrowheads="1"/>
            </p:cNvSpPr>
            <p:nvPr/>
          </p:nvSpPr>
          <p:spPr bwMode="auto">
            <a:xfrm>
              <a:off x="3678337" y="4355033"/>
              <a:ext cx="1958268" cy="340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 err="1">
                  <a:solidFill>
                    <a:schemeClr val="bg1"/>
                  </a:solidFill>
                </a:rPr>
                <a:t>Informasi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</a:rPr>
                <a:t>Saldo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</a:rPr>
                <a:t>Efek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9"/>
            <p:cNvSpPr txBox="1">
              <a:spLocks noChangeArrowheads="1"/>
            </p:cNvSpPr>
            <p:nvPr/>
          </p:nvSpPr>
          <p:spPr bwMode="auto">
            <a:xfrm>
              <a:off x="5516287" y="5161042"/>
              <a:ext cx="1999978" cy="340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600" b="1" dirty="0" err="1">
                  <a:solidFill>
                    <a:schemeClr val="bg1"/>
                  </a:solidFill>
                </a:rPr>
                <a:t>Penarikan</a:t>
              </a:r>
              <a:r>
                <a:rPr lang="en-US" sz="1600" b="1" dirty="0">
                  <a:solidFill>
                    <a:schemeClr val="bg1"/>
                  </a:solidFill>
                </a:rPr>
                <a:t> Dana RDN</a:t>
              </a:r>
            </a:p>
          </p:txBody>
        </p:sp>
        <p:sp>
          <p:nvSpPr>
            <p:cNvPr id="13" name="TextBox 10"/>
            <p:cNvSpPr txBox="1">
              <a:spLocks noChangeArrowheads="1"/>
            </p:cNvSpPr>
            <p:nvPr/>
          </p:nvSpPr>
          <p:spPr bwMode="auto">
            <a:xfrm>
              <a:off x="4831523" y="3100354"/>
              <a:ext cx="1665889" cy="482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 err="1">
                  <a:solidFill>
                    <a:schemeClr val="bg1"/>
                  </a:solidFill>
                </a:rPr>
                <a:t>AKSes</a:t>
              </a:r>
              <a:r>
                <a:rPr lang="en-US" sz="2800" b="1" dirty="0">
                  <a:solidFill>
                    <a:schemeClr val="bg1"/>
                  </a:solidFill>
                </a:rPr>
                <a:t> KSEI</a:t>
              </a:r>
            </a:p>
          </p:txBody>
        </p:sp>
        <p:sp>
          <p:nvSpPr>
            <p:cNvPr id="14" name="TextBox 7"/>
            <p:cNvSpPr txBox="1">
              <a:spLocks noChangeArrowheads="1"/>
            </p:cNvSpPr>
            <p:nvPr/>
          </p:nvSpPr>
          <p:spPr bwMode="auto">
            <a:xfrm>
              <a:off x="3679875" y="3997209"/>
              <a:ext cx="2019355" cy="340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 err="1">
                  <a:solidFill>
                    <a:schemeClr val="bg1"/>
                  </a:solidFill>
                </a:rPr>
                <a:t>Registrasi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</a:rPr>
                <a:t>AKSes</a:t>
              </a:r>
              <a:r>
                <a:rPr lang="en-US" sz="1600" b="1" dirty="0">
                  <a:solidFill>
                    <a:schemeClr val="bg1"/>
                  </a:solidFill>
                </a:rPr>
                <a:t> KSEI</a:t>
              </a:r>
            </a:p>
          </p:txBody>
        </p:sp>
      </p:grp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652586" y="4962962"/>
            <a:ext cx="25081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31800" indent="-358775" algn="r" eaLnBrk="1" hangingPunct="1">
              <a:buClr>
                <a:srgbClr val="7A1719"/>
              </a:buClr>
              <a:buSzPct val="120000"/>
            </a:pPr>
            <a:r>
              <a:rPr lang="en-US" sz="1600" dirty="0" err="1">
                <a:solidFill>
                  <a:srgbClr val="000000"/>
                </a:solidFill>
              </a:rPr>
              <a:t>Tampilan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Akses</a:t>
            </a:r>
            <a:r>
              <a:rPr lang="en-US" sz="1600" dirty="0">
                <a:solidFill>
                  <a:srgbClr val="000000"/>
                </a:solidFill>
              </a:rPr>
              <a:t> Via ATM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Menu </a:t>
            </a:r>
            <a:r>
              <a:rPr lang="en-US" sz="1600" dirty="0" err="1">
                <a:solidFill>
                  <a:srgbClr val="000000"/>
                </a:solidFill>
              </a:rPr>
              <a:t>Umum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3600" dirty="0" err="1"/>
              <a:t>Rekening</a:t>
            </a:r>
            <a:r>
              <a:rPr lang="en-US" sz="3600" dirty="0"/>
              <a:t> Dana </a:t>
            </a:r>
            <a:r>
              <a:rPr lang="en-US" sz="3600" dirty="0" err="1"/>
              <a:t>Nasabah</a:t>
            </a:r>
            <a:endParaRPr lang="en-US" sz="3600" dirty="0"/>
          </a:p>
        </p:txBody>
      </p:sp>
      <p:sp>
        <p:nvSpPr>
          <p:cNvPr id="16387" name="Slide Number Placeholder 1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594600" y="6356350"/>
            <a:ext cx="2311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3D82AFC-138B-47A3-839A-EE85537E3DFB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Text Placeholder 7"/>
          <p:cNvSpPr txBox="1">
            <a:spLocks/>
          </p:cNvSpPr>
          <p:nvPr/>
        </p:nvSpPr>
        <p:spPr bwMode="auto">
          <a:xfrm>
            <a:off x="990600" y="1981200"/>
            <a:ext cx="8001000" cy="1303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err="1"/>
              <a:t>Rekening</a:t>
            </a:r>
            <a:r>
              <a:rPr lang="en-US" sz="2800" dirty="0"/>
              <a:t> Dana </a:t>
            </a:r>
            <a:r>
              <a:rPr lang="en-US" sz="2800" dirty="0" err="1"/>
              <a:t>Nasabah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rekening</a:t>
            </a:r>
            <a:r>
              <a:rPr lang="en-US" sz="2800" dirty="0"/>
              <a:t> </a:t>
            </a:r>
            <a:r>
              <a:rPr lang="en-US" sz="2800" dirty="0" err="1"/>
              <a:t>atas</a:t>
            </a:r>
            <a:r>
              <a:rPr lang="en-US" sz="2800" dirty="0"/>
              <a:t> </a:t>
            </a:r>
            <a:r>
              <a:rPr lang="en-US" sz="2800" dirty="0" err="1"/>
              <a:t>nama</a:t>
            </a:r>
            <a:r>
              <a:rPr lang="en-US" sz="2800" dirty="0"/>
              <a:t> </a:t>
            </a:r>
            <a:r>
              <a:rPr lang="en-US" sz="2800" dirty="0" err="1"/>
              <a:t>nasabah</a:t>
            </a:r>
            <a:r>
              <a:rPr lang="en-US" sz="2800" dirty="0"/>
              <a:t> yang </a:t>
            </a:r>
            <a:r>
              <a:rPr lang="en-US" sz="2800" dirty="0" err="1"/>
              <a:t>disimpan</a:t>
            </a:r>
            <a:r>
              <a:rPr lang="en-US" sz="2800" dirty="0"/>
              <a:t> di Bank yang </a:t>
            </a:r>
            <a:r>
              <a:rPr lang="en-US" sz="2800" dirty="0" err="1"/>
              <a:t>terpisah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rekening</a:t>
            </a:r>
            <a:r>
              <a:rPr lang="en-US" sz="2800" dirty="0"/>
              <a:t> Perusahaan </a:t>
            </a:r>
            <a:r>
              <a:rPr lang="en-US" sz="2800" dirty="0" err="1"/>
              <a:t>Efek</a:t>
            </a:r>
            <a:r>
              <a:rPr lang="en-US" sz="2800" dirty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3631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0375" y="1170341"/>
            <a:ext cx="8565846" cy="27497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9458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7733" y="5195212"/>
            <a:ext cx="1820288" cy="59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9181" y="5418122"/>
            <a:ext cx="1011739" cy="29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1501" y="4538107"/>
            <a:ext cx="1234170" cy="56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46781" y="5412744"/>
            <a:ext cx="1164139" cy="35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1920" y="5443213"/>
            <a:ext cx="1981200" cy="279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9024" y="4538107"/>
            <a:ext cx="1348624" cy="68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 Administrator RDN*)</a:t>
            </a:r>
          </a:p>
        </p:txBody>
      </p:sp>
      <p:sp>
        <p:nvSpPr>
          <p:cNvPr id="19465" name="Rectangle 2"/>
          <p:cNvSpPr>
            <a:spLocks noChangeArrowheads="1"/>
          </p:cNvSpPr>
          <p:nvPr/>
        </p:nvSpPr>
        <p:spPr bwMode="auto">
          <a:xfrm>
            <a:off x="6272156" y="3429864"/>
            <a:ext cx="2508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31800" indent="-358775" algn="r" eaLnBrk="1" hangingPunct="1">
              <a:buClr>
                <a:srgbClr val="7A1719"/>
              </a:buClr>
              <a:buSzPct val="120000"/>
            </a:pPr>
            <a:r>
              <a:rPr lang="en-US" dirty="0">
                <a:solidFill>
                  <a:srgbClr val="000000"/>
                </a:solidFill>
              </a:rPr>
              <a:t>*) Per </a:t>
            </a:r>
            <a:r>
              <a:rPr lang="en-US" dirty="0" err="1">
                <a:solidFill>
                  <a:srgbClr val="000000"/>
                </a:solidFill>
              </a:rPr>
              <a:t>Februari</a:t>
            </a:r>
            <a:r>
              <a:rPr lang="en-US" dirty="0">
                <a:solidFill>
                  <a:srgbClr val="000000"/>
                </a:solidFill>
              </a:rPr>
              <a:t> 2016</a:t>
            </a:r>
          </a:p>
        </p:txBody>
      </p:sp>
      <p:sp>
        <p:nvSpPr>
          <p:cNvPr id="2" name="Rectangle 1"/>
          <p:cNvSpPr/>
          <p:nvPr/>
        </p:nvSpPr>
        <p:spPr>
          <a:xfrm>
            <a:off x="1389181" y="1522764"/>
            <a:ext cx="71451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pc="4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</a:rPr>
              <a:t>Kerja</a:t>
            </a:r>
            <a:r>
              <a:rPr lang="en-US" sz="2000" spc="4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spc="4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</a:rPr>
              <a:t>sama</a:t>
            </a:r>
            <a:r>
              <a:rPr lang="en-US" sz="2000" spc="4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</a:rPr>
              <a:t> KSEI </a:t>
            </a:r>
            <a:r>
              <a:rPr lang="en-US" sz="2000" spc="4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</a:rPr>
              <a:t>dengan</a:t>
            </a:r>
            <a:r>
              <a:rPr lang="en-US" sz="2000" spc="4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</a:rPr>
              <a:t> Bank Administrator RDN: </a:t>
            </a:r>
          </a:p>
          <a:p>
            <a:pPr marL="342900" indent="-342900">
              <a:buFontTx/>
              <a:buChar char="-"/>
            </a:pPr>
            <a:r>
              <a:rPr lang="en-US" sz="2000" spc="4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</a:rPr>
              <a:t>Bank BCA</a:t>
            </a:r>
          </a:p>
          <a:p>
            <a:pPr marL="342900" indent="-342900">
              <a:buFontTx/>
              <a:buChar char="-"/>
            </a:pPr>
            <a:r>
              <a:rPr lang="en-US" sz="2000" spc="4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</a:rPr>
              <a:t>Bank CIMB </a:t>
            </a:r>
            <a:r>
              <a:rPr lang="en-US" sz="2000" spc="4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</a:rPr>
              <a:t>Niaga</a:t>
            </a:r>
            <a:endParaRPr lang="en-US" sz="2000" spc="40" dirty="0">
              <a:solidFill>
                <a:srgbClr val="333333"/>
              </a:solidFill>
              <a:latin typeface="+mj-lt"/>
              <a:ea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000" spc="4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</a:rPr>
              <a:t>Bank </a:t>
            </a:r>
            <a:r>
              <a:rPr lang="en-US" sz="2000" spc="4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</a:rPr>
              <a:t>Mandiri</a:t>
            </a:r>
            <a:endParaRPr lang="en-US" sz="2000" spc="40" dirty="0">
              <a:solidFill>
                <a:srgbClr val="333333"/>
              </a:solidFill>
              <a:latin typeface="+mj-lt"/>
              <a:ea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000" spc="4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</a:rPr>
              <a:t>Bank </a:t>
            </a:r>
            <a:r>
              <a:rPr lang="en-US" sz="2000" spc="4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</a:rPr>
              <a:t>Permata</a:t>
            </a:r>
            <a:endParaRPr lang="en-US" sz="2000" spc="40" dirty="0">
              <a:solidFill>
                <a:srgbClr val="333333"/>
              </a:solidFill>
              <a:latin typeface="+mj-lt"/>
              <a:ea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000" spc="4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</a:rPr>
              <a:t>Bank BRI </a:t>
            </a:r>
          </a:p>
        </p:txBody>
      </p:sp>
      <p:sp>
        <p:nvSpPr>
          <p:cNvPr id="3" name="AutoShape 2" descr="Image result for logo bca syaria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1114" y="4538107"/>
            <a:ext cx="1767340" cy="7753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/>
          <a:srcRect l="15774" r="11667"/>
          <a:stretch/>
        </p:blipFill>
        <p:spPr>
          <a:xfrm>
            <a:off x="5893020" y="4199595"/>
            <a:ext cx="990600" cy="9085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15230" y="4543510"/>
            <a:ext cx="1606191" cy="49943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749118" y="1522856"/>
            <a:ext cx="32572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pc="4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en-US" sz="2000" spc="4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</a:rPr>
              <a:t>Bank BNI </a:t>
            </a:r>
          </a:p>
          <a:p>
            <a:pPr marL="342900" indent="-342900">
              <a:buFontTx/>
              <a:buChar char="-"/>
            </a:pPr>
            <a:r>
              <a:rPr lang="en-US" sz="2000" spc="4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</a:rPr>
              <a:t>Bank </a:t>
            </a:r>
            <a:r>
              <a:rPr lang="en-US" sz="2000" spc="4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</a:rPr>
              <a:t>Sinarmas</a:t>
            </a:r>
            <a:r>
              <a:rPr lang="en-US" sz="2000" spc="4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</a:rPr>
              <a:t>, </a:t>
            </a:r>
          </a:p>
          <a:p>
            <a:pPr marL="342900" indent="-342900">
              <a:buFontTx/>
              <a:buChar char="-"/>
            </a:pPr>
            <a:r>
              <a:rPr lang="en-US" sz="2000" spc="4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</a:rPr>
              <a:t>Bank BCA </a:t>
            </a:r>
            <a:r>
              <a:rPr lang="en-US" sz="2000" spc="4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</a:rPr>
              <a:t>Syariah</a:t>
            </a:r>
            <a:r>
              <a:rPr lang="en-US" sz="2000" spc="4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en-US" sz="2000" spc="4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</a:rPr>
              <a:t>Bank </a:t>
            </a:r>
            <a:r>
              <a:rPr lang="en-US" sz="2000" spc="4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</a:rPr>
              <a:t>Syariah</a:t>
            </a:r>
            <a:r>
              <a:rPr lang="en-US" sz="2000" spc="4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spc="4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</a:rPr>
              <a:t>Mandiri</a:t>
            </a:r>
            <a:endParaRPr lang="en-A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975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b="1" dirty="0" err="1">
                <a:latin typeface="+mn-lt"/>
                <a:ea typeface="Meiryo UI" panose="020B0604030504040204" pitchFamily="34" charset="-128"/>
                <a:cs typeface="Leelawadee" panose="020B0502040204020203" pitchFamily="34" charset="-34"/>
              </a:rPr>
              <a:t>Menabung</a:t>
            </a:r>
            <a:r>
              <a:rPr lang="en-AU" sz="3200" b="1" dirty="0">
                <a:latin typeface="+mn-lt"/>
                <a:ea typeface="Meiryo UI" panose="020B0604030504040204" pitchFamily="34" charset="-128"/>
                <a:cs typeface="Leelawadee" panose="020B0502040204020203" pitchFamily="34" charset="-34"/>
              </a:rPr>
              <a:t> </a:t>
            </a:r>
            <a:r>
              <a:rPr lang="en-AU" sz="3200" b="1" dirty="0" err="1">
                <a:latin typeface="+mn-lt"/>
                <a:ea typeface="Meiryo UI" panose="020B0604030504040204" pitchFamily="34" charset="-128"/>
                <a:cs typeface="Leelawadee" panose="020B0502040204020203" pitchFamily="34" charset="-34"/>
              </a:rPr>
              <a:t>atau</a:t>
            </a:r>
            <a:r>
              <a:rPr lang="en-AU" sz="3200" b="1" dirty="0">
                <a:latin typeface="+mn-lt"/>
                <a:ea typeface="Meiryo UI" panose="020B0604030504040204" pitchFamily="34" charset="-128"/>
                <a:cs typeface="Leelawadee" panose="020B0502040204020203" pitchFamily="34" charset="-34"/>
              </a:rPr>
              <a:t> </a:t>
            </a:r>
            <a:r>
              <a:rPr lang="en-AU" sz="3200" b="1" dirty="0" err="1">
                <a:latin typeface="+mn-lt"/>
                <a:ea typeface="Meiryo UI" panose="020B0604030504040204" pitchFamily="34" charset="-128"/>
                <a:cs typeface="Leelawadee" panose="020B0502040204020203" pitchFamily="34" charset="-34"/>
              </a:rPr>
              <a:t>Investasi</a:t>
            </a:r>
            <a:r>
              <a:rPr lang="en-AU" sz="3200" b="1" dirty="0">
                <a:latin typeface="+mn-lt"/>
                <a:ea typeface="Meiryo UI" panose="020B0604030504040204" pitchFamily="34" charset="-128"/>
                <a:cs typeface="Leelawadee" panose="020B0502040204020203" pitchFamily="34" charset="-34"/>
              </a:rPr>
              <a:t>?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3581400" y="685800"/>
            <a:ext cx="5717489" cy="55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+mn-lt"/>
                <a:cs typeface="Leelawadee" panose="020B0502040204020203" pitchFamily="34" charset="-34"/>
              </a:rPr>
              <a:t>Rp100.000 </a:t>
            </a:r>
            <a:r>
              <a:rPr lang="en-US" sz="1800" b="1" dirty="0" err="1">
                <a:solidFill>
                  <a:schemeClr val="bg2">
                    <a:lumMod val="25000"/>
                  </a:schemeClr>
                </a:solidFill>
                <a:latin typeface="+mn-lt"/>
                <a:cs typeface="Leelawadee" panose="020B0502040204020203" pitchFamily="34" charset="-34"/>
              </a:rPr>
              <a:t>Anda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+mn-lt"/>
                <a:cs typeface="Leelawadee" panose="020B0502040204020203" pitchFamily="34" charset="-34"/>
              </a:rPr>
              <a:t> </a:t>
            </a:r>
            <a:r>
              <a:rPr lang="en-US" sz="1800" b="1" dirty="0" err="1">
                <a:solidFill>
                  <a:schemeClr val="bg2">
                    <a:lumMod val="25000"/>
                  </a:schemeClr>
                </a:solidFill>
                <a:latin typeface="+mn-lt"/>
                <a:cs typeface="Leelawadee" panose="020B0502040204020203" pitchFamily="34" charset="-34"/>
              </a:rPr>
              <a:t>menjadi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+mn-lt"/>
                <a:cs typeface="Leelawadee" panose="020B0502040204020203" pitchFamily="34" charset="-34"/>
              </a:rPr>
              <a:t> </a:t>
            </a:r>
            <a:r>
              <a:rPr lang="en-US" sz="1800" b="1" dirty="0" err="1">
                <a:solidFill>
                  <a:schemeClr val="bg2">
                    <a:lumMod val="25000"/>
                  </a:schemeClr>
                </a:solidFill>
                <a:latin typeface="+mn-lt"/>
                <a:cs typeface="Leelawadee" panose="020B0502040204020203" pitchFamily="34" charset="-34"/>
              </a:rPr>
              <a:t>berapa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+mn-lt"/>
                <a:cs typeface="Leelawadee" panose="020B0502040204020203" pitchFamily="34" charset="-34"/>
              </a:rPr>
              <a:t>?</a:t>
            </a:r>
          </a:p>
        </p:txBody>
      </p:sp>
      <p:grpSp>
        <p:nvGrpSpPr>
          <p:cNvPr id="6" name="Grup 5"/>
          <p:cNvGrpSpPr/>
          <p:nvPr/>
        </p:nvGrpSpPr>
        <p:grpSpPr>
          <a:xfrm>
            <a:off x="648686" y="1143000"/>
            <a:ext cx="8076842" cy="4902358"/>
            <a:chOff x="742166" y="1447801"/>
            <a:chExt cx="8076842" cy="4902358"/>
          </a:xfrm>
        </p:grpSpPr>
        <p:grpSp>
          <p:nvGrpSpPr>
            <p:cNvPr id="7" name="Group 33"/>
            <p:cNvGrpSpPr/>
            <p:nvPr/>
          </p:nvGrpSpPr>
          <p:grpSpPr>
            <a:xfrm>
              <a:off x="853833" y="4826072"/>
              <a:ext cx="7965175" cy="1524087"/>
              <a:chOff x="543986" y="4660342"/>
              <a:chExt cx="8628940" cy="1788686"/>
            </a:xfrm>
          </p:grpSpPr>
          <p:sp>
            <p:nvSpPr>
              <p:cNvPr id="9" name="Rounded Rectangular Callout 36"/>
              <p:cNvSpPr/>
              <p:nvPr/>
            </p:nvSpPr>
            <p:spPr>
              <a:xfrm>
                <a:off x="2780059" y="5279841"/>
                <a:ext cx="1031363" cy="1150855"/>
              </a:xfrm>
              <a:prstGeom prst="wedgeRoundRectCallout">
                <a:avLst/>
              </a:prstGeom>
              <a:solidFill>
                <a:srgbClr val="C0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40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10" name="Rounded Rectangular Callout 37"/>
              <p:cNvSpPr/>
              <p:nvPr/>
            </p:nvSpPr>
            <p:spPr>
              <a:xfrm>
                <a:off x="5701490" y="5279841"/>
                <a:ext cx="1031363" cy="1169187"/>
              </a:xfrm>
              <a:prstGeom prst="wedgeRoundRectCallout">
                <a:avLst/>
              </a:prstGeom>
              <a:solidFill>
                <a:srgbClr val="D094D6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40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11" name="Rounded Rectangular Callout 38"/>
              <p:cNvSpPr/>
              <p:nvPr/>
            </p:nvSpPr>
            <p:spPr>
              <a:xfrm>
                <a:off x="4240774" y="5279841"/>
                <a:ext cx="1031363" cy="1046359"/>
              </a:xfrm>
              <a:prstGeom prst="wedgeRoundRectCallout">
                <a:avLst/>
              </a:prstGeom>
              <a:solidFill>
                <a:srgbClr val="5FB557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40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12" name="Rounded Rectangular Callout 39"/>
              <p:cNvSpPr/>
              <p:nvPr/>
            </p:nvSpPr>
            <p:spPr>
              <a:xfrm>
                <a:off x="7162205" y="5279840"/>
                <a:ext cx="1031363" cy="1046357"/>
              </a:xfrm>
              <a:prstGeom prst="wedgeRoundRectCallout">
                <a:avLst/>
              </a:prstGeom>
              <a:solidFill>
                <a:srgbClr val="0070C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40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14" name="Rounded Rectangular Callout 41"/>
              <p:cNvSpPr/>
              <p:nvPr/>
            </p:nvSpPr>
            <p:spPr>
              <a:xfrm>
                <a:off x="1319341" y="5279842"/>
                <a:ext cx="1031363" cy="1046359"/>
              </a:xfrm>
              <a:prstGeom prst="wedgeRoundRectCallout">
                <a:avLst/>
              </a:prstGeom>
              <a:solidFill>
                <a:srgbClr val="4F81BD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40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15" name="TextBox 42"/>
              <p:cNvSpPr txBox="1"/>
              <p:nvPr/>
            </p:nvSpPr>
            <p:spPr>
              <a:xfrm>
                <a:off x="1236633" y="5486907"/>
                <a:ext cx="1276166" cy="6140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400" b="1" dirty="0">
                    <a:solidFill>
                      <a:schemeClr val="bg1"/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Tabungan</a:t>
                </a:r>
              </a:p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2</a:t>
                </a:r>
                <a:r>
                  <a:rPr lang="id-ID" sz="1400" b="1" dirty="0">
                    <a:solidFill>
                      <a:schemeClr val="bg1"/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,</a:t>
                </a:r>
                <a:r>
                  <a:rPr lang="en-US" sz="1400" b="1" dirty="0">
                    <a:solidFill>
                      <a:schemeClr val="bg1"/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42</a:t>
                </a:r>
                <a:r>
                  <a:rPr lang="en-AU" sz="1400" b="1" dirty="0">
                    <a:solidFill>
                      <a:schemeClr val="bg1"/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%</a:t>
                </a:r>
              </a:p>
            </p:txBody>
          </p:sp>
          <p:sp>
            <p:nvSpPr>
              <p:cNvPr id="16" name="TextBox 43"/>
              <p:cNvSpPr txBox="1"/>
              <p:nvPr/>
            </p:nvSpPr>
            <p:spPr>
              <a:xfrm>
                <a:off x="2643402" y="5486907"/>
                <a:ext cx="1276166" cy="6140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400" b="1" dirty="0" err="1">
                    <a:solidFill>
                      <a:schemeClr val="bg1"/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Deposito</a:t>
                </a:r>
                <a:endParaRPr lang="en-AU" sz="1400" b="1" dirty="0">
                  <a:solidFill>
                    <a:schemeClr val="bg1"/>
                  </a:solidFill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  <a:p>
                <a:pPr algn="ctr"/>
                <a:r>
                  <a:rPr lang="en-AU" sz="1400" b="1" dirty="0">
                    <a:solidFill>
                      <a:schemeClr val="bg1"/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6,91%</a:t>
                </a:r>
              </a:p>
            </p:txBody>
          </p:sp>
          <p:sp>
            <p:nvSpPr>
              <p:cNvPr id="17" name="TextBox 44"/>
              <p:cNvSpPr txBox="1"/>
              <p:nvPr/>
            </p:nvSpPr>
            <p:spPr>
              <a:xfrm>
                <a:off x="4120510" y="5486907"/>
                <a:ext cx="1276166" cy="6140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400" b="1" dirty="0" err="1">
                    <a:solidFill>
                      <a:schemeClr val="bg1"/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Emas</a:t>
                </a:r>
                <a:endParaRPr lang="en-AU" sz="1400" b="1" dirty="0">
                  <a:solidFill>
                    <a:schemeClr val="bg1"/>
                  </a:solidFill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  <a:p>
                <a:pPr algn="ctr"/>
                <a:r>
                  <a:rPr lang="en-US" sz="1400" b="1">
                    <a:solidFill>
                      <a:schemeClr val="bg1"/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7</a:t>
                </a:r>
                <a:r>
                  <a:rPr lang="en-AU" sz="1400" b="1">
                    <a:solidFill>
                      <a:schemeClr val="bg1"/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,76%</a:t>
                </a:r>
                <a:endParaRPr lang="en-AU" sz="1400" b="1" dirty="0">
                  <a:solidFill>
                    <a:schemeClr val="bg1"/>
                  </a:solidFill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18" name="TextBox 45"/>
              <p:cNvSpPr txBox="1"/>
              <p:nvPr/>
            </p:nvSpPr>
            <p:spPr>
              <a:xfrm>
                <a:off x="5587544" y="5486907"/>
                <a:ext cx="1276166" cy="8669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400" b="1" dirty="0" err="1">
                    <a:solidFill>
                      <a:schemeClr val="bg1"/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Obligasi</a:t>
                </a:r>
                <a:r>
                  <a:rPr lang="en-AU" sz="1400" b="1" dirty="0">
                    <a:solidFill>
                      <a:schemeClr val="bg1"/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/>
                </a:r>
                <a:br>
                  <a:rPr lang="en-AU" sz="1400" b="1" dirty="0">
                    <a:solidFill>
                      <a:schemeClr val="bg1"/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</a:br>
                <a:r>
                  <a:rPr lang="en-AU" sz="1400" b="1" dirty="0">
                    <a:solidFill>
                      <a:schemeClr val="bg1"/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Negara</a:t>
                </a:r>
              </a:p>
              <a:p>
                <a:pPr algn="ctr"/>
                <a:r>
                  <a:rPr lang="en-AU" sz="1400" b="1">
                    <a:solidFill>
                      <a:schemeClr val="bg1"/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8,47%</a:t>
                </a:r>
                <a:endParaRPr lang="en-AU" sz="1400" b="1" dirty="0">
                  <a:solidFill>
                    <a:schemeClr val="bg1"/>
                  </a:solidFill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19" name="TextBox 46"/>
              <p:cNvSpPr txBox="1"/>
              <p:nvPr/>
            </p:nvSpPr>
            <p:spPr>
              <a:xfrm>
                <a:off x="7015956" y="5486907"/>
                <a:ext cx="1276166" cy="6140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400" b="1" dirty="0" err="1">
                    <a:solidFill>
                      <a:schemeClr val="bg1"/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Saham</a:t>
                </a:r>
                <a:endParaRPr lang="en-AU" sz="1400" b="1" dirty="0">
                  <a:solidFill>
                    <a:schemeClr val="bg1"/>
                  </a:solidFill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17</a:t>
                </a:r>
                <a:r>
                  <a:rPr lang="en-AU" sz="1400" b="1" dirty="0">
                    <a:solidFill>
                      <a:schemeClr val="bg1"/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,</a:t>
                </a:r>
                <a:r>
                  <a:rPr lang="en-US" sz="1400" b="1" dirty="0">
                    <a:solidFill>
                      <a:schemeClr val="bg1"/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52</a:t>
                </a:r>
                <a:r>
                  <a:rPr lang="en-AU" sz="1400" b="1" dirty="0">
                    <a:solidFill>
                      <a:schemeClr val="bg1"/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%</a:t>
                </a:r>
              </a:p>
            </p:txBody>
          </p:sp>
          <p:sp>
            <p:nvSpPr>
              <p:cNvPr id="22" name="TextBox 49"/>
              <p:cNvSpPr txBox="1"/>
              <p:nvPr/>
            </p:nvSpPr>
            <p:spPr>
              <a:xfrm>
                <a:off x="5828971" y="4660342"/>
                <a:ext cx="3343955" cy="293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AU" sz="1023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Per 30 </a:t>
                </a:r>
                <a:r>
                  <a:rPr lang="en-US" sz="1023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Desember</a:t>
                </a:r>
                <a:r>
                  <a:rPr lang="id-ID" sz="1023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 </a:t>
                </a:r>
                <a:r>
                  <a:rPr lang="en-AU" sz="1023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2016</a:t>
                </a:r>
              </a:p>
            </p:txBody>
          </p:sp>
          <p:sp>
            <p:nvSpPr>
              <p:cNvPr id="23" name="TextBox 50"/>
              <p:cNvSpPr txBox="1"/>
              <p:nvPr/>
            </p:nvSpPr>
            <p:spPr>
              <a:xfrm>
                <a:off x="543986" y="4888789"/>
                <a:ext cx="2723965" cy="3545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AU" sz="1363" b="1" dirty="0">
                    <a:latin typeface="Leelawadee" panose="020B0502040204020203" pitchFamily="34" charset="-34"/>
                    <a:cs typeface="Leelawadee" panose="020B0502040204020203" pitchFamily="34" charset="-34"/>
                  </a:rPr>
                  <a:t>Rata-rata per </a:t>
                </a:r>
                <a:r>
                  <a:rPr lang="en-AU" sz="1363" b="1" dirty="0" err="1">
                    <a:latin typeface="Leelawadee" panose="020B0502040204020203" pitchFamily="34" charset="-34"/>
                    <a:cs typeface="Leelawadee" panose="020B0502040204020203" pitchFamily="34" charset="-34"/>
                  </a:rPr>
                  <a:t>tahun</a:t>
                </a:r>
                <a:endParaRPr lang="en-AU" sz="1363" b="1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</p:grpSp>
        <p:graphicFrame>
          <p:nvGraphicFramePr>
            <p:cNvPr id="8" name="Chart 2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18290642"/>
                </p:ext>
              </p:extLst>
            </p:nvPr>
          </p:nvGraphicFramePr>
          <p:xfrm>
            <a:off x="742166" y="1447801"/>
            <a:ext cx="7638176" cy="3276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952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4191001" y="4649944"/>
            <a:ext cx="1158627" cy="30480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defRPr/>
            </a:pPr>
            <a:r>
              <a:rPr lang="en-US" b="1" dirty="0" err="1">
                <a:latin typeface="+mj-lt"/>
              </a:rPr>
              <a:t>Apa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itu</a:t>
            </a:r>
            <a:r>
              <a:rPr lang="en-US" b="1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Pasar</a:t>
            </a:r>
            <a:r>
              <a:rPr lang="en-US" b="1" dirty="0">
                <a:latin typeface="+mj-lt"/>
              </a:rPr>
              <a:t> Modal ?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56350"/>
            <a:ext cx="2311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408E94D-789B-4F84-8BEC-F9AD16E4254F}" type="slidenum">
              <a:rPr lang="en-SG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/>
              <a:t>7</a:t>
            </a:fld>
            <a:endParaRPr lang="en-SG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6" name="Picture 45" descr="image-build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0939" y="2434298"/>
            <a:ext cx="1668136" cy="2057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7" name="TextBox 46"/>
          <p:cNvSpPr txBox="1"/>
          <p:nvPr/>
        </p:nvSpPr>
        <p:spPr>
          <a:xfrm>
            <a:off x="1405073" y="4355068"/>
            <a:ext cx="13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Perusahaan</a:t>
            </a:r>
            <a:endParaRPr lang="id-ID" b="1" dirty="0">
              <a:latin typeface="+mj-lt"/>
            </a:endParaRPr>
          </a:p>
        </p:txBody>
      </p:sp>
      <p:pic>
        <p:nvPicPr>
          <p:cNvPr id="9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864" y="2930299"/>
            <a:ext cx="1762947" cy="133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TextBox 90"/>
          <p:cNvSpPr txBox="1"/>
          <p:nvPr/>
        </p:nvSpPr>
        <p:spPr>
          <a:xfrm>
            <a:off x="4191000" y="4355068"/>
            <a:ext cx="1376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+mj-lt"/>
              </a:rPr>
              <a:t>Pasar Modal</a:t>
            </a:r>
            <a:endParaRPr lang="id-ID" b="1">
              <a:latin typeface="+mj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431134" y="4355068"/>
            <a:ext cx="959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+mj-lt"/>
              </a:rPr>
              <a:t>Investor</a:t>
            </a:r>
            <a:endParaRPr lang="id-ID" b="1">
              <a:latin typeface="+mj-lt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2093866" y="5033572"/>
            <a:ext cx="5602334" cy="894588"/>
          </a:xfrm>
          <a:prstGeom prst="roundRect">
            <a:avLst>
              <a:gd name="adj" fmla="val 3572"/>
            </a:avLst>
          </a:prstGeom>
          <a:solidFill>
            <a:schemeClr val="bg1"/>
          </a:solidFill>
          <a:ln>
            <a:solidFill>
              <a:srgbClr val="A41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/>
              <a:t>Pengawasan dari regulator (OJK &amp; SRO)</a:t>
            </a:r>
            <a:endParaRPr lang="id-ID"/>
          </a:p>
        </p:txBody>
      </p:sp>
      <p:pic>
        <p:nvPicPr>
          <p:cNvPr id="99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908" y="5140761"/>
            <a:ext cx="852858" cy="65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10"/>
          <p:cNvPicPr>
            <a:picLocks noChangeAspect="1" noChangeArrowheads="1"/>
          </p:cNvPicPr>
          <p:nvPr/>
        </p:nvPicPr>
        <p:blipFill rotWithShape="1">
          <a:blip r:embed="rId5" cstate="print"/>
          <a:srcRect b="19991"/>
          <a:stretch/>
        </p:blipFill>
        <p:spPr bwMode="auto">
          <a:xfrm>
            <a:off x="6204229" y="5232539"/>
            <a:ext cx="1379592" cy="5586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1" name="Picture 5" descr="͉͉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2114" y="5163503"/>
            <a:ext cx="951752" cy="64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11"/>
          <p:cNvPicPr>
            <a:picLocks noChangeAspect="1" noChangeArrowheads="1"/>
          </p:cNvPicPr>
          <p:nvPr/>
        </p:nvPicPr>
        <p:blipFill rotWithShape="1">
          <a:blip r:embed="rId7" cstate="print"/>
          <a:srcRect l="17557" r="15458" b="26272"/>
          <a:stretch/>
        </p:blipFill>
        <p:spPr bwMode="auto">
          <a:xfrm>
            <a:off x="3781008" y="5128910"/>
            <a:ext cx="746084" cy="7209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763492" y="1019452"/>
            <a:ext cx="8380509" cy="1447800"/>
          </a:xfrm>
          <a:prstGeom prst="roundRect">
            <a:avLst>
              <a:gd name="adj" fmla="val 330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ea typeface="PMingLiU" pitchFamily="18" charset="-120"/>
              </a:rPr>
              <a:t>“Mempertemukan pihak yang membutuhkan dana jangka panjang dengan pihak yang membutuhkan sarana investasi pada produk keuangan (saham, obligasi, reksa dana dan lain-lain)”</a:t>
            </a:r>
            <a:endParaRPr lang="en-US" sz="2000" b="1" dirty="0">
              <a:solidFill>
                <a:schemeClr val="tx1"/>
              </a:solidFill>
              <a:ea typeface="PMingLiU" pitchFamily="18" charset="-120"/>
            </a:endParaRPr>
          </a:p>
        </p:txBody>
      </p:sp>
      <p:sp>
        <p:nvSpPr>
          <p:cNvPr id="5" name="Isosceles Triangle 4"/>
          <p:cNvSpPr/>
          <p:nvPr/>
        </p:nvSpPr>
        <p:spPr>
          <a:xfrm rot="5400000">
            <a:off x="2813050" y="3424124"/>
            <a:ext cx="730250" cy="34925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Isosceles Triangle 102"/>
          <p:cNvSpPr/>
          <p:nvPr/>
        </p:nvSpPr>
        <p:spPr>
          <a:xfrm rot="16200000">
            <a:off x="5921375" y="3424125"/>
            <a:ext cx="730250" cy="34925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rc_mi" descr="http://images.clipartpanda.com/clipart-people-nTBX8zkgc.jpe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789" y="2918830"/>
            <a:ext cx="1945175" cy="1465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903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51769" y="228600"/>
            <a:ext cx="8382000" cy="685800"/>
          </a:xfrm>
        </p:spPr>
        <p:txBody>
          <a:bodyPr>
            <a:normAutofit/>
          </a:bodyPr>
          <a:lstStyle/>
          <a:p>
            <a:pPr algn="r"/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Manfaat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Keberadaan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Pasar Modal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8829" y="1295400"/>
            <a:ext cx="8686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lvl="1" indent="-334963">
              <a:spcBef>
                <a:spcPts val="600"/>
              </a:spcBef>
              <a:buFont typeface="Wingdings" pitchFamily="2" charset="2"/>
              <a:buChar char="þ"/>
            </a:pPr>
            <a:r>
              <a:rPr lang="en-US" sz="2000" b="1" dirty="0" err="1">
                <a:latin typeface="+mn-lt"/>
              </a:rPr>
              <a:t>Sumber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Pembiayaan</a:t>
            </a:r>
            <a:endParaRPr lang="en-US" sz="2000" b="1" dirty="0">
              <a:latin typeface="+mn-lt"/>
            </a:endParaRPr>
          </a:p>
          <a:p>
            <a:pPr marL="342900" lvl="2"/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pembiayaan</a:t>
            </a:r>
            <a:r>
              <a:rPr lang="en-US" dirty="0"/>
              <a:t> (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)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usahanya</a:t>
            </a:r>
            <a:endParaRPr lang="en-US" dirty="0"/>
          </a:p>
          <a:p>
            <a:pPr marL="341313" lvl="1" indent="-334963">
              <a:spcBef>
                <a:spcPts val="600"/>
              </a:spcBef>
              <a:buFont typeface="Wingdings" pitchFamily="2" charset="2"/>
              <a:buChar char="þ"/>
            </a:pPr>
            <a:r>
              <a:rPr lang="en-US" sz="2000" b="1" dirty="0" err="1">
                <a:latin typeface="+mn-lt"/>
              </a:rPr>
              <a:t>Wahana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Investasi</a:t>
            </a:r>
            <a:endParaRPr lang="en-US" sz="2000" b="1" dirty="0">
              <a:latin typeface="+mn-lt"/>
            </a:endParaRPr>
          </a:p>
          <a:p>
            <a:pPr marL="342900" lvl="2"/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investor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berinvestasi</a:t>
            </a:r>
            <a:r>
              <a:rPr lang="en-US" dirty="0"/>
              <a:t> di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keuangan</a:t>
            </a:r>
            <a:endParaRPr lang="en-US" dirty="0"/>
          </a:p>
          <a:p>
            <a:pPr marL="341313" lvl="1" indent="-334963">
              <a:spcBef>
                <a:spcPts val="600"/>
              </a:spcBef>
              <a:buFont typeface="Wingdings" pitchFamily="2" charset="2"/>
              <a:buChar char="þ"/>
            </a:pPr>
            <a:r>
              <a:rPr lang="en-US" sz="2000" b="1" dirty="0" err="1">
                <a:latin typeface="+mn-lt"/>
              </a:rPr>
              <a:t>Penyebaran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Kepemilikan</a:t>
            </a:r>
            <a:r>
              <a:rPr lang="en-US" sz="2000" b="1" dirty="0">
                <a:latin typeface="+mn-lt"/>
              </a:rPr>
              <a:t> Perusahaan</a:t>
            </a:r>
          </a:p>
          <a:p>
            <a:pPr marL="342900" lvl="2"/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penyebaran</a:t>
            </a:r>
            <a:r>
              <a:rPr lang="en-US" dirty="0"/>
              <a:t> </a:t>
            </a:r>
            <a:r>
              <a:rPr lang="en-US" dirty="0" err="1"/>
              <a:t>kepemilikan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masyarakat</a:t>
            </a:r>
            <a:endParaRPr lang="en-US" dirty="0"/>
          </a:p>
          <a:p>
            <a:pPr marL="341313" lvl="1" indent="-334963">
              <a:spcBef>
                <a:spcPts val="600"/>
              </a:spcBef>
              <a:buFont typeface="Wingdings" pitchFamily="2" charset="2"/>
              <a:buChar char="þ"/>
            </a:pPr>
            <a:r>
              <a:rPr lang="en-US" sz="2000" b="1" dirty="0" err="1"/>
              <a:t>Keterbukaan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Profesionalisme</a:t>
            </a:r>
            <a:endParaRPr lang="en-US" sz="2000" b="1" dirty="0"/>
          </a:p>
          <a:p>
            <a:pPr marL="342900" lvl="2"/>
            <a:r>
              <a:rPr lang="en-US" dirty="0"/>
              <a:t>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terbuka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menjunjung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profesionalisme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terciptanya</a:t>
            </a:r>
            <a:r>
              <a:rPr lang="en-US" dirty="0"/>
              <a:t> </a:t>
            </a:r>
            <a:r>
              <a:rPr lang="en-US" dirty="0" err="1"/>
              <a:t>iklim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yang </a:t>
            </a:r>
            <a:r>
              <a:rPr lang="en-US" dirty="0" err="1"/>
              <a:t>sehat</a:t>
            </a:r>
            <a:endParaRPr lang="en-US" dirty="0"/>
          </a:p>
          <a:p>
            <a:pPr marL="341313" lvl="1" indent="-334963">
              <a:spcBef>
                <a:spcPts val="600"/>
              </a:spcBef>
              <a:buFont typeface="Wingdings" pitchFamily="2" charset="2"/>
              <a:buChar char="þ"/>
            </a:pPr>
            <a:r>
              <a:rPr lang="en-US" sz="2000" b="1" dirty="0" err="1"/>
              <a:t>Lapangan</a:t>
            </a:r>
            <a:r>
              <a:rPr lang="en-US" sz="2000" b="1" dirty="0"/>
              <a:t> </a:t>
            </a:r>
            <a:r>
              <a:rPr lang="en-US" sz="2000" b="1" dirty="0" err="1"/>
              <a:t>Kerja</a:t>
            </a:r>
            <a:endParaRPr lang="en-US" sz="2000" b="1" dirty="0"/>
          </a:p>
          <a:p>
            <a:pPr marL="342900" lvl="2">
              <a:spcAft>
                <a:spcPts val="600"/>
              </a:spcAft>
            </a:pP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lapangan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/</a:t>
            </a:r>
            <a:r>
              <a:rPr lang="en-US" dirty="0" err="1"/>
              <a:t>profesi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pelaku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investor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3000" y="181347"/>
            <a:ext cx="8382000" cy="685800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Langkah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Investasi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Pasar Modal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1143000"/>
            <a:ext cx="7315200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925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000" b="1" dirty="0" err="1"/>
              <a:t>Pahami</a:t>
            </a:r>
            <a:r>
              <a:rPr lang="en-US" sz="2000" b="1" dirty="0"/>
              <a:t> </a:t>
            </a:r>
            <a:r>
              <a:rPr lang="en-US" sz="2000" b="1" dirty="0" err="1"/>
              <a:t>tujuan</a:t>
            </a:r>
            <a:r>
              <a:rPr lang="en-US" sz="2000" b="1" dirty="0"/>
              <a:t> </a:t>
            </a:r>
            <a:r>
              <a:rPr lang="en-US" sz="2000" b="1" dirty="0" err="1"/>
              <a:t>investasi</a:t>
            </a:r>
            <a:endParaRPr lang="en-US" sz="2000" dirty="0"/>
          </a:p>
          <a:p>
            <a:pPr marL="682625" lvl="2" indent="-219075">
              <a:buFont typeface="Arial" pitchFamily="34" charset="0"/>
              <a:buChar char="•"/>
            </a:pPr>
            <a:r>
              <a:rPr lang="en-US" sz="2000" dirty="0" err="1"/>
              <a:t>Biaya</a:t>
            </a:r>
            <a:r>
              <a:rPr lang="en-US" sz="2000" dirty="0"/>
              <a:t> </a:t>
            </a:r>
            <a:r>
              <a:rPr lang="en-US" sz="2000" dirty="0" err="1"/>
              <a:t>Pendidikan</a:t>
            </a:r>
            <a:r>
              <a:rPr lang="en-US" sz="2000" dirty="0"/>
              <a:t>, Dana </a:t>
            </a:r>
            <a:r>
              <a:rPr lang="en-US" sz="2000" dirty="0" err="1"/>
              <a:t>Pensiun</a:t>
            </a:r>
            <a:r>
              <a:rPr lang="en-US" sz="2000" dirty="0"/>
              <a:t>, </a:t>
            </a:r>
            <a:r>
              <a:rPr lang="en-US" sz="2000" dirty="0" err="1"/>
              <a:t>dll</a:t>
            </a:r>
            <a:endParaRPr lang="en-US" sz="2000" dirty="0"/>
          </a:p>
          <a:p>
            <a:pPr marL="682625" lvl="2" indent="-219075">
              <a:buFont typeface="Arial" pitchFamily="34" charset="0"/>
              <a:buChar char="•"/>
            </a:pPr>
            <a:r>
              <a:rPr lang="en-US" sz="2000" dirty="0" err="1"/>
              <a:t>Jangka</a:t>
            </a:r>
            <a:r>
              <a:rPr lang="en-US" sz="2000" dirty="0"/>
              <a:t> </a:t>
            </a:r>
            <a:r>
              <a:rPr lang="en-US" sz="2000" dirty="0" err="1"/>
              <a:t>pendek</a:t>
            </a:r>
            <a:r>
              <a:rPr lang="en-US" sz="2000" dirty="0"/>
              <a:t>, </a:t>
            </a:r>
            <a:r>
              <a:rPr lang="en-US" sz="2000" dirty="0" err="1"/>
              <a:t>menengah</a:t>
            </a:r>
            <a:r>
              <a:rPr lang="en-US" sz="2000" dirty="0"/>
              <a:t>, </a:t>
            </a:r>
            <a:r>
              <a:rPr lang="en-US" sz="2000" dirty="0" err="1"/>
              <a:t>panjang</a:t>
            </a:r>
            <a:endParaRPr lang="en-US" sz="2000" dirty="0"/>
          </a:p>
          <a:p>
            <a:pPr marL="34925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000" b="1" dirty="0" err="1"/>
              <a:t>Kenali</a:t>
            </a:r>
            <a:r>
              <a:rPr lang="en-US" sz="2000" b="1" dirty="0"/>
              <a:t> </a:t>
            </a:r>
            <a:r>
              <a:rPr lang="en-US" sz="2000" b="1" dirty="0" err="1"/>
              <a:t>profil</a:t>
            </a:r>
            <a:r>
              <a:rPr lang="en-US" sz="2000" b="1" dirty="0"/>
              <a:t> </a:t>
            </a:r>
            <a:r>
              <a:rPr lang="en-US" sz="2000" b="1" dirty="0" err="1"/>
              <a:t>risiko</a:t>
            </a:r>
            <a:endParaRPr lang="en-US" sz="2000" dirty="0"/>
          </a:p>
          <a:p>
            <a:pPr marL="682625" lvl="2" indent="-219075">
              <a:buFont typeface="Arial" pitchFamily="34" charset="0"/>
              <a:buChar char="•"/>
            </a:pPr>
            <a:r>
              <a:rPr lang="en-US" sz="2000" i="1" dirty="0"/>
              <a:t>Risk Averter, Moderate, Risk Taker</a:t>
            </a:r>
          </a:p>
          <a:p>
            <a:pPr marL="34925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000" b="1" dirty="0" err="1"/>
              <a:t>Pelajari</a:t>
            </a:r>
            <a:r>
              <a:rPr lang="en-US" sz="2000" b="1" dirty="0"/>
              <a:t> </a:t>
            </a:r>
            <a:r>
              <a:rPr lang="en-US" sz="2000" b="1" dirty="0" err="1"/>
              <a:t>alternatif</a:t>
            </a:r>
            <a:r>
              <a:rPr lang="en-US" sz="2000" b="1" dirty="0"/>
              <a:t> </a:t>
            </a:r>
            <a:r>
              <a:rPr lang="en-US" sz="2000" b="1" dirty="0" err="1"/>
              <a:t>investasi</a:t>
            </a:r>
            <a:endParaRPr lang="en-US" sz="2000" dirty="0"/>
          </a:p>
          <a:p>
            <a:pPr marL="682625" lvl="2" indent="-219075">
              <a:buFont typeface="Arial" pitchFamily="34" charset="0"/>
              <a:buChar char="•"/>
            </a:pPr>
            <a:r>
              <a:rPr lang="en-US" sz="2000" dirty="0" err="1"/>
              <a:t>Saham</a:t>
            </a:r>
            <a:r>
              <a:rPr lang="en-US" sz="2000" dirty="0"/>
              <a:t>, </a:t>
            </a:r>
            <a:r>
              <a:rPr lang="en-US" sz="2000" dirty="0" err="1"/>
              <a:t>Obligasi</a:t>
            </a:r>
            <a:r>
              <a:rPr lang="en-US" sz="2000" dirty="0"/>
              <a:t>, </a:t>
            </a:r>
            <a:r>
              <a:rPr lang="en-US" sz="2000" dirty="0" err="1"/>
              <a:t>Reksa</a:t>
            </a:r>
            <a:r>
              <a:rPr lang="en-US" sz="2000" dirty="0"/>
              <a:t> Dana, ETF</a:t>
            </a:r>
          </a:p>
          <a:p>
            <a:pPr marL="34925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000" b="1" dirty="0" err="1"/>
              <a:t>Pahami</a:t>
            </a:r>
            <a:r>
              <a:rPr lang="en-US" sz="2000" b="1" dirty="0"/>
              <a:t> </a:t>
            </a:r>
            <a:r>
              <a:rPr lang="en-US" sz="2000" b="1" dirty="0" err="1"/>
              <a:t>tingkat</a:t>
            </a:r>
            <a:r>
              <a:rPr lang="en-US" sz="2000" b="1" dirty="0"/>
              <a:t> </a:t>
            </a:r>
            <a:r>
              <a:rPr lang="en-US" sz="2000" b="1" dirty="0" err="1"/>
              <a:t>risiko</a:t>
            </a:r>
            <a:r>
              <a:rPr lang="en-US" sz="2000" b="1" dirty="0"/>
              <a:t> </a:t>
            </a:r>
            <a:r>
              <a:rPr lang="en-US" sz="2000" b="1" dirty="0" err="1"/>
              <a:t>produk</a:t>
            </a:r>
            <a:r>
              <a:rPr lang="en-US" sz="2000" b="1" dirty="0"/>
              <a:t> </a:t>
            </a:r>
            <a:r>
              <a:rPr lang="en-US" sz="2000" b="1" dirty="0" err="1"/>
              <a:t>investasi</a:t>
            </a:r>
            <a:endParaRPr lang="en-US" sz="2000" b="1" dirty="0"/>
          </a:p>
          <a:p>
            <a:pPr marL="34925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000" b="1" dirty="0" err="1"/>
              <a:t>Tentukan</a:t>
            </a:r>
            <a:r>
              <a:rPr lang="en-US" sz="2000" b="1" dirty="0"/>
              <a:t> </a:t>
            </a:r>
            <a:r>
              <a:rPr lang="en-US" sz="2000" b="1" dirty="0" err="1"/>
              <a:t>batas</a:t>
            </a:r>
            <a:r>
              <a:rPr lang="en-US" sz="2000" b="1" dirty="0"/>
              <a:t> </a:t>
            </a:r>
            <a:r>
              <a:rPr lang="en-US" sz="2000" b="1" dirty="0" err="1"/>
              <a:t>investasi</a:t>
            </a:r>
            <a:r>
              <a:rPr lang="en-US" sz="2000" b="1" dirty="0"/>
              <a:t> </a:t>
            </a:r>
          </a:p>
          <a:p>
            <a:pPr marL="682625" lvl="2" indent="-219075">
              <a:buFont typeface="Arial" pitchFamily="34" charset="0"/>
              <a:buChar char="•"/>
            </a:pPr>
            <a:r>
              <a:rPr lang="en-US" sz="2000" dirty="0" err="1"/>
              <a:t>Disesuaikan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kemampuan</a:t>
            </a:r>
            <a:r>
              <a:rPr lang="en-US" sz="2000" dirty="0"/>
              <a:t> </a:t>
            </a:r>
            <a:r>
              <a:rPr lang="en-US" sz="2000" dirty="0" err="1"/>
              <a:t>keuangan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profil</a:t>
            </a:r>
            <a:r>
              <a:rPr lang="en-US" sz="2000" dirty="0"/>
              <a:t> </a:t>
            </a:r>
            <a:r>
              <a:rPr lang="en-US" sz="2000" dirty="0" err="1"/>
              <a:t>risiko</a:t>
            </a:r>
            <a:endParaRPr lang="en-US" sz="2000" dirty="0"/>
          </a:p>
          <a:p>
            <a:pPr marL="34925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000" b="1" dirty="0" err="1"/>
              <a:t>Tentukan</a:t>
            </a:r>
            <a:r>
              <a:rPr lang="en-US" sz="2000" b="1" dirty="0"/>
              <a:t> </a:t>
            </a:r>
            <a:r>
              <a:rPr lang="en-US" sz="2000" b="1" dirty="0" err="1"/>
              <a:t>strategi</a:t>
            </a:r>
            <a:r>
              <a:rPr lang="en-US" sz="2000" b="1" dirty="0"/>
              <a:t> </a:t>
            </a:r>
            <a:r>
              <a:rPr lang="en-US" sz="2000" b="1" dirty="0" err="1"/>
              <a:t>investasi</a:t>
            </a:r>
            <a:endParaRPr lang="en-US" sz="2000" dirty="0"/>
          </a:p>
          <a:p>
            <a:pPr marL="34925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000" b="1" dirty="0" err="1"/>
              <a:t>Manfaatkan</a:t>
            </a:r>
            <a:r>
              <a:rPr lang="en-US" sz="2000" b="1" dirty="0"/>
              <a:t> </a:t>
            </a:r>
            <a:r>
              <a:rPr lang="en-US" sz="2000" b="1" dirty="0" err="1"/>
              <a:t>jasa</a:t>
            </a:r>
            <a:r>
              <a:rPr lang="en-US" sz="2000" b="1" dirty="0"/>
              <a:t> </a:t>
            </a:r>
            <a:r>
              <a:rPr lang="en-US" sz="2000" b="1" dirty="0" err="1"/>
              <a:t>profesional</a:t>
            </a:r>
            <a:r>
              <a:rPr lang="en-US" sz="2000" dirty="0"/>
              <a:t> (</a:t>
            </a:r>
            <a:r>
              <a:rPr lang="en-US" sz="2000" dirty="0" err="1"/>
              <a:t>apabila</a:t>
            </a:r>
            <a:r>
              <a:rPr lang="en-US" sz="2000" dirty="0"/>
              <a:t> </a:t>
            </a:r>
            <a:r>
              <a:rPr lang="en-US" sz="2000" dirty="0" err="1"/>
              <a:t>diperlukan</a:t>
            </a:r>
            <a:r>
              <a:rPr lang="en-US" sz="2000" dirty="0"/>
              <a:t>)</a:t>
            </a:r>
          </a:p>
          <a:p>
            <a:pPr marL="34925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000" b="1" dirty="0" err="1">
                <a:latin typeface="+mn-lt"/>
              </a:rPr>
              <a:t>Pertahankan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tujuan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investasi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200" b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22804</TotalTime>
  <Words>2605</Words>
  <Application>Microsoft Office PowerPoint</Application>
  <PresentationFormat>A4 Paper (210x297 mm)</PresentationFormat>
  <Paragraphs>577</Paragraphs>
  <Slides>57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72" baseType="lpstr">
      <vt:lpstr>Meiryo UI</vt:lpstr>
      <vt:lpstr>PMingLiU</vt:lpstr>
      <vt:lpstr>Arial</vt:lpstr>
      <vt:lpstr>Arial Narrow</vt:lpstr>
      <vt:lpstr>Calibri</vt:lpstr>
      <vt:lpstr>Calibri Bold</vt:lpstr>
      <vt:lpstr>Calibri Light</vt:lpstr>
      <vt:lpstr>Gill Sans</vt:lpstr>
      <vt:lpstr>Leelawadee</vt:lpstr>
      <vt:lpstr>Segoe UI</vt:lpstr>
      <vt:lpstr>Tahoma</vt:lpstr>
      <vt:lpstr>Wingdings</vt:lpstr>
      <vt:lpstr>ヒラギノ角ゴ ProN W3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Menabung atau Investasi?</vt:lpstr>
      <vt:lpstr>Apa itu Pasar Modal ?</vt:lpstr>
      <vt:lpstr>Manfaat Keberadaan Pasar Modal</vt:lpstr>
      <vt:lpstr>8 Langkah Investasi di Pasar Modal</vt:lpstr>
      <vt:lpstr>Prinsip-Prinsip Dasar Berinvestasi di Pasar Modal</vt:lpstr>
      <vt:lpstr>Waspada Penipuan Investasi</vt:lpstr>
      <vt:lpstr>PowerPoint Presentation</vt:lpstr>
      <vt:lpstr>Apa Itu Saham?</vt:lpstr>
      <vt:lpstr>Konsep Dasar Saham</vt:lpstr>
      <vt:lpstr>Konsep Dasar Kenaikan Harga &amp; Perdagangan Saham</vt:lpstr>
      <vt:lpstr>Go Public</vt:lpstr>
      <vt:lpstr>Mengapa INVESTASI SAHAM?</vt:lpstr>
      <vt:lpstr>Investasi Saham itu..</vt:lpstr>
      <vt:lpstr>Beli Motor Tiger atau Saham Astra nya?</vt:lpstr>
      <vt:lpstr>Pertumbuhan Saham Unilever *)</vt:lpstr>
      <vt:lpstr>PowerPoint Presentation</vt:lpstr>
      <vt:lpstr>Konsep Dasar Obligasi</vt:lpstr>
      <vt:lpstr>Konsep Dasar Reksadana</vt:lpstr>
      <vt:lpstr>Konsep Dasar ETF</vt:lpstr>
      <vt:lpstr>Indeks Saham</vt:lpstr>
      <vt:lpstr>Metodologi Perhitungan Indeks Saham</vt:lpstr>
      <vt:lpstr>IHSG</vt:lpstr>
      <vt:lpstr>Performa IHSG 10 Thn Terakhir vs Bursa Utama Dunia</vt:lpstr>
      <vt:lpstr>Bagaimana Membeli Saham Perdana?</vt:lpstr>
      <vt:lpstr>Mekanisme Perdagangan di Pasar Sekunder</vt:lpstr>
      <vt:lpstr>Informasi tentang Perdagangan Saham di BEI</vt:lpstr>
      <vt:lpstr>Biaya Transaksi di Pasar Sekunder</vt:lpstr>
      <vt:lpstr>Jadwal Transaksi Perdagangan</vt:lpstr>
      <vt:lpstr>Ukuran Perubahan (Fraksi) Harga</vt:lpstr>
      <vt:lpstr>Auto Rejection System</vt:lpstr>
      <vt:lpstr>PowerPoint Presentation</vt:lpstr>
      <vt:lpstr>Struktur Pasar Modal</vt:lpstr>
      <vt:lpstr>OJK (Otoritas Jasa Keuangan)</vt:lpstr>
      <vt:lpstr>Bursa Efek Indonesia (BEI)</vt:lpstr>
      <vt:lpstr>Lembaga Penyimpanan &amp; Penyelesaian (LPP)</vt:lpstr>
      <vt:lpstr>Lembaga Kliring &amp; Penjaminan (LKP)</vt:lpstr>
      <vt:lpstr>Securities Investor Protection Fund (SIPF)</vt:lpstr>
      <vt:lpstr>Ganti Rugi Pemodal oleh SIPF</vt:lpstr>
      <vt:lpstr>Sertifikat &amp; Sticker Keanggotaan DPP</vt:lpstr>
      <vt:lpstr>PowerPoint Presentation</vt:lpstr>
      <vt:lpstr>Fasilitas AKSes</vt:lpstr>
      <vt:lpstr>Atributes AKSes</vt:lpstr>
      <vt:lpstr>Tampilan Website AKSes http://akses.ksei.co.id</vt:lpstr>
      <vt:lpstr>Melihat Saldo Efek</vt:lpstr>
      <vt:lpstr>Melihat Mutasi Efek</vt:lpstr>
      <vt:lpstr>Melihat Data Transaksi</vt:lpstr>
      <vt:lpstr>Melihat Data Netting Hak/KewajibanTransaksi</vt:lpstr>
      <vt:lpstr>Melihat Saldo Dana</vt:lpstr>
      <vt:lpstr>Melihat Mutasi Dana</vt:lpstr>
      <vt:lpstr>AKSes via ATM</vt:lpstr>
      <vt:lpstr>Rekening Dana Nasabah</vt:lpstr>
      <vt:lpstr>Bank Administrator RDN*)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Verdi</dc:creator>
  <cp:lastModifiedBy>Kriswitaluri</cp:lastModifiedBy>
  <cp:revision>1071</cp:revision>
  <cp:lastPrinted>2016-02-09T07:05:18Z</cp:lastPrinted>
  <dcterms:created xsi:type="dcterms:W3CDTF">2012-01-16T02:20:12Z</dcterms:created>
  <dcterms:modified xsi:type="dcterms:W3CDTF">2017-03-22T10:41:19Z</dcterms:modified>
</cp:coreProperties>
</file>